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Lst>
  <p:sldSz cy="9906000" cx="685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0" roundtripDataSignature="AMtx7mgOARigfTb7yZEswflNq9ha3hh+L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C1DC26E-EFB4-4B69-8241-47399CA4AB96}">
  <a:tblStyle styleId="{EC1DC26E-EFB4-4B69-8241-47399CA4AB96}" styleName="Table_0">
    <a:wholeTbl>
      <a:tcTxStyle b="off" i="off">
        <a:font>
          <a:latin typeface="Calibri"/>
          <a:ea typeface="Calibri"/>
          <a:cs typeface="Calibri"/>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10" Type="http://customschemas.google.com/relationships/presentationmetadata" Target="metadata"/><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3: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 name="Google Shape;11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p:nvPr>
            <p:ph idx="2" type="sldImg"/>
          </p:nvPr>
        </p:nvSpPr>
        <p:spPr>
          <a:xfrm>
            <a:off x="2360613" y="1143000"/>
            <a:ext cx="21367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 name="Google Shape;13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5" name="Shape 15"/>
        <p:cNvGrpSpPr/>
        <p:nvPr/>
      </p:nvGrpSpPr>
      <p:grpSpPr>
        <a:xfrm>
          <a:off x="0" y="0"/>
          <a:ext cx="0" cy="0"/>
          <a:chOff x="0" y="0"/>
          <a:chExt cx="0" cy="0"/>
        </a:xfrm>
      </p:grpSpPr>
      <p:sp>
        <p:nvSpPr>
          <p:cNvPr id="16" name="Google Shape;16;p6"/>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6"/>
          <p:cNvSpPr txBox="1"/>
          <p:nvPr>
            <p:ph idx="1" type="body"/>
          </p:nvPr>
        </p:nvSpPr>
        <p:spPr>
          <a:xfrm>
            <a:off x="471488" y="2637014"/>
            <a:ext cx="5915025" cy="628526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 name="Google Shape;18;p6"/>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6"/>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6"/>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5"/>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5"/>
          <p:cNvSpPr txBox="1"/>
          <p:nvPr>
            <p:ph idx="1" type="body"/>
          </p:nvPr>
        </p:nvSpPr>
        <p:spPr>
          <a:xfrm rot="5400000">
            <a:off x="286367" y="2822135"/>
            <a:ext cx="6285266" cy="59150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5" name="Google Shape;75;p15"/>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5"/>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5"/>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6"/>
          <p:cNvSpPr txBox="1"/>
          <p:nvPr>
            <p:ph type="title"/>
          </p:nvPr>
        </p:nvSpPr>
        <p:spPr>
          <a:xfrm rot="5400000">
            <a:off x="1449696" y="3985464"/>
            <a:ext cx="8394877" cy="14787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6"/>
          <p:cNvSpPr txBox="1"/>
          <p:nvPr>
            <p:ph idx="1" type="body"/>
          </p:nvPr>
        </p:nvSpPr>
        <p:spPr>
          <a:xfrm rot="5400000">
            <a:off x="-1550679" y="2549570"/>
            <a:ext cx="8394877" cy="435054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1" name="Google Shape;81;p16"/>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6"/>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6"/>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 name="Shape 21"/>
        <p:cNvGrpSpPr/>
        <p:nvPr/>
      </p:nvGrpSpPr>
      <p:grpSpPr>
        <a:xfrm>
          <a:off x="0" y="0"/>
          <a:ext cx="0" cy="0"/>
          <a:chOff x="0" y="0"/>
          <a:chExt cx="0" cy="0"/>
        </a:xfrm>
      </p:grpSpPr>
      <p:sp>
        <p:nvSpPr>
          <p:cNvPr id="22" name="Google Shape;22;p7"/>
          <p:cNvSpPr txBox="1"/>
          <p:nvPr>
            <p:ph type="ctrTitle"/>
          </p:nvPr>
        </p:nvSpPr>
        <p:spPr>
          <a:xfrm>
            <a:off x="514350" y="1621191"/>
            <a:ext cx="5829300" cy="3448756"/>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7"/>
          <p:cNvSpPr txBox="1"/>
          <p:nvPr>
            <p:ph idx="1" type="subTitle"/>
          </p:nvPr>
        </p:nvSpPr>
        <p:spPr>
          <a:xfrm>
            <a:off x="857250" y="5202944"/>
            <a:ext cx="5143500" cy="2391656"/>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p:txBody>
      </p:sp>
      <p:sp>
        <p:nvSpPr>
          <p:cNvPr id="24" name="Google Shape;24;p7"/>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7"/>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7"/>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8"/>
          <p:cNvSpPr txBox="1"/>
          <p:nvPr>
            <p:ph type="title"/>
          </p:nvPr>
        </p:nvSpPr>
        <p:spPr>
          <a:xfrm>
            <a:off x="467916" y="2469624"/>
            <a:ext cx="5915025" cy="412062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8"/>
          <p:cNvSpPr txBox="1"/>
          <p:nvPr>
            <p:ph idx="1" type="body"/>
          </p:nvPr>
        </p:nvSpPr>
        <p:spPr>
          <a:xfrm>
            <a:off x="467916" y="6629226"/>
            <a:ext cx="5915025" cy="216693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sz="1800">
                <a:solidFill>
                  <a:schemeClr val="dk1"/>
                </a:solidFill>
              </a:defRPr>
            </a:lvl1pPr>
            <a:lvl2pPr indent="-228600" lvl="1" marL="914400" algn="l">
              <a:lnSpc>
                <a:spcPct val="90000"/>
              </a:lnSpc>
              <a:spcBef>
                <a:spcPts val="375"/>
              </a:spcBef>
              <a:spcAft>
                <a:spcPts val="0"/>
              </a:spcAft>
              <a:buClr>
                <a:srgbClr val="888888"/>
              </a:buClr>
              <a:buSzPts val="1500"/>
              <a:buNone/>
              <a:defRPr sz="1500">
                <a:solidFill>
                  <a:srgbClr val="888888"/>
                </a:solidFill>
              </a:defRPr>
            </a:lvl2pPr>
            <a:lvl3pPr indent="-228600" lvl="2" marL="1371600" algn="l">
              <a:lnSpc>
                <a:spcPct val="90000"/>
              </a:lnSpc>
              <a:spcBef>
                <a:spcPts val="375"/>
              </a:spcBef>
              <a:spcAft>
                <a:spcPts val="0"/>
              </a:spcAft>
              <a:buClr>
                <a:srgbClr val="888888"/>
              </a:buClr>
              <a:buSzPts val="1350"/>
              <a:buNone/>
              <a:defRPr sz="1350">
                <a:solidFill>
                  <a:srgbClr val="888888"/>
                </a:solidFill>
              </a:defRPr>
            </a:lvl3pPr>
            <a:lvl4pPr indent="-228600" lvl="3" marL="1828800" algn="l">
              <a:lnSpc>
                <a:spcPct val="90000"/>
              </a:lnSpc>
              <a:spcBef>
                <a:spcPts val="375"/>
              </a:spcBef>
              <a:spcAft>
                <a:spcPts val="0"/>
              </a:spcAft>
              <a:buClr>
                <a:srgbClr val="888888"/>
              </a:buClr>
              <a:buSzPts val="1200"/>
              <a:buNone/>
              <a:defRPr sz="1200">
                <a:solidFill>
                  <a:srgbClr val="888888"/>
                </a:solidFill>
              </a:defRPr>
            </a:lvl4pPr>
            <a:lvl5pPr indent="-228600" lvl="4" marL="2286000" algn="l">
              <a:lnSpc>
                <a:spcPct val="90000"/>
              </a:lnSpc>
              <a:spcBef>
                <a:spcPts val="375"/>
              </a:spcBef>
              <a:spcAft>
                <a:spcPts val="0"/>
              </a:spcAft>
              <a:buClr>
                <a:srgbClr val="888888"/>
              </a:buClr>
              <a:buSzPts val="1200"/>
              <a:buNone/>
              <a:defRPr sz="1200">
                <a:solidFill>
                  <a:srgbClr val="888888"/>
                </a:solidFill>
              </a:defRPr>
            </a:lvl5pPr>
            <a:lvl6pPr indent="-228600" lvl="5" marL="2743200" algn="l">
              <a:lnSpc>
                <a:spcPct val="90000"/>
              </a:lnSpc>
              <a:spcBef>
                <a:spcPts val="375"/>
              </a:spcBef>
              <a:spcAft>
                <a:spcPts val="0"/>
              </a:spcAft>
              <a:buClr>
                <a:srgbClr val="888888"/>
              </a:buClr>
              <a:buSzPts val="1200"/>
              <a:buNone/>
              <a:defRPr sz="1200">
                <a:solidFill>
                  <a:srgbClr val="888888"/>
                </a:solidFill>
              </a:defRPr>
            </a:lvl6pPr>
            <a:lvl7pPr indent="-228600" lvl="6" marL="3200400" algn="l">
              <a:lnSpc>
                <a:spcPct val="90000"/>
              </a:lnSpc>
              <a:spcBef>
                <a:spcPts val="375"/>
              </a:spcBef>
              <a:spcAft>
                <a:spcPts val="0"/>
              </a:spcAft>
              <a:buClr>
                <a:srgbClr val="888888"/>
              </a:buClr>
              <a:buSzPts val="1200"/>
              <a:buNone/>
              <a:defRPr sz="1200">
                <a:solidFill>
                  <a:srgbClr val="888888"/>
                </a:solidFill>
              </a:defRPr>
            </a:lvl7pPr>
            <a:lvl8pPr indent="-228600" lvl="7" marL="3657600" algn="l">
              <a:lnSpc>
                <a:spcPct val="90000"/>
              </a:lnSpc>
              <a:spcBef>
                <a:spcPts val="375"/>
              </a:spcBef>
              <a:spcAft>
                <a:spcPts val="0"/>
              </a:spcAft>
              <a:buClr>
                <a:srgbClr val="888888"/>
              </a:buClr>
              <a:buSzPts val="1200"/>
              <a:buNone/>
              <a:defRPr sz="1200">
                <a:solidFill>
                  <a:srgbClr val="888888"/>
                </a:solidFill>
              </a:defRPr>
            </a:lvl8pPr>
            <a:lvl9pPr indent="-228600" lvl="8" marL="4114800" algn="l">
              <a:lnSpc>
                <a:spcPct val="90000"/>
              </a:lnSpc>
              <a:spcBef>
                <a:spcPts val="375"/>
              </a:spcBef>
              <a:spcAft>
                <a:spcPts val="0"/>
              </a:spcAft>
              <a:buClr>
                <a:srgbClr val="888888"/>
              </a:buClr>
              <a:buSzPts val="1200"/>
              <a:buNone/>
              <a:defRPr sz="1200">
                <a:solidFill>
                  <a:srgbClr val="888888"/>
                </a:solidFill>
              </a:defRPr>
            </a:lvl9pPr>
          </a:lstStyle>
          <a:p/>
        </p:txBody>
      </p:sp>
      <p:sp>
        <p:nvSpPr>
          <p:cNvPr id="30" name="Google Shape;30;p8"/>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8"/>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8"/>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9"/>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9"/>
          <p:cNvSpPr txBox="1"/>
          <p:nvPr>
            <p:ph idx="1" type="body"/>
          </p:nvPr>
        </p:nvSpPr>
        <p:spPr>
          <a:xfrm>
            <a:off x="471488" y="2637014"/>
            <a:ext cx="2914650" cy="628526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 name="Google Shape;36;p9"/>
          <p:cNvSpPr txBox="1"/>
          <p:nvPr>
            <p:ph idx="2" type="body"/>
          </p:nvPr>
        </p:nvSpPr>
        <p:spPr>
          <a:xfrm>
            <a:off x="3471863" y="2637014"/>
            <a:ext cx="2914650" cy="628526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 name="Google Shape;37;p9"/>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9"/>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9"/>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0"/>
          <p:cNvSpPr txBox="1"/>
          <p:nvPr>
            <p:ph type="title"/>
          </p:nvPr>
        </p:nvSpPr>
        <p:spPr>
          <a:xfrm>
            <a:off x="472381" y="527405"/>
            <a:ext cx="5915025" cy="1914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0"/>
          <p:cNvSpPr txBox="1"/>
          <p:nvPr>
            <p:ph idx="1" type="body"/>
          </p:nvPr>
        </p:nvSpPr>
        <p:spPr>
          <a:xfrm>
            <a:off x="472381" y="2428347"/>
            <a:ext cx="2901255" cy="1190095"/>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43" name="Google Shape;43;p10"/>
          <p:cNvSpPr txBox="1"/>
          <p:nvPr>
            <p:ph idx="2" type="body"/>
          </p:nvPr>
        </p:nvSpPr>
        <p:spPr>
          <a:xfrm>
            <a:off x="472381" y="3618442"/>
            <a:ext cx="2901255" cy="532218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 name="Google Shape;44;p10"/>
          <p:cNvSpPr txBox="1"/>
          <p:nvPr>
            <p:ph idx="3" type="body"/>
          </p:nvPr>
        </p:nvSpPr>
        <p:spPr>
          <a:xfrm>
            <a:off x="3471863" y="2428347"/>
            <a:ext cx="2915543" cy="1190095"/>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45" name="Google Shape;45;p10"/>
          <p:cNvSpPr txBox="1"/>
          <p:nvPr>
            <p:ph idx="4" type="body"/>
          </p:nvPr>
        </p:nvSpPr>
        <p:spPr>
          <a:xfrm>
            <a:off x="3471863" y="3618442"/>
            <a:ext cx="2915543" cy="532218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6" name="Google Shape;46;p10"/>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0"/>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0"/>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1"/>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11"/>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1"/>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1"/>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12"/>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2"/>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12"/>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3"/>
          <p:cNvSpPr txBox="1"/>
          <p:nvPr>
            <p:ph type="title"/>
          </p:nvPr>
        </p:nvSpPr>
        <p:spPr>
          <a:xfrm>
            <a:off x="472381" y="660400"/>
            <a:ext cx="2211884" cy="23114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3"/>
          <p:cNvSpPr txBox="1"/>
          <p:nvPr>
            <p:ph idx="1" type="body"/>
          </p:nvPr>
        </p:nvSpPr>
        <p:spPr>
          <a:xfrm>
            <a:off x="2915543" y="1426283"/>
            <a:ext cx="3471863" cy="7039681"/>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750"/>
              </a:spcBef>
              <a:spcAft>
                <a:spcPts val="0"/>
              </a:spcAft>
              <a:buClr>
                <a:schemeClr val="dk1"/>
              </a:buClr>
              <a:buSzPts val="2400"/>
              <a:buChar char="•"/>
              <a:defRPr sz="2400"/>
            </a:lvl1pPr>
            <a:lvl2pPr indent="-361950" lvl="1" marL="914400" algn="l">
              <a:lnSpc>
                <a:spcPct val="90000"/>
              </a:lnSpc>
              <a:spcBef>
                <a:spcPts val="375"/>
              </a:spcBef>
              <a:spcAft>
                <a:spcPts val="0"/>
              </a:spcAft>
              <a:buClr>
                <a:schemeClr val="dk1"/>
              </a:buClr>
              <a:buSzPts val="2100"/>
              <a:buChar char="•"/>
              <a:defRPr sz="2100"/>
            </a:lvl2pPr>
            <a:lvl3pPr indent="-342900" lvl="2" marL="1371600" algn="l">
              <a:lnSpc>
                <a:spcPct val="90000"/>
              </a:lnSpc>
              <a:spcBef>
                <a:spcPts val="375"/>
              </a:spcBef>
              <a:spcAft>
                <a:spcPts val="0"/>
              </a:spcAft>
              <a:buClr>
                <a:schemeClr val="dk1"/>
              </a:buClr>
              <a:buSzPts val="1800"/>
              <a:buChar char="•"/>
              <a:defRPr sz="1800"/>
            </a:lvl3pPr>
            <a:lvl4pPr indent="-323850" lvl="3" marL="1828800" algn="l">
              <a:lnSpc>
                <a:spcPct val="90000"/>
              </a:lnSpc>
              <a:spcBef>
                <a:spcPts val="375"/>
              </a:spcBef>
              <a:spcAft>
                <a:spcPts val="0"/>
              </a:spcAft>
              <a:buClr>
                <a:schemeClr val="dk1"/>
              </a:buClr>
              <a:buSzPts val="1500"/>
              <a:buChar char="•"/>
              <a:defRPr sz="1500"/>
            </a:lvl4pPr>
            <a:lvl5pPr indent="-323850" lvl="4" marL="2286000" algn="l">
              <a:lnSpc>
                <a:spcPct val="90000"/>
              </a:lnSpc>
              <a:spcBef>
                <a:spcPts val="375"/>
              </a:spcBef>
              <a:spcAft>
                <a:spcPts val="0"/>
              </a:spcAft>
              <a:buClr>
                <a:schemeClr val="dk1"/>
              </a:buClr>
              <a:buSzPts val="1500"/>
              <a:buChar char="•"/>
              <a:defRPr sz="1500"/>
            </a:lvl5pPr>
            <a:lvl6pPr indent="-323850" lvl="5" marL="2743200" algn="l">
              <a:lnSpc>
                <a:spcPct val="90000"/>
              </a:lnSpc>
              <a:spcBef>
                <a:spcPts val="375"/>
              </a:spcBef>
              <a:spcAft>
                <a:spcPts val="0"/>
              </a:spcAft>
              <a:buClr>
                <a:schemeClr val="dk1"/>
              </a:buClr>
              <a:buSzPts val="1500"/>
              <a:buChar char="•"/>
              <a:defRPr sz="1500"/>
            </a:lvl6pPr>
            <a:lvl7pPr indent="-323850" lvl="6" marL="3200400" algn="l">
              <a:lnSpc>
                <a:spcPct val="90000"/>
              </a:lnSpc>
              <a:spcBef>
                <a:spcPts val="375"/>
              </a:spcBef>
              <a:spcAft>
                <a:spcPts val="0"/>
              </a:spcAft>
              <a:buClr>
                <a:schemeClr val="dk1"/>
              </a:buClr>
              <a:buSzPts val="1500"/>
              <a:buChar char="•"/>
              <a:defRPr sz="1500"/>
            </a:lvl7pPr>
            <a:lvl8pPr indent="-323850" lvl="7" marL="3657600" algn="l">
              <a:lnSpc>
                <a:spcPct val="90000"/>
              </a:lnSpc>
              <a:spcBef>
                <a:spcPts val="375"/>
              </a:spcBef>
              <a:spcAft>
                <a:spcPts val="0"/>
              </a:spcAft>
              <a:buClr>
                <a:schemeClr val="dk1"/>
              </a:buClr>
              <a:buSzPts val="1500"/>
              <a:buChar char="•"/>
              <a:defRPr sz="1500"/>
            </a:lvl8pPr>
            <a:lvl9pPr indent="-323850" lvl="8" marL="4114800" algn="l">
              <a:lnSpc>
                <a:spcPct val="90000"/>
              </a:lnSpc>
              <a:spcBef>
                <a:spcPts val="375"/>
              </a:spcBef>
              <a:spcAft>
                <a:spcPts val="0"/>
              </a:spcAft>
              <a:buClr>
                <a:schemeClr val="dk1"/>
              </a:buClr>
              <a:buSzPts val="1500"/>
              <a:buChar char="•"/>
              <a:defRPr sz="1500"/>
            </a:lvl9pPr>
          </a:lstStyle>
          <a:p/>
        </p:txBody>
      </p:sp>
      <p:sp>
        <p:nvSpPr>
          <p:cNvPr id="61" name="Google Shape;61;p13"/>
          <p:cNvSpPr txBox="1"/>
          <p:nvPr>
            <p:ph idx="2" type="body"/>
          </p:nvPr>
        </p:nvSpPr>
        <p:spPr>
          <a:xfrm>
            <a:off x="472381" y="2971800"/>
            <a:ext cx="2211884" cy="550562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62" name="Google Shape;62;p13"/>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3"/>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3"/>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4"/>
          <p:cNvSpPr txBox="1"/>
          <p:nvPr>
            <p:ph type="title"/>
          </p:nvPr>
        </p:nvSpPr>
        <p:spPr>
          <a:xfrm>
            <a:off x="472381" y="660400"/>
            <a:ext cx="2211884" cy="23114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4"/>
          <p:cNvSpPr/>
          <p:nvPr>
            <p:ph idx="2" type="pic"/>
          </p:nvPr>
        </p:nvSpPr>
        <p:spPr>
          <a:xfrm>
            <a:off x="2915543" y="1426283"/>
            <a:ext cx="3471863" cy="7039681"/>
          </a:xfrm>
          <a:prstGeom prst="rect">
            <a:avLst/>
          </a:prstGeom>
          <a:noFill/>
          <a:ln>
            <a:noFill/>
          </a:ln>
        </p:spPr>
      </p:sp>
      <p:sp>
        <p:nvSpPr>
          <p:cNvPr id="68" name="Google Shape;68;p14"/>
          <p:cNvSpPr txBox="1"/>
          <p:nvPr>
            <p:ph idx="1" type="body"/>
          </p:nvPr>
        </p:nvSpPr>
        <p:spPr>
          <a:xfrm>
            <a:off x="472381" y="2971800"/>
            <a:ext cx="2211884" cy="550562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69" name="Google Shape;69;p14"/>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4"/>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4"/>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5"/>
          <p:cNvSpPr txBox="1"/>
          <p:nvPr>
            <p:ph type="title"/>
          </p:nvPr>
        </p:nvSpPr>
        <p:spPr>
          <a:xfrm>
            <a:off x="471488" y="527405"/>
            <a:ext cx="5915025" cy="191470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5"/>
          <p:cNvSpPr txBox="1"/>
          <p:nvPr>
            <p:ph idx="1" type="body"/>
          </p:nvPr>
        </p:nvSpPr>
        <p:spPr>
          <a:xfrm>
            <a:off x="471488" y="2637014"/>
            <a:ext cx="5915025" cy="6285266"/>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9pPr>
          </a:lstStyle>
          <a:p/>
        </p:txBody>
      </p:sp>
      <p:sp>
        <p:nvSpPr>
          <p:cNvPr id="12" name="Google Shape;12;p5"/>
          <p:cNvSpPr txBox="1"/>
          <p:nvPr>
            <p:ph idx="10" type="dt"/>
          </p:nvPr>
        </p:nvSpPr>
        <p:spPr>
          <a:xfrm>
            <a:off x="471488" y="9181397"/>
            <a:ext cx="1543050" cy="527403"/>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5"/>
          <p:cNvSpPr txBox="1"/>
          <p:nvPr>
            <p:ph idx="11" type="ftr"/>
          </p:nvPr>
        </p:nvSpPr>
        <p:spPr>
          <a:xfrm>
            <a:off x="2271713" y="9181397"/>
            <a:ext cx="2314575" cy="527403"/>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5"/>
          <p:cNvSpPr txBox="1"/>
          <p:nvPr>
            <p:ph idx="12" type="sldNum"/>
          </p:nvPr>
        </p:nvSpPr>
        <p:spPr>
          <a:xfrm>
            <a:off x="4843463" y="9181397"/>
            <a:ext cx="1543050" cy="52740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9.png"/><Relationship Id="rId6"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15.png"/><Relationship Id="rId6"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0.jpg"/><Relationship Id="rId4" Type="http://schemas.openxmlformats.org/officeDocument/2006/relationships/image" Target="../media/image12.jpg"/><Relationship Id="rId5" Type="http://schemas.openxmlformats.org/officeDocument/2006/relationships/image" Target="../media/image13.jpg"/><Relationship Id="rId6"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11.jpg"/><Relationship Id="rId5" Type="http://schemas.openxmlformats.org/officeDocument/2006/relationships/image" Target="../media/image2.jpg"/><Relationship Id="rId6"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graphicFrame>
        <p:nvGraphicFramePr>
          <p:cNvPr id="88" name="Google Shape;88;p1"/>
          <p:cNvGraphicFramePr/>
          <p:nvPr/>
        </p:nvGraphicFramePr>
        <p:xfrm>
          <a:off x="0" y="0"/>
          <a:ext cx="3000000" cy="3000000"/>
        </p:xfrm>
        <a:graphic>
          <a:graphicData uri="http://schemas.openxmlformats.org/drawingml/2006/table">
            <a:tbl>
              <a:tblPr bandRow="1" firstRow="1">
                <a:noFill/>
                <a:tableStyleId>{EC1DC26E-EFB4-4B69-8241-47399CA4AB96}</a:tableStyleId>
              </a:tblPr>
              <a:tblGrid>
                <a:gridCol w="3429000"/>
                <a:gridCol w="3429000"/>
              </a:tblGrid>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150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150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A horse-drawn carriage</a:t>
                      </a:r>
                      <a:endParaRPr/>
                    </a:p>
                    <a:p>
                      <a:pPr indent="0" lvl="0" marL="0" marR="0" rtl="0" algn="ctr">
                        <a:spcBef>
                          <a:spcPts val="0"/>
                        </a:spcBef>
                        <a:spcAft>
                          <a:spcPts val="0"/>
                        </a:spcAft>
                        <a:buNone/>
                      </a:pPr>
                      <a:r>
                        <a:rPr b="0" i="0" lang="en-GB" sz="1500">
                          <a:solidFill>
                            <a:srgbClr val="2C2B64"/>
                          </a:solidFill>
                          <a:latin typeface="Arial"/>
                          <a:ea typeface="Arial"/>
                          <a:cs typeface="Arial"/>
                          <a:sym typeface="Arial"/>
                        </a:rPr>
                        <a:t>Horses have been used to pull heavy wagons and carriages since 3000 BC. They continued to be used until replaced by steam engines.</a:t>
                      </a:r>
                      <a:endParaRPr sz="1350">
                        <a:solidFill>
                          <a:srgbClr val="2C2B64"/>
                        </a:solidFill>
                        <a:latin typeface="Arial"/>
                        <a:ea typeface="Arial"/>
                        <a:cs typeface="Arial"/>
                        <a:sym typeface="Arial"/>
                      </a:endParaRPr>
                    </a:p>
                  </a:txBody>
                  <a:tcPr marT="45725" marB="45725" marR="91450" marL="91450"/>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l">
                        <a:spcBef>
                          <a:spcPts val="0"/>
                        </a:spcBef>
                        <a:spcAft>
                          <a:spcPts val="0"/>
                        </a:spcAft>
                        <a:buNone/>
                      </a:pPr>
                      <a:r>
                        <a:t/>
                      </a:r>
                      <a:endParaRPr b="0" i="0" sz="1350">
                        <a:solidFill>
                          <a:srgbClr val="2C2B64"/>
                        </a:solidFill>
                        <a:latin typeface="Arial"/>
                        <a:ea typeface="Arial"/>
                        <a:cs typeface="Arial"/>
                        <a:sym typeface="Arial"/>
                      </a:endParaRPr>
                    </a:p>
                    <a:p>
                      <a:pPr indent="0" lvl="0" marL="0" marR="0" rtl="0" algn="l">
                        <a:spcBef>
                          <a:spcPts val="0"/>
                        </a:spcBef>
                        <a:spcAft>
                          <a:spcPts val="0"/>
                        </a:spcAft>
                        <a:buNone/>
                      </a:pPr>
                      <a:r>
                        <a:t/>
                      </a:r>
                      <a:endParaRPr b="0" i="0" sz="135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Carrying coal</a:t>
                      </a:r>
                      <a:endParaRPr/>
                    </a:p>
                    <a:p>
                      <a:pPr indent="0" lvl="0" marL="0" marR="0" rtl="0" algn="ctr">
                        <a:spcBef>
                          <a:spcPts val="0"/>
                        </a:spcBef>
                        <a:spcAft>
                          <a:spcPts val="0"/>
                        </a:spcAft>
                        <a:buNone/>
                      </a:pPr>
                      <a:r>
                        <a:rPr b="0" i="0" lang="en-GB" sz="1500">
                          <a:solidFill>
                            <a:srgbClr val="2C2B64"/>
                          </a:solidFill>
                          <a:latin typeface="Arial"/>
                          <a:ea typeface="Arial"/>
                          <a:cs typeface="Arial"/>
                          <a:sym typeface="Arial"/>
                        </a:rPr>
                        <a:t>The invention of the steam engine in 1712 meant that over the next 100 years people started to use machines to move heavy goods like coal</a:t>
                      </a:r>
                      <a:r>
                        <a:rPr lang="en-GB" sz="1500">
                          <a:solidFill>
                            <a:srgbClr val="2C2B64"/>
                          </a:solidFill>
                          <a:latin typeface="Arial"/>
                          <a:ea typeface="Arial"/>
                          <a:cs typeface="Arial"/>
                          <a:sym typeface="Arial"/>
                        </a:rPr>
                        <a:t> from pl</a:t>
                      </a:r>
                      <a:r>
                        <a:rPr b="0" i="0" lang="en-GB" sz="1500">
                          <a:solidFill>
                            <a:srgbClr val="2C2B64"/>
                          </a:solidFill>
                          <a:latin typeface="Arial"/>
                          <a:ea typeface="Arial"/>
                          <a:cs typeface="Arial"/>
                          <a:sym typeface="Arial"/>
                        </a:rPr>
                        <a:t>ace to place. </a:t>
                      </a:r>
                      <a:endParaRPr sz="1500">
                        <a:solidFill>
                          <a:srgbClr val="2C2B64"/>
                        </a:solidFill>
                        <a:latin typeface="Arial"/>
                        <a:ea typeface="Arial"/>
                        <a:cs typeface="Arial"/>
                        <a:sym typeface="Arial"/>
                      </a:endParaRPr>
                    </a:p>
                  </a:txBody>
                  <a:tcPr marT="45725" marB="45725" marR="91450" marL="91450"/>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135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135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135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Stephenson's Rocket</a:t>
                      </a:r>
                      <a:endParaRPr b="0" i="0" sz="2000">
                        <a:solidFill>
                          <a:srgbClr val="2C2B64"/>
                        </a:solidFill>
                        <a:latin typeface="Arial"/>
                        <a:ea typeface="Arial"/>
                        <a:cs typeface="Arial"/>
                        <a:sym typeface="Arial"/>
                      </a:endParaRPr>
                    </a:p>
                    <a:p>
                      <a:pPr indent="0" lvl="0" marL="0" marR="0" rtl="0" algn="ctr">
                        <a:spcBef>
                          <a:spcPts val="0"/>
                        </a:spcBef>
                        <a:spcAft>
                          <a:spcPts val="0"/>
                        </a:spcAft>
                        <a:buNone/>
                      </a:pPr>
                      <a:r>
                        <a:rPr b="0" i="0" lang="en-GB" sz="1500">
                          <a:solidFill>
                            <a:srgbClr val="2C2B64"/>
                          </a:solidFill>
                          <a:latin typeface="Arial"/>
                          <a:ea typeface="Arial"/>
                          <a:cs typeface="Arial"/>
                          <a:sym typeface="Arial"/>
                        </a:rPr>
                        <a:t>Stephenson’s Rocket won a competition in 1829, to decide on the best transport for the future of the railway.</a:t>
                      </a:r>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0" i="0" sz="150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200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Steam locomotives</a:t>
                      </a:r>
                      <a:endParaRPr/>
                    </a:p>
                    <a:p>
                      <a:pPr indent="0" lvl="0" marL="0" marR="0" rtl="0" algn="ctr">
                        <a:spcBef>
                          <a:spcPts val="0"/>
                        </a:spcBef>
                        <a:spcAft>
                          <a:spcPts val="0"/>
                        </a:spcAft>
                        <a:buNone/>
                      </a:pPr>
                      <a:r>
                        <a:rPr b="0" i="0" lang="en-GB" sz="1500">
                          <a:solidFill>
                            <a:srgbClr val="2C2B64"/>
                          </a:solidFill>
                          <a:latin typeface="Arial"/>
                          <a:ea typeface="Arial"/>
                          <a:cs typeface="Arial"/>
                          <a:sym typeface="Arial"/>
                        </a:rPr>
                        <a:t>The railway network grew very quickly during the 1840s and steam locomotives continued to improve. This meant people could travel faster and further than ever before.</a:t>
                      </a:r>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r>
            </a:tbl>
          </a:graphicData>
        </a:graphic>
      </p:graphicFrame>
      <p:pic>
        <p:nvPicPr>
          <p:cNvPr id="89" name="Google Shape;89;p1"/>
          <p:cNvPicPr preferRelativeResize="0"/>
          <p:nvPr/>
        </p:nvPicPr>
        <p:blipFill rotWithShape="1">
          <a:blip r:embed="rId3">
            <a:alphaModFix/>
          </a:blip>
          <a:srcRect b="0" l="0" r="0" t="0"/>
          <a:stretch/>
        </p:blipFill>
        <p:spPr>
          <a:xfrm>
            <a:off x="207214" y="336979"/>
            <a:ext cx="3063505" cy="1760373"/>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id="90" name="Google Shape;90;p1"/>
          <p:cNvPicPr preferRelativeResize="0"/>
          <p:nvPr/>
        </p:nvPicPr>
        <p:blipFill rotWithShape="1">
          <a:blip r:embed="rId4">
            <a:alphaModFix/>
          </a:blip>
          <a:srcRect b="0" l="0" r="0" t="0"/>
          <a:stretch/>
        </p:blipFill>
        <p:spPr>
          <a:xfrm>
            <a:off x="254845" y="5068738"/>
            <a:ext cx="2951963" cy="2211795"/>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id="91" name="Google Shape;91;p1"/>
          <p:cNvPicPr preferRelativeResize="0"/>
          <p:nvPr/>
        </p:nvPicPr>
        <p:blipFill rotWithShape="1">
          <a:blip r:embed="rId5">
            <a:alphaModFix/>
          </a:blip>
          <a:srcRect b="0" l="0" r="0" t="0"/>
          <a:stretch/>
        </p:blipFill>
        <p:spPr>
          <a:xfrm>
            <a:off x="199075" y="2815889"/>
            <a:ext cx="3079785" cy="1760373"/>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id="92" name="Google Shape;92;p1"/>
          <p:cNvPicPr preferRelativeResize="0"/>
          <p:nvPr/>
        </p:nvPicPr>
        <p:blipFill rotWithShape="1">
          <a:blip r:embed="rId6">
            <a:alphaModFix/>
          </a:blip>
          <a:srcRect b="0" l="0" r="0" t="0"/>
          <a:stretch/>
        </p:blipFill>
        <p:spPr>
          <a:xfrm>
            <a:off x="144940" y="7773710"/>
            <a:ext cx="3188054" cy="1791722"/>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sp>
        <p:nvSpPr>
          <p:cNvPr id="93" name="Google Shape;93;p1"/>
          <p:cNvSpPr txBox="1"/>
          <p:nvPr/>
        </p:nvSpPr>
        <p:spPr>
          <a:xfrm>
            <a:off x="1443406" y="9348893"/>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800" u="none" cap="none" strike="noStrike">
                <a:solidFill>
                  <a:schemeClr val="lt1"/>
                </a:solidFill>
                <a:latin typeface="Arial"/>
                <a:ea typeface="Arial"/>
                <a:cs typeface="Arial"/>
                <a:sym typeface="Arial"/>
              </a:rPr>
              <a:t>Science Museum Group Collection ©</a:t>
            </a:r>
            <a:endParaRPr/>
          </a:p>
        </p:txBody>
      </p:sp>
      <p:sp>
        <p:nvSpPr>
          <p:cNvPr id="94" name="Google Shape;94;p1"/>
          <p:cNvSpPr txBox="1"/>
          <p:nvPr/>
        </p:nvSpPr>
        <p:spPr>
          <a:xfrm>
            <a:off x="1449337" y="4360879"/>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
        <p:nvSpPr>
          <p:cNvPr id="95" name="Google Shape;95;p1"/>
          <p:cNvSpPr txBox="1"/>
          <p:nvPr/>
        </p:nvSpPr>
        <p:spPr>
          <a:xfrm>
            <a:off x="1424210" y="1917941"/>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
        <p:nvSpPr>
          <p:cNvPr id="96" name="Google Shape;96;p1"/>
          <p:cNvSpPr txBox="1"/>
          <p:nvPr/>
        </p:nvSpPr>
        <p:spPr>
          <a:xfrm>
            <a:off x="1409312" y="7065089"/>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graphicFrame>
        <p:nvGraphicFramePr>
          <p:cNvPr id="102" name="Google Shape;102;p2"/>
          <p:cNvGraphicFramePr/>
          <p:nvPr/>
        </p:nvGraphicFramePr>
        <p:xfrm>
          <a:off x="0" y="0"/>
          <a:ext cx="3000000" cy="3000000"/>
        </p:xfrm>
        <a:graphic>
          <a:graphicData uri="http://schemas.openxmlformats.org/drawingml/2006/table">
            <a:tbl>
              <a:tblPr bandRow="1" firstRow="1">
                <a:noFill/>
                <a:tableStyleId>{EC1DC26E-EFB4-4B69-8241-47399CA4AB96}</a:tableStyleId>
              </a:tblPr>
              <a:tblGrid>
                <a:gridCol w="3429000"/>
                <a:gridCol w="3429000"/>
              </a:tblGrid>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150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150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The Mallard</a:t>
                      </a:r>
                      <a:endParaRPr/>
                    </a:p>
                    <a:p>
                      <a:pPr indent="0" lvl="0" marL="0" marR="0" rtl="0" algn="ctr">
                        <a:spcBef>
                          <a:spcPts val="0"/>
                        </a:spcBef>
                        <a:spcAft>
                          <a:spcPts val="0"/>
                        </a:spcAft>
                        <a:buNone/>
                      </a:pPr>
                      <a:r>
                        <a:rPr b="0" i="0" lang="en-GB" sz="1500">
                          <a:solidFill>
                            <a:srgbClr val="2C2B64"/>
                          </a:solidFill>
                          <a:latin typeface="Arial"/>
                          <a:ea typeface="Arial"/>
                          <a:cs typeface="Arial"/>
                          <a:sym typeface="Arial"/>
                        </a:rPr>
                        <a:t>The steam powered locomotive called ‘the Mallard’ had at a top speed of 126 miles per hour in 1938.</a:t>
                      </a:r>
                      <a:endParaRPr sz="1500">
                        <a:solidFill>
                          <a:srgbClr val="2C2B64"/>
                        </a:solidFill>
                        <a:latin typeface="Arial"/>
                        <a:ea typeface="Arial"/>
                        <a:cs typeface="Arial"/>
                        <a:sym typeface="Arial"/>
                      </a:endParaRPr>
                    </a:p>
                  </a:txBody>
                  <a:tcPr marT="45725" marB="45725" marR="91450" marL="91450"/>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l">
                        <a:spcBef>
                          <a:spcPts val="0"/>
                        </a:spcBef>
                        <a:spcAft>
                          <a:spcPts val="0"/>
                        </a:spcAft>
                        <a:buNone/>
                      </a:pPr>
                      <a:r>
                        <a:t/>
                      </a:r>
                      <a:endParaRPr b="0" i="0" sz="1350">
                        <a:solidFill>
                          <a:srgbClr val="2C2B64"/>
                        </a:solidFill>
                        <a:latin typeface="Arial"/>
                        <a:ea typeface="Arial"/>
                        <a:cs typeface="Arial"/>
                        <a:sym typeface="Arial"/>
                      </a:endParaRPr>
                    </a:p>
                    <a:p>
                      <a:pPr indent="0" lvl="0" marL="0" marR="0" rtl="0" algn="l">
                        <a:spcBef>
                          <a:spcPts val="0"/>
                        </a:spcBef>
                        <a:spcAft>
                          <a:spcPts val="0"/>
                        </a:spcAft>
                        <a:buNone/>
                      </a:pPr>
                      <a:r>
                        <a:t/>
                      </a:r>
                      <a:endParaRPr b="0" i="0" sz="1350">
                        <a:solidFill>
                          <a:srgbClr val="2C2B64"/>
                        </a:solidFill>
                        <a:latin typeface="Arial"/>
                        <a:ea typeface="Arial"/>
                        <a:cs typeface="Arial"/>
                        <a:sym typeface="Arial"/>
                      </a:endParaRPr>
                    </a:p>
                    <a:p>
                      <a:pPr indent="0" lvl="0" marL="0" marR="0" rtl="0" algn="l">
                        <a:spcBef>
                          <a:spcPts val="0"/>
                        </a:spcBef>
                        <a:spcAft>
                          <a:spcPts val="0"/>
                        </a:spcAft>
                        <a:buNone/>
                      </a:pPr>
                      <a:r>
                        <a:t/>
                      </a:r>
                      <a:endParaRPr b="0" i="0" sz="135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The High-Speed Train</a:t>
                      </a:r>
                      <a:endParaRPr/>
                    </a:p>
                    <a:p>
                      <a:pPr indent="0" lvl="0" marL="0" marR="0" rtl="0" algn="ctr">
                        <a:spcBef>
                          <a:spcPts val="0"/>
                        </a:spcBef>
                        <a:spcAft>
                          <a:spcPts val="0"/>
                        </a:spcAft>
                        <a:buNone/>
                      </a:pPr>
                      <a:r>
                        <a:rPr b="0" i="0" lang="en-GB" sz="1500">
                          <a:solidFill>
                            <a:srgbClr val="2C2B64"/>
                          </a:solidFill>
                          <a:latin typeface="Arial"/>
                          <a:ea typeface="Arial"/>
                          <a:cs typeface="Arial"/>
                          <a:sym typeface="Arial"/>
                        </a:rPr>
                        <a:t>The Intercity 125 helped reduce journey times and could travel up to 148 miles per hour in 1975.</a:t>
                      </a:r>
                      <a:endParaRPr sz="1500">
                        <a:solidFill>
                          <a:srgbClr val="2C2B64"/>
                        </a:solidFill>
                        <a:latin typeface="Arial"/>
                        <a:ea typeface="Arial"/>
                        <a:cs typeface="Arial"/>
                        <a:sym typeface="Arial"/>
                      </a:endParaRPr>
                    </a:p>
                  </a:txBody>
                  <a:tcPr marT="45725" marB="45725" marR="91450" marL="91450"/>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135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1350">
                        <a:solidFill>
                          <a:srgbClr val="2C2B64"/>
                        </a:solidFill>
                        <a:latin typeface="Arial"/>
                        <a:ea typeface="Arial"/>
                        <a:cs typeface="Arial"/>
                        <a:sym typeface="Arial"/>
                      </a:endParaRPr>
                    </a:p>
                    <a:p>
                      <a:pPr indent="0" lvl="0" marL="0" marR="0" rtl="0" algn="ctr">
                        <a:spcBef>
                          <a:spcPts val="0"/>
                        </a:spcBef>
                        <a:spcAft>
                          <a:spcPts val="0"/>
                        </a:spcAft>
                        <a:buNone/>
                      </a:pPr>
                      <a:r>
                        <a:rPr b="1" i="0" lang="en-GB" sz="1800">
                          <a:solidFill>
                            <a:srgbClr val="2C2B64"/>
                          </a:solidFill>
                          <a:latin typeface="Arial"/>
                          <a:ea typeface="Arial"/>
                          <a:cs typeface="Arial"/>
                          <a:sym typeface="Arial"/>
                        </a:rPr>
                        <a:t>Driverless trains</a:t>
                      </a:r>
                      <a:endParaRPr/>
                    </a:p>
                    <a:p>
                      <a:pPr indent="0" lvl="0" marL="0" marR="0" rtl="0" algn="ctr">
                        <a:spcBef>
                          <a:spcPts val="0"/>
                        </a:spcBef>
                        <a:spcAft>
                          <a:spcPts val="0"/>
                        </a:spcAft>
                        <a:buNone/>
                      </a:pPr>
                      <a:r>
                        <a:rPr b="0" i="0" lang="en-GB" sz="1500">
                          <a:solidFill>
                            <a:srgbClr val="2C2B64"/>
                          </a:solidFill>
                          <a:latin typeface="Arial"/>
                          <a:ea typeface="Arial"/>
                          <a:cs typeface="Arial"/>
                          <a:sym typeface="Arial"/>
                        </a:rPr>
                        <a:t>The Docklands Light Railway opened in 1987. The trains are driverless, but the staff onboard can operate them where necessary.</a:t>
                      </a:r>
                      <a:endParaRPr sz="150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0" i="0" sz="150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2000">
                        <a:solidFill>
                          <a:srgbClr val="2C2B64"/>
                        </a:solidFill>
                        <a:latin typeface="Arial"/>
                        <a:ea typeface="Arial"/>
                        <a:cs typeface="Arial"/>
                        <a:sym typeface="Arial"/>
                      </a:endParaRPr>
                    </a:p>
                    <a:p>
                      <a:pPr indent="0" lvl="0" marL="0" marR="0" rtl="0" algn="ctr">
                        <a:spcBef>
                          <a:spcPts val="0"/>
                        </a:spcBef>
                        <a:spcAft>
                          <a:spcPts val="0"/>
                        </a:spcAft>
                        <a:buNone/>
                      </a:pPr>
                      <a:r>
                        <a:rPr b="1" i="0" lang="en-GB" sz="1800">
                          <a:solidFill>
                            <a:srgbClr val="2C2B64"/>
                          </a:solidFill>
                          <a:latin typeface="Arial"/>
                          <a:ea typeface="Arial"/>
                          <a:cs typeface="Arial"/>
                          <a:sym typeface="Arial"/>
                        </a:rPr>
                        <a:t>The Eurostar</a:t>
                      </a:r>
                      <a:endParaRPr b="0" i="0" sz="1800">
                        <a:solidFill>
                          <a:srgbClr val="2C2B64"/>
                        </a:solidFill>
                        <a:latin typeface="Arial"/>
                        <a:ea typeface="Arial"/>
                        <a:cs typeface="Arial"/>
                        <a:sym typeface="Arial"/>
                      </a:endParaRPr>
                    </a:p>
                    <a:p>
                      <a:pPr indent="0" lvl="0" marL="0" marR="0" rtl="0" algn="ctr">
                        <a:spcBef>
                          <a:spcPts val="0"/>
                        </a:spcBef>
                        <a:spcAft>
                          <a:spcPts val="0"/>
                        </a:spcAft>
                        <a:buNone/>
                      </a:pPr>
                      <a:r>
                        <a:rPr b="0" i="0" lang="en-GB" sz="1400">
                          <a:solidFill>
                            <a:srgbClr val="2C2B64"/>
                          </a:solidFill>
                          <a:latin typeface="Arial"/>
                          <a:ea typeface="Arial"/>
                          <a:cs typeface="Arial"/>
                          <a:sym typeface="Arial"/>
                        </a:rPr>
                        <a:t>Powered by electricity and travelling under the sea in the Channel tunnel to France, in 1994 the Eurostar made international train travel possible.</a:t>
                      </a:r>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r>
            </a:tbl>
          </a:graphicData>
        </a:graphic>
      </p:graphicFrame>
      <p:pic>
        <p:nvPicPr>
          <p:cNvPr id="103" name="Google Shape;103;p2"/>
          <p:cNvPicPr preferRelativeResize="0"/>
          <p:nvPr/>
        </p:nvPicPr>
        <p:blipFill rotWithShape="1">
          <a:blip r:embed="rId3">
            <a:alphaModFix/>
          </a:blip>
          <a:srcRect b="0" l="0" r="0" t="0"/>
          <a:stretch/>
        </p:blipFill>
        <p:spPr>
          <a:xfrm>
            <a:off x="139499" y="341663"/>
            <a:ext cx="3154989" cy="1791722"/>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id="104" name="Google Shape;104;p2"/>
          <p:cNvPicPr preferRelativeResize="0"/>
          <p:nvPr/>
        </p:nvPicPr>
        <p:blipFill rotWithShape="1">
          <a:blip r:embed="rId4">
            <a:alphaModFix/>
          </a:blip>
          <a:srcRect b="0" l="0" r="0" t="0"/>
          <a:stretch/>
        </p:blipFill>
        <p:spPr>
          <a:xfrm>
            <a:off x="136799" y="2815586"/>
            <a:ext cx="3157689" cy="1791722"/>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id="105" name="Google Shape;105;p2"/>
          <p:cNvPicPr preferRelativeResize="0"/>
          <p:nvPr/>
        </p:nvPicPr>
        <p:blipFill rotWithShape="1">
          <a:blip r:embed="rId5">
            <a:alphaModFix/>
          </a:blip>
          <a:srcRect b="0" l="0" r="0" t="0"/>
          <a:stretch/>
        </p:blipFill>
        <p:spPr>
          <a:xfrm>
            <a:off x="145669" y="7772615"/>
            <a:ext cx="3139948" cy="1791722"/>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descr="A train on a platform&#10;&#10;AI-generated content may be incorrect." id="106" name="Google Shape;106;p2"/>
          <p:cNvPicPr preferRelativeResize="0"/>
          <p:nvPr/>
        </p:nvPicPr>
        <p:blipFill rotWithShape="1">
          <a:blip r:embed="rId6">
            <a:alphaModFix/>
          </a:blip>
          <a:srcRect b="0" l="0" r="0" t="0"/>
          <a:stretch/>
        </p:blipFill>
        <p:spPr>
          <a:xfrm>
            <a:off x="316230" y="5264778"/>
            <a:ext cx="2798826" cy="1913170"/>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sp>
        <p:nvSpPr>
          <p:cNvPr id="107" name="Google Shape;107;p2"/>
          <p:cNvSpPr txBox="1"/>
          <p:nvPr/>
        </p:nvSpPr>
        <p:spPr>
          <a:xfrm>
            <a:off x="2507596" y="6948636"/>
            <a:ext cx="688009"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2"/>
                </a:solidFill>
                <a:latin typeface="Arial"/>
                <a:ea typeface="Arial"/>
                <a:cs typeface="Arial"/>
                <a:sym typeface="Arial"/>
              </a:rPr>
              <a:t>Image: TfL</a:t>
            </a:r>
            <a:endParaRPr/>
          </a:p>
        </p:txBody>
      </p:sp>
      <p:sp>
        <p:nvSpPr>
          <p:cNvPr id="108" name="Google Shape;108;p2"/>
          <p:cNvSpPr txBox="1"/>
          <p:nvPr/>
        </p:nvSpPr>
        <p:spPr>
          <a:xfrm>
            <a:off x="1443406" y="9348893"/>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
        <p:nvSpPr>
          <p:cNvPr id="109" name="Google Shape;109;p2"/>
          <p:cNvSpPr txBox="1"/>
          <p:nvPr/>
        </p:nvSpPr>
        <p:spPr>
          <a:xfrm>
            <a:off x="1449337" y="4360879"/>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
        <p:nvSpPr>
          <p:cNvPr id="110" name="Google Shape;110;p2"/>
          <p:cNvSpPr txBox="1"/>
          <p:nvPr/>
        </p:nvSpPr>
        <p:spPr>
          <a:xfrm>
            <a:off x="1424210" y="1917941"/>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graphicFrame>
        <p:nvGraphicFramePr>
          <p:cNvPr id="116" name="Google Shape;116;p3"/>
          <p:cNvGraphicFramePr/>
          <p:nvPr/>
        </p:nvGraphicFramePr>
        <p:xfrm>
          <a:off x="0" y="0"/>
          <a:ext cx="3000000" cy="3000000"/>
        </p:xfrm>
        <a:graphic>
          <a:graphicData uri="http://schemas.openxmlformats.org/drawingml/2006/table">
            <a:tbl>
              <a:tblPr bandRow="1" firstRow="1">
                <a:noFill/>
                <a:tableStyleId>{EC1DC26E-EFB4-4B69-8241-47399CA4AB96}</a:tableStyleId>
              </a:tblPr>
              <a:tblGrid>
                <a:gridCol w="3429000"/>
                <a:gridCol w="3429000"/>
              </a:tblGrid>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150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150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Solar Powered trains</a:t>
                      </a:r>
                      <a:endParaRPr/>
                    </a:p>
                    <a:p>
                      <a:pPr indent="0" lvl="0" marL="0" marR="0" rtl="0" algn="ctr">
                        <a:spcBef>
                          <a:spcPts val="0"/>
                        </a:spcBef>
                        <a:spcAft>
                          <a:spcPts val="0"/>
                        </a:spcAft>
                        <a:buNone/>
                      </a:pPr>
                      <a:r>
                        <a:rPr b="0" i="0" lang="en-GB" sz="1500">
                          <a:solidFill>
                            <a:srgbClr val="2C2B64"/>
                          </a:solidFill>
                          <a:latin typeface="Arial"/>
                          <a:ea typeface="Arial"/>
                          <a:cs typeface="Arial"/>
                          <a:sym typeface="Arial"/>
                        </a:rPr>
                        <a:t>This train in Australia is run solely on solar power. In the future there are hopes that the sun will power more trains.</a:t>
                      </a:r>
                      <a:endParaRPr/>
                    </a:p>
                    <a:p>
                      <a:pPr indent="0" lvl="0" marL="0" marR="0" rtl="0" algn="ctr">
                        <a:spcBef>
                          <a:spcPts val="0"/>
                        </a:spcBef>
                        <a:spcAft>
                          <a:spcPts val="0"/>
                        </a:spcAft>
                        <a:buNone/>
                      </a:pPr>
                      <a:r>
                        <a:t/>
                      </a:r>
                      <a:endParaRPr b="1" i="0" sz="1500">
                        <a:solidFill>
                          <a:srgbClr val="2C2B64"/>
                        </a:solidFill>
                        <a:latin typeface="Arial"/>
                        <a:ea typeface="Arial"/>
                        <a:cs typeface="Arial"/>
                        <a:sym typeface="Arial"/>
                      </a:endParaRPr>
                    </a:p>
                  </a:txBody>
                  <a:tcPr marT="45725" marB="45725" marR="91450" marL="91450">
                    <a:solidFill>
                      <a:srgbClr val="F2F2F2"/>
                    </a:solidFill>
                  </a:tcPr>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200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Sped up rail travel</a:t>
                      </a:r>
                      <a:endParaRPr/>
                    </a:p>
                    <a:p>
                      <a:pPr indent="0" lvl="0" marL="0" marR="0" rtl="0" algn="ctr">
                        <a:spcBef>
                          <a:spcPts val="0"/>
                        </a:spcBef>
                        <a:spcAft>
                          <a:spcPts val="0"/>
                        </a:spcAft>
                        <a:buNone/>
                      </a:pPr>
                      <a:r>
                        <a:rPr lang="en-GB" sz="1300">
                          <a:solidFill>
                            <a:srgbClr val="2C2B64"/>
                          </a:solidFill>
                          <a:latin typeface="Arial"/>
                          <a:ea typeface="Arial"/>
                          <a:cs typeface="Arial"/>
                          <a:sym typeface="Arial"/>
                        </a:rPr>
                        <a:t>Some trains in the UK can go really fast, up to 125mph, and special trains called Pendolinos can tilt to go around bends without slowing down. In China, the Shanghai Maglev train is even faster — it floats above the track using magnets and can go up to 268 mph! </a:t>
                      </a:r>
                      <a:endParaRPr/>
                    </a:p>
                  </a:txBody>
                  <a:tcPr marT="45725" marB="45725" marR="91450" marL="91450">
                    <a:solidFill>
                      <a:srgbClr val="F2F2F2"/>
                    </a:solidFill>
                  </a:tcPr>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135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1350">
                        <a:solidFill>
                          <a:srgbClr val="2C2B64"/>
                        </a:solidFill>
                        <a:latin typeface="Arial"/>
                        <a:ea typeface="Arial"/>
                        <a:cs typeface="Arial"/>
                        <a:sym typeface="Arial"/>
                      </a:endParaRPr>
                    </a:p>
                    <a:p>
                      <a:pPr indent="0" lvl="0" marL="0" marR="0" rtl="0" algn="ctr">
                        <a:spcBef>
                          <a:spcPts val="0"/>
                        </a:spcBef>
                        <a:spcAft>
                          <a:spcPts val="0"/>
                        </a:spcAft>
                        <a:buNone/>
                      </a:pPr>
                      <a:r>
                        <a:rPr b="1" i="0" lang="en-GB" sz="1800">
                          <a:solidFill>
                            <a:srgbClr val="2C2B64"/>
                          </a:solidFill>
                          <a:latin typeface="Arial"/>
                          <a:ea typeface="Arial"/>
                          <a:cs typeface="Arial"/>
                          <a:sym typeface="Arial"/>
                        </a:rPr>
                        <a:t>Say goodbye to diesel</a:t>
                      </a:r>
                      <a:endParaRPr/>
                    </a:p>
                    <a:p>
                      <a:pPr indent="0" lvl="0" marL="0" marR="0" rtl="0" algn="ctr">
                        <a:spcBef>
                          <a:spcPts val="0"/>
                        </a:spcBef>
                        <a:spcAft>
                          <a:spcPts val="0"/>
                        </a:spcAft>
                        <a:buNone/>
                      </a:pPr>
                      <a:r>
                        <a:rPr b="0" i="0" lang="en-GB" sz="1500">
                          <a:solidFill>
                            <a:srgbClr val="2C2B64"/>
                          </a:solidFill>
                          <a:latin typeface="Arial"/>
                          <a:ea typeface="Arial"/>
                          <a:cs typeface="Arial"/>
                          <a:sym typeface="Arial"/>
                        </a:rPr>
                        <a:t>By 2050 the UK aims for the entire rail network to be powered by electricity rather than relying on polluting diesel trains.</a:t>
                      </a:r>
                      <a:endParaRPr sz="150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solidFill>
                      <a:srgbClr val="F2F2F2"/>
                    </a:solidFill>
                  </a:tcPr>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0" i="0" sz="150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Extend the railways</a:t>
                      </a:r>
                      <a:endParaRPr/>
                    </a:p>
                    <a:p>
                      <a:pPr indent="0" lvl="0" marL="0" marR="0" rtl="0" algn="ctr">
                        <a:spcBef>
                          <a:spcPts val="0"/>
                        </a:spcBef>
                        <a:spcAft>
                          <a:spcPts val="0"/>
                        </a:spcAft>
                        <a:buNone/>
                      </a:pPr>
                      <a:r>
                        <a:rPr b="0" i="0" lang="en-GB" sz="1350">
                          <a:solidFill>
                            <a:srgbClr val="2C2B64"/>
                          </a:solidFill>
                          <a:latin typeface="Arial"/>
                          <a:ea typeface="Arial"/>
                          <a:cs typeface="Arial"/>
                          <a:sym typeface="Arial"/>
                        </a:rPr>
                        <a:t>Over the last 100 years, more than half of Britain’s stations have been shut down. Many people want to reopen and rebuild parts of the railway so that you can travel by train to more places. </a:t>
                      </a:r>
                      <a:endParaRPr b="0" i="0" sz="1500">
                        <a:solidFill>
                          <a:srgbClr val="2C2B64"/>
                        </a:solidFill>
                        <a:latin typeface="Arial"/>
                        <a:ea typeface="Arial"/>
                        <a:cs typeface="Arial"/>
                        <a:sym typeface="Arial"/>
                      </a:endParaRPr>
                    </a:p>
                  </a:txBody>
                  <a:tcPr marT="45725" marB="45725" marR="91450" marL="91450">
                    <a:solidFill>
                      <a:srgbClr val="F2F2F2"/>
                    </a:solidFill>
                  </a:tcPr>
                </a:tc>
              </a:tr>
            </a:tbl>
          </a:graphicData>
        </a:graphic>
      </p:graphicFrame>
      <p:sp>
        <p:nvSpPr>
          <p:cNvPr id="117" name="Google Shape;117;p3"/>
          <p:cNvSpPr txBox="1"/>
          <p:nvPr/>
        </p:nvSpPr>
        <p:spPr>
          <a:xfrm>
            <a:off x="2507596" y="6948636"/>
            <a:ext cx="688009"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2"/>
                </a:solidFill>
                <a:latin typeface="Arial"/>
                <a:ea typeface="Arial"/>
                <a:cs typeface="Arial"/>
                <a:sym typeface="Arial"/>
              </a:rPr>
              <a:t>Image: TfL</a:t>
            </a:r>
            <a:endParaRPr/>
          </a:p>
        </p:txBody>
      </p:sp>
      <p:sp>
        <p:nvSpPr>
          <p:cNvPr id="118" name="Google Shape;118;p3"/>
          <p:cNvSpPr txBox="1"/>
          <p:nvPr/>
        </p:nvSpPr>
        <p:spPr>
          <a:xfrm>
            <a:off x="1443406" y="9348893"/>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
        <p:nvSpPr>
          <p:cNvPr id="119" name="Google Shape;119;p3"/>
          <p:cNvSpPr txBox="1"/>
          <p:nvPr/>
        </p:nvSpPr>
        <p:spPr>
          <a:xfrm>
            <a:off x="1449337" y="4360879"/>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
        <p:nvSpPr>
          <p:cNvPr id="120" name="Google Shape;120;p3"/>
          <p:cNvSpPr txBox="1"/>
          <p:nvPr/>
        </p:nvSpPr>
        <p:spPr>
          <a:xfrm>
            <a:off x="1424210" y="1917941"/>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pic>
        <p:nvPicPr>
          <p:cNvPr descr="How sunshine can make the railways greener" id="121" name="Google Shape;121;p3"/>
          <p:cNvPicPr preferRelativeResize="0"/>
          <p:nvPr/>
        </p:nvPicPr>
        <p:blipFill rotWithShape="1">
          <a:blip r:embed="rId3">
            <a:alphaModFix/>
          </a:blip>
          <a:srcRect b="0" l="0" r="0" t="0"/>
          <a:stretch/>
        </p:blipFill>
        <p:spPr>
          <a:xfrm>
            <a:off x="257556" y="442740"/>
            <a:ext cx="2857500" cy="1600200"/>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descr="Maglev train" id="122" name="Google Shape;122;p3"/>
          <p:cNvPicPr preferRelativeResize="0"/>
          <p:nvPr/>
        </p:nvPicPr>
        <p:blipFill rotWithShape="1">
          <a:blip r:embed="rId4">
            <a:alphaModFix/>
          </a:blip>
          <a:srcRect b="0" l="0" r="0" t="0"/>
          <a:stretch/>
        </p:blipFill>
        <p:spPr>
          <a:xfrm>
            <a:off x="158092" y="2815052"/>
            <a:ext cx="3037513" cy="1708601"/>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descr="New train" id="123" name="Google Shape;123;p3"/>
          <p:cNvPicPr preferRelativeResize="0"/>
          <p:nvPr/>
        </p:nvPicPr>
        <p:blipFill rotWithShape="1">
          <a:blip r:embed="rId5">
            <a:alphaModFix/>
          </a:blip>
          <a:srcRect b="0" l="0" r="0" t="0"/>
          <a:stretch/>
        </p:blipFill>
        <p:spPr>
          <a:xfrm>
            <a:off x="145669" y="5273011"/>
            <a:ext cx="3170394" cy="1783347"/>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sp>
        <p:nvSpPr>
          <p:cNvPr id="124" name="Google Shape;124;p3"/>
          <p:cNvSpPr txBox="1"/>
          <p:nvPr/>
        </p:nvSpPr>
        <p:spPr>
          <a:xfrm>
            <a:off x="2187228" y="6868858"/>
            <a:ext cx="1128835"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West Midland Trains</a:t>
            </a:r>
            <a:endParaRPr/>
          </a:p>
        </p:txBody>
      </p:sp>
      <p:sp>
        <p:nvSpPr>
          <p:cNvPr id="125" name="Google Shape;125;p3"/>
          <p:cNvSpPr txBox="1"/>
          <p:nvPr/>
        </p:nvSpPr>
        <p:spPr>
          <a:xfrm>
            <a:off x="2454696" y="4307531"/>
            <a:ext cx="7938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Getty images</a:t>
            </a:r>
            <a:endParaRPr/>
          </a:p>
        </p:txBody>
      </p:sp>
      <p:sp>
        <p:nvSpPr>
          <p:cNvPr id="126" name="Google Shape;126;p3"/>
          <p:cNvSpPr txBox="1"/>
          <p:nvPr/>
        </p:nvSpPr>
        <p:spPr>
          <a:xfrm>
            <a:off x="2354741" y="1850108"/>
            <a:ext cx="7938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Getty images</a:t>
            </a:r>
            <a:endParaRPr/>
          </a:p>
        </p:txBody>
      </p:sp>
      <p:pic>
        <p:nvPicPr>
          <p:cNvPr descr="Photographs of the Works in Progress of the Midland Railway" id="127" name="Google Shape;127;p3"/>
          <p:cNvPicPr preferRelativeResize="0"/>
          <p:nvPr/>
        </p:nvPicPr>
        <p:blipFill rotWithShape="1">
          <a:blip r:embed="rId6">
            <a:alphaModFix/>
          </a:blip>
          <a:srcRect b="0" l="0" r="0" t="0"/>
          <a:stretch/>
        </p:blipFill>
        <p:spPr>
          <a:xfrm>
            <a:off x="443154" y="7560642"/>
            <a:ext cx="2467387" cy="2183126"/>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sp>
        <p:nvSpPr>
          <p:cNvPr id="128" name="Google Shape;128;p3"/>
          <p:cNvSpPr txBox="1"/>
          <p:nvPr/>
        </p:nvSpPr>
        <p:spPr>
          <a:xfrm>
            <a:off x="1049134" y="9519724"/>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descr="BBC Bitesize" id="134" name="Google Shape;134;p4"/>
          <p:cNvPicPr preferRelativeResize="0"/>
          <p:nvPr/>
        </p:nvPicPr>
        <p:blipFill rotWithShape="1">
          <a:blip r:embed="rId3">
            <a:alphaModFix/>
          </a:blip>
          <a:srcRect b="0" l="0" r="0" t="0"/>
          <a:stretch/>
        </p:blipFill>
        <p:spPr>
          <a:xfrm>
            <a:off x="225359" y="7792978"/>
            <a:ext cx="2988187" cy="1673385"/>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graphicFrame>
        <p:nvGraphicFramePr>
          <p:cNvPr id="135" name="Google Shape;135;p4"/>
          <p:cNvGraphicFramePr/>
          <p:nvPr/>
        </p:nvGraphicFramePr>
        <p:xfrm>
          <a:off x="0" y="0"/>
          <a:ext cx="3000000" cy="3000000"/>
        </p:xfrm>
        <a:graphic>
          <a:graphicData uri="http://schemas.openxmlformats.org/drawingml/2006/table">
            <a:tbl>
              <a:tblPr bandRow="1" firstRow="1">
                <a:noFill/>
                <a:tableStyleId>{EC1DC26E-EFB4-4B69-8241-47399CA4AB96}</a:tableStyleId>
              </a:tblPr>
              <a:tblGrid>
                <a:gridCol w="3429000"/>
                <a:gridCol w="3429000"/>
              </a:tblGrid>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1500">
                        <a:solidFill>
                          <a:srgbClr val="2C2B64"/>
                        </a:solidFill>
                        <a:latin typeface="Arial"/>
                        <a:ea typeface="Arial"/>
                        <a:cs typeface="Arial"/>
                        <a:sym typeface="Arial"/>
                      </a:endParaRPr>
                    </a:p>
                    <a:p>
                      <a:pPr indent="0" lvl="0" marL="0" marR="0" rtl="0" algn="ctr">
                        <a:spcBef>
                          <a:spcPts val="0"/>
                        </a:spcBef>
                        <a:spcAft>
                          <a:spcPts val="0"/>
                        </a:spcAft>
                        <a:buNone/>
                      </a:pPr>
                      <a:r>
                        <a:t/>
                      </a:r>
                      <a:endParaRPr b="1" i="0" sz="150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Hydrogen trains</a:t>
                      </a:r>
                      <a:endParaRPr/>
                    </a:p>
                    <a:p>
                      <a:pPr indent="0" lvl="0" marL="0" marR="0" rtl="0" algn="ctr">
                        <a:spcBef>
                          <a:spcPts val="0"/>
                        </a:spcBef>
                        <a:spcAft>
                          <a:spcPts val="0"/>
                        </a:spcAft>
                        <a:buNone/>
                      </a:pPr>
                      <a:r>
                        <a:rPr lang="en-GB" sz="1300">
                          <a:solidFill>
                            <a:srgbClr val="2C2B64"/>
                          </a:solidFill>
                          <a:latin typeface="Arial"/>
                          <a:ea typeface="Arial"/>
                          <a:cs typeface="Arial"/>
                          <a:sym typeface="Arial"/>
                        </a:rPr>
                        <a:t>Electric trains are better for the planet because they make less pollution than diesel trains. In the future, trains might use hydrogen instead — these trains only make water and heat, not dirty gases. But making hydrogen fuel still uses a lot of energy. </a:t>
                      </a:r>
                      <a:endParaRPr b="1" i="0" sz="1300">
                        <a:solidFill>
                          <a:srgbClr val="2C2B64"/>
                        </a:solidFill>
                        <a:latin typeface="Arial"/>
                        <a:ea typeface="Arial"/>
                        <a:cs typeface="Arial"/>
                        <a:sym typeface="Arial"/>
                      </a:endParaRPr>
                    </a:p>
                  </a:txBody>
                  <a:tcPr marT="45725" marB="45725" marR="91450" marL="91450">
                    <a:solidFill>
                      <a:srgbClr val="F2F2F2"/>
                    </a:solidFill>
                  </a:tcPr>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200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Accessibility</a:t>
                      </a:r>
                      <a:endParaRPr/>
                    </a:p>
                    <a:p>
                      <a:pPr indent="0" lvl="0" marL="0" marR="0" rtl="0" algn="ctr">
                        <a:spcBef>
                          <a:spcPts val="0"/>
                        </a:spcBef>
                        <a:spcAft>
                          <a:spcPts val="0"/>
                        </a:spcAft>
                        <a:buNone/>
                      </a:pPr>
                      <a:r>
                        <a:rPr lang="en-GB" sz="1300">
                          <a:solidFill>
                            <a:srgbClr val="2C2B64"/>
                          </a:solidFill>
                          <a:latin typeface="Arial"/>
                          <a:ea typeface="Arial"/>
                          <a:cs typeface="Arial"/>
                          <a:sym typeface="Arial"/>
                        </a:rPr>
                        <a:t>Train travel could become easier for everyone, including people with disabilities. If railways share clear, up-to-date information, more people will be able to travel comfortably. Making trains more accessible helps everyone.</a:t>
                      </a:r>
                      <a:endParaRPr/>
                    </a:p>
                  </a:txBody>
                  <a:tcPr marT="45725" marB="45725" marR="91450" marL="91450">
                    <a:solidFill>
                      <a:srgbClr val="F2F2F2"/>
                    </a:solidFill>
                  </a:tcPr>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1" i="0" sz="1350">
                        <a:solidFill>
                          <a:srgbClr val="2C2B64"/>
                        </a:solidFill>
                        <a:latin typeface="Arial"/>
                        <a:ea typeface="Arial"/>
                        <a:cs typeface="Arial"/>
                        <a:sym typeface="Arial"/>
                      </a:endParaRPr>
                    </a:p>
                    <a:p>
                      <a:pPr indent="0" lvl="0" marL="0" marR="0" rtl="0" algn="ctr">
                        <a:spcBef>
                          <a:spcPts val="0"/>
                        </a:spcBef>
                        <a:spcAft>
                          <a:spcPts val="0"/>
                        </a:spcAft>
                        <a:buNone/>
                      </a:pPr>
                      <a:r>
                        <a:rPr b="1" i="0" lang="en-GB" sz="1800">
                          <a:solidFill>
                            <a:srgbClr val="2C2B64"/>
                          </a:solidFill>
                          <a:latin typeface="Arial"/>
                          <a:ea typeface="Arial"/>
                          <a:cs typeface="Arial"/>
                          <a:sym typeface="Arial"/>
                        </a:rPr>
                        <a:t>On time!</a:t>
                      </a:r>
                      <a:endParaRPr/>
                    </a:p>
                    <a:p>
                      <a:pPr indent="0" lvl="0" marL="0" marR="0" rtl="0" algn="ctr">
                        <a:spcBef>
                          <a:spcPts val="0"/>
                        </a:spcBef>
                        <a:spcAft>
                          <a:spcPts val="0"/>
                        </a:spcAft>
                        <a:buNone/>
                      </a:pPr>
                      <a:r>
                        <a:rPr lang="en-GB" sz="1300">
                          <a:solidFill>
                            <a:srgbClr val="2C2B64"/>
                          </a:solidFill>
                          <a:latin typeface="Arial"/>
                          <a:ea typeface="Arial"/>
                          <a:cs typeface="Arial"/>
                          <a:sym typeface="Arial"/>
                        </a:rPr>
                        <a:t>Right now, only about two out of every three trains in the UK arrive exactly on time. Having more staff, and keeping trains and tracks in good shape can help trains become more reliable. New technology, like digital systems that manage train traffic, can also make the railway run more efficiently and avoid long delays. </a:t>
                      </a:r>
                      <a:endParaRPr/>
                    </a:p>
                  </a:txBody>
                  <a:tcPr marT="45725" marB="45725" marR="91450" marL="91450">
                    <a:solidFill>
                      <a:srgbClr val="F2F2F2"/>
                    </a:solidFill>
                  </a:tcPr>
                </a:tc>
              </a:tr>
              <a:tr h="2476500">
                <a:tc>
                  <a:txBody>
                    <a:bodyPr/>
                    <a:lstStyle/>
                    <a:p>
                      <a:pPr indent="0" lvl="0" marL="0" marR="0" rtl="0" algn="l">
                        <a:spcBef>
                          <a:spcPts val="0"/>
                        </a:spcBef>
                        <a:spcAft>
                          <a:spcPts val="0"/>
                        </a:spcAft>
                        <a:buNone/>
                      </a:pPr>
                      <a:r>
                        <a:t/>
                      </a:r>
                      <a:endParaRPr sz="1350">
                        <a:solidFill>
                          <a:srgbClr val="2C2B64"/>
                        </a:solidFill>
                        <a:latin typeface="Arial"/>
                        <a:ea typeface="Arial"/>
                        <a:cs typeface="Arial"/>
                        <a:sym typeface="Arial"/>
                      </a:endParaRPr>
                    </a:p>
                  </a:txBody>
                  <a:tcPr marT="45725" marB="45725" marR="91450" marL="91450"/>
                </a:tc>
                <a:tc>
                  <a:txBody>
                    <a:bodyPr/>
                    <a:lstStyle/>
                    <a:p>
                      <a:pPr indent="0" lvl="0" marL="0" marR="0" rtl="0" algn="ctr">
                        <a:spcBef>
                          <a:spcPts val="0"/>
                        </a:spcBef>
                        <a:spcAft>
                          <a:spcPts val="0"/>
                        </a:spcAft>
                        <a:buNone/>
                      </a:pPr>
                      <a:r>
                        <a:t/>
                      </a:r>
                      <a:endParaRPr b="0" i="0" sz="1500">
                        <a:solidFill>
                          <a:srgbClr val="2C2B64"/>
                        </a:solidFill>
                        <a:latin typeface="Arial"/>
                        <a:ea typeface="Arial"/>
                        <a:cs typeface="Arial"/>
                        <a:sym typeface="Arial"/>
                      </a:endParaRPr>
                    </a:p>
                    <a:p>
                      <a:pPr indent="0" lvl="0" marL="0" marR="0" rtl="0" algn="ctr">
                        <a:spcBef>
                          <a:spcPts val="0"/>
                        </a:spcBef>
                        <a:spcAft>
                          <a:spcPts val="0"/>
                        </a:spcAft>
                        <a:buNone/>
                      </a:pPr>
                      <a:r>
                        <a:rPr b="1" i="0" lang="en-GB" sz="2000">
                          <a:solidFill>
                            <a:srgbClr val="2C2B64"/>
                          </a:solidFill>
                          <a:latin typeface="Arial"/>
                          <a:ea typeface="Arial"/>
                          <a:cs typeface="Arial"/>
                          <a:sym typeface="Arial"/>
                        </a:rPr>
                        <a:t>Extend the railways</a:t>
                      </a:r>
                      <a:endParaRPr/>
                    </a:p>
                    <a:p>
                      <a:pPr indent="0" lvl="0" marL="0" marR="0" rtl="0" algn="ctr">
                        <a:spcBef>
                          <a:spcPts val="0"/>
                        </a:spcBef>
                        <a:spcAft>
                          <a:spcPts val="0"/>
                        </a:spcAft>
                        <a:buNone/>
                      </a:pPr>
                      <a:r>
                        <a:rPr lang="en-GB" sz="1300">
                          <a:solidFill>
                            <a:srgbClr val="2C2B64"/>
                          </a:solidFill>
                          <a:latin typeface="Arial"/>
                          <a:ea typeface="Arial"/>
                          <a:cs typeface="Arial"/>
                          <a:sym typeface="Arial"/>
                        </a:rPr>
                        <a:t>There are lots of ways to make train rides more comfortable. Better toilets, seats, Wi-Fi, and food can make trips nicer. If trains have more space and seats, there will be less crowding, so everyone can travel more comfortably. </a:t>
                      </a:r>
                      <a:endParaRPr b="1" i="0" sz="1300">
                        <a:solidFill>
                          <a:srgbClr val="2C2B64"/>
                        </a:solidFill>
                        <a:latin typeface="Arial"/>
                        <a:ea typeface="Arial"/>
                        <a:cs typeface="Arial"/>
                        <a:sym typeface="Arial"/>
                      </a:endParaRPr>
                    </a:p>
                  </a:txBody>
                  <a:tcPr marT="45725" marB="45725" marR="91450" marL="91450">
                    <a:solidFill>
                      <a:srgbClr val="F2F2F2"/>
                    </a:solidFill>
                  </a:tcPr>
                </a:tc>
              </a:tr>
            </a:tbl>
          </a:graphicData>
        </a:graphic>
      </p:graphicFrame>
      <p:sp>
        <p:nvSpPr>
          <p:cNvPr id="136" name="Google Shape;136;p4"/>
          <p:cNvSpPr txBox="1"/>
          <p:nvPr/>
        </p:nvSpPr>
        <p:spPr>
          <a:xfrm>
            <a:off x="2507596" y="6948636"/>
            <a:ext cx="688009"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2"/>
                </a:solidFill>
                <a:latin typeface="Arial"/>
                <a:ea typeface="Arial"/>
                <a:cs typeface="Arial"/>
                <a:sym typeface="Arial"/>
              </a:rPr>
              <a:t>Image: TfL</a:t>
            </a:r>
            <a:endParaRPr/>
          </a:p>
        </p:txBody>
      </p:sp>
      <p:sp>
        <p:nvSpPr>
          <p:cNvPr id="137" name="Google Shape;137;p4"/>
          <p:cNvSpPr txBox="1"/>
          <p:nvPr/>
        </p:nvSpPr>
        <p:spPr>
          <a:xfrm>
            <a:off x="2832520" y="9250919"/>
            <a:ext cx="383438"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BBC</a:t>
            </a:r>
            <a:endParaRPr/>
          </a:p>
        </p:txBody>
      </p:sp>
      <p:sp>
        <p:nvSpPr>
          <p:cNvPr id="138" name="Google Shape;138;p4"/>
          <p:cNvSpPr txBox="1"/>
          <p:nvPr/>
        </p:nvSpPr>
        <p:spPr>
          <a:xfrm>
            <a:off x="1449337" y="4360879"/>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
        <p:nvSpPr>
          <p:cNvPr id="139" name="Google Shape;139;p4"/>
          <p:cNvSpPr txBox="1"/>
          <p:nvPr/>
        </p:nvSpPr>
        <p:spPr>
          <a:xfrm>
            <a:off x="1424210" y="1917941"/>
            <a:ext cx="18614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Science Museum Group Collection ©</a:t>
            </a:r>
            <a:endParaRPr/>
          </a:p>
        </p:txBody>
      </p:sp>
      <p:sp>
        <p:nvSpPr>
          <p:cNvPr id="140" name="Google Shape;140;p4"/>
          <p:cNvSpPr txBox="1"/>
          <p:nvPr/>
        </p:nvSpPr>
        <p:spPr>
          <a:xfrm>
            <a:off x="2187228" y="6868858"/>
            <a:ext cx="1128835"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West Midland Trains</a:t>
            </a:r>
            <a:endParaRPr/>
          </a:p>
        </p:txBody>
      </p:sp>
      <p:sp>
        <p:nvSpPr>
          <p:cNvPr id="141" name="Google Shape;141;p4"/>
          <p:cNvSpPr txBox="1"/>
          <p:nvPr/>
        </p:nvSpPr>
        <p:spPr>
          <a:xfrm>
            <a:off x="2454696" y="4307531"/>
            <a:ext cx="7938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Getty images</a:t>
            </a:r>
            <a:endParaRPr/>
          </a:p>
        </p:txBody>
      </p:sp>
      <p:sp>
        <p:nvSpPr>
          <p:cNvPr id="142" name="Google Shape;142;p4"/>
          <p:cNvSpPr txBox="1"/>
          <p:nvPr/>
        </p:nvSpPr>
        <p:spPr>
          <a:xfrm>
            <a:off x="2354741" y="1850108"/>
            <a:ext cx="793807"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800">
                <a:solidFill>
                  <a:schemeClr val="lt1"/>
                </a:solidFill>
                <a:latin typeface="Arial"/>
                <a:ea typeface="Arial"/>
                <a:cs typeface="Arial"/>
                <a:sym typeface="Arial"/>
              </a:rPr>
              <a:t>Getty images</a:t>
            </a:r>
            <a:endParaRPr/>
          </a:p>
        </p:txBody>
      </p:sp>
      <p:pic>
        <p:nvPicPr>
          <p:cNvPr descr="Hydrogen train - Wikipedia" id="143" name="Google Shape;143;p4"/>
          <p:cNvPicPr preferRelativeResize="0"/>
          <p:nvPr/>
        </p:nvPicPr>
        <p:blipFill rotWithShape="1">
          <a:blip r:embed="rId4">
            <a:alphaModFix/>
          </a:blip>
          <a:srcRect b="0" l="0" r="0" t="0"/>
          <a:stretch/>
        </p:blipFill>
        <p:spPr>
          <a:xfrm>
            <a:off x="482155" y="341663"/>
            <a:ext cx="2466975" cy="1847850"/>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descr="Disabled passengers describe train ..." id="144" name="Google Shape;144;p4"/>
          <p:cNvPicPr preferRelativeResize="0"/>
          <p:nvPr/>
        </p:nvPicPr>
        <p:blipFill rotWithShape="1">
          <a:blip r:embed="rId5">
            <a:alphaModFix/>
          </a:blip>
          <a:srcRect b="0" l="0" r="0" t="0"/>
          <a:stretch/>
        </p:blipFill>
        <p:spPr>
          <a:xfrm>
            <a:off x="283618" y="2905770"/>
            <a:ext cx="2857500" cy="1600200"/>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pic>
        <p:nvPicPr>
          <p:cNvPr descr="Britain's abysmal train service is ..." id="145" name="Google Shape;145;p4"/>
          <p:cNvPicPr preferRelativeResize="0"/>
          <p:nvPr/>
        </p:nvPicPr>
        <p:blipFill rotWithShape="1">
          <a:blip r:embed="rId6">
            <a:alphaModFix/>
          </a:blip>
          <a:srcRect b="0" l="0" r="0" t="0"/>
          <a:stretch/>
        </p:blipFill>
        <p:spPr>
          <a:xfrm>
            <a:off x="359818" y="5370433"/>
            <a:ext cx="2705100" cy="1685925"/>
          </a:xfrm>
          <a:prstGeom prst="rect">
            <a:avLst/>
          </a:prstGeom>
          <a:noFill/>
          <a:ln cap="flat" cmpd="sng" w="28575">
            <a:solidFill>
              <a:srgbClr val="2C2B64"/>
            </a:solidFill>
            <a:prstDash val="solid"/>
            <a:round/>
            <a:headEnd len="sm" w="sm" type="none"/>
            <a:tailEnd len="sm" w="sm" type="none"/>
          </a:ln>
          <a:effectLst>
            <a:outerShdw blurRad="63500" sx="102000" rotWithShape="0" algn="ctr" sy="102000">
              <a:srgbClr val="000000">
                <a:alpha val="4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2025-10-02T08:35:37Z</dcterms:created>
  <dc:creator>Florence Pennant</dc:creator>
</cp:coreProperties>
</file>