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0" r:id="rId1"/>
  </p:sldMasterIdLst>
  <p:notesMasterIdLst>
    <p:notesMasterId r:id="rId21"/>
  </p:notesMasterIdLst>
  <p:sldIdLst>
    <p:sldId id="256" r:id="rId2"/>
    <p:sldId id="362" r:id="rId3"/>
    <p:sldId id="363" r:id="rId4"/>
    <p:sldId id="364" r:id="rId5"/>
    <p:sldId id="365" r:id="rId6"/>
    <p:sldId id="379" r:id="rId7"/>
    <p:sldId id="366" r:id="rId8"/>
    <p:sldId id="367" r:id="rId9"/>
    <p:sldId id="368" r:id="rId10"/>
    <p:sldId id="369" r:id="rId11"/>
    <p:sldId id="371" r:id="rId12"/>
    <p:sldId id="378" r:id="rId13"/>
    <p:sldId id="377" r:id="rId14"/>
    <p:sldId id="372" r:id="rId15"/>
    <p:sldId id="373" r:id="rId16"/>
    <p:sldId id="374" r:id="rId17"/>
    <p:sldId id="375" r:id="rId18"/>
    <p:sldId id="376" r:id="rId19"/>
    <p:sldId id="380" r:id="rId2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9" roundtripDataSignature="AMtx7mhTvK/47uf0zVvCB9md06+faNJd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0070C0"/>
    <a:srgbClr val="FFFF00"/>
    <a:srgbClr val="5BB98E"/>
    <a:srgbClr val="84BC98"/>
    <a:srgbClr val="A5D3B3"/>
    <a:srgbClr val="2F2967"/>
    <a:srgbClr val="F9DC4B"/>
    <a:srgbClr val="FFC000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90" autoAdjust="0"/>
    <p:restoredTop sz="85930" autoAdjust="0"/>
  </p:normalViewPr>
  <p:slideViewPr>
    <p:cSldViewPr snapToGrid="0">
      <p:cViewPr varScale="1">
        <p:scale>
          <a:sx n="77" d="100"/>
          <a:sy n="77" d="100"/>
        </p:scale>
        <p:origin x="319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mogen Sackett" userId="983d8044-f657-429e-ae38-3185fb507e2d" providerId="ADAL" clId="{6D144DC1-7EB0-4302-B690-F0168DB2C719}"/>
    <pc:docChg chg="modSld">
      <pc:chgData name="Imogen Sackett" userId="983d8044-f657-429e-ae38-3185fb507e2d" providerId="ADAL" clId="{6D144DC1-7EB0-4302-B690-F0168DB2C719}" dt="2023-07-13T09:51:13.984" v="129" actId="1036"/>
      <pc:docMkLst>
        <pc:docMk/>
      </pc:docMkLst>
      <pc:sldChg chg="modSp mod">
        <pc:chgData name="Imogen Sackett" userId="983d8044-f657-429e-ae38-3185fb507e2d" providerId="ADAL" clId="{6D144DC1-7EB0-4302-B690-F0168DB2C719}" dt="2023-07-13T09:49:29.432" v="5" actId="20577"/>
        <pc:sldMkLst>
          <pc:docMk/>
          <pc:sldMk cId="0" sldId="256"/>
        </pc:sldMkLst>
        <pc:spChg chg="mod">
          <ac:chgData name="Imogen Sackett" userId="983d8044-f657-429e-ae38-3185fb507e2d" providerId="ADAL" clId="{6D144DC1-7EB0-4302-B690-F0168DB2C719}" dt="2023-07-13T09:49:27.662" v="2" actId="20577"/>
          <ac:spMkLst>
            <pc:docMk/>
            <pc:sldMk cId="0" sldId="256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49:29.432" v="5" actId="20577"/>
          <ac:spMkLst>
            <pc:docMk/>
            <pc:sldMk cId="0" sldId="256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49:34.858" v="11" actId="20577"/>
        <pc:sldMkLst>
          <pc:docMk/>
          <pc:sldMk cId="3351358464" sldId="362"/>
        </pc:sldMkLst>
        <pc:spChg chg="mod">
          <ac:chgData name="Imogen Sackett" userId="983d8044-f657-429e-ae38-3185fb507e2d" providerId="ADAL" clId="{6D144DC1-7EB0-4302-B690-F0168DB2C719}" dt="2023-07-13T09:49:32.768" v="8" actId="20577"/>
          <ac:spMkLst>
            <pc:docMk/>
            <pc:sldMk cId="3351358464" sldId="362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49:34.858" v="11" actId="20577"/>
          <ac:spMkLst>
            <pc:docMk/>
            <pc:sldMk cId="3351358464" sldId="362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49:40.430" v="17" actId="20577"/>
        <pc:sldMkLst>
          <pc:docMk/>
          <pc:sldMk cId="3265757737" sldId="363"/>
        </pc:sldMkLst>
        <pc:spChg chg="mod">
          <ac:chgData name="Imogen Sackett" userId="983d8044-f657-429e-ae38-3185fb507e2d" providerId="ADAL" clId="{6D144DC1-7EB0-4302-B690-F0168DB2C719}" dt="2023-07-13T09:49:38.445" v="14" actId="20577"/>
          <ac:spMkLst>
            <pc:docMk/>
            <pc:sldMk cId="3265757737" sldId="363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49:40.430" v="17" actId="20577"/>
          <ac:spMkLst>
            <pc:docMk/>
            <pc:sldMk cId="3265757737" sldId="363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49:45.514" v="24" actId="20577"/>
        <pc:sldMkLst>
          <pc:docMk/>
          <pc:sldMk cId="1390589749" sldId="364"/>
        </pc:sldMkLst>
        <pc:spChg chg="mod">
          <ac:chgData name="Imogen Sackett" userId="983d8044-f657-429e-ae38-3185fb507e2d" providerId="ADAL" clId="{6D144DC1-7EB0-4302-B690-F0168DB2C719}" dt="2023-07-13T09:49:43.732" v="21" actId="20577"/>
          <ac:spMkLst>
            <pc:docMk/>
            <pc:sldMk cId="1390589749" sldId="364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49:45.514" v="24" actId="20577"/>
          <ac:spMkLst>
            <pc:docMk/>
            <pc:sldMk cId="1390589749" sldId="364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49:54.112" v="31" actId="20577"/>
        <pc:sldMkLst>
          <pc:docMk/>
          <pc:sldMk cId="3150843881" sldId="365"/>
        </pc:sldMkLst>
        <pc:spChg chg="mod">
          <ac:chgData name="Imogen Sackett" userId="983d8044-f657-429e-ae38-3185fb507e2d" providerId="ADAL" clId="{6D144DC1-7EB0-4302-B690-F0168DB2C719}" dt="2023-07-13T09:49:49.149" v="27" actId="20577"/>
          <ac:spMkLst>
            <pc:docMk/>
            <pc:sldMk cId="3150843881" sldId="365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49:54.112" v="31" actId="20577"/>
          <ac:spMkLst>
            <pc:docMk/>
            <pc:sldMk cId="3150843881" sldId="365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01.454" v="40" actId="20577"/>
        <pc:sldMkLst>
          <pc:docMk/>
          <pc:sldMk cId="979844834" sldId="366"/>
        </pc:sldMkLst>
        <pc:spChg chg="mod">
          <ac:chgData name="Imogen Sackett" userId="983d8044-f657-429e-ae38-3185fb507e2d" providerId="ADAL" clId="{6D144DC1-7EB0-4302-B690-F0168DB2C719}" dt="2023-07-13T09:49:59.223" v="36" actId="20577"/>
          <ac:spMkLst>
            <pc:docMk/>
            <pc:sldMk cId="979844834" sldId="366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01.454" v="40" actId="20577"/>
          <ac:spMkLst>
            <pc:docMk/>
            <pc:sldMk cId="979844834" sldId="366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09.070" v="48" actId="20577"/>
        <pc:sldMkLst>
          <pc:docMk/>
          <pc:sldMk cId="3775494267" sldId="367"/>
        </pc:sldMkLst>
        <pc:spChg chg="mod">
          <ac:chgData name="Imogen Sackett" userId="983d8044-f657-429e-ae38-3185fb507e2d" providerId="ADAL" clId="{6D144DC1-7EB0-4302-B690-F0168DB2C719}" dt="2023-07-13T09:50:06.038" v="44" actId="20577"/>
          <ac:spMkLst>
            <pc:docMk/>
            <pc:sldMk cId="3775494267" sldId="367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09.070" v="48" actId="20577"/>
          <ac:spMkLst>
            <pc:docMk/>
            <pc:sldMk cId="3775494267" sldId="367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14.597" v="56" actId="20577"/>
        <pc:sldMkLst>
          <pc:docMk/>
          <pc:sldMk cId="2422454375" sldId="368"/>
        </pc:sldMkLst>
        <pc:spChg chg="mod">
          <ac:chgData name="Imogen Sackett" userId="983d8044-f657-429e-ae38-3185fb507e2d" providerId="ADAL" clId="{6D144DC1-7EB0-4302-B690-F0168DB2C719}" dt="2023-07-13T09:50:12.523" v="52" actId="20577"/>
          <ac:spMkLst>
            <pc:docMk/>
            <pc:sldMk cId="2422454375" sldId="368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14.597" v="56" actId="20577"/>
          <ac:spMkLst>
            <pc:docMk/>
            <pc:sldMk cId="2422454375" sldId="368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19.550" v="64" actId="20577"/>
        <pc:sldMkLst>
          <pc:docMk/>
          <pc:sldMk cId="350704958" sldId="369"/>
        </pc:sldMkLst>
        <pc:spChg chg="mod">
          <ac:chgData name="Imogen Sackett" userId="983d8044-f657-429e-ae38-3185fb507e2d" providerId="ADAL" clId="{6D144DC1-7EB0-4302-B690-F0168DB2C719}" dt="2023-07-13T09:50:17.479" v="60" actId="20577"/>
          <ac:spMkLst>
            <pc:docMk/>
            <pc:sldMk cId="350704958" sldId="369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19.550" v="64" actId="20577"/>
          <ac:spMkLst>
            <pc:docMk/>
            <pc:sldMk cId="350704958" sldId="369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26.242" v="72" actId="20577"/>
        <pc:sldMkLst>
          <pc:docMk/>
          <pc:sldMk cId="507887123" sldId="370"/>
        </pc:sldMkLst>
        <pc:spChg chg="mod">
          <ac:chgData name="Imogen Sackett" userId="983d8044-f657-429e-ae38-3185fb507e2d" providerId="ADAL" clId="{6D144DC1-7EB0-4302-B690-F0168DB2C719}" dt="2023-07-13T09:50:24.271" v="68" actId="6549"/>
          <ac:spMkLst>
            <pc:docMk/>
            <pc:sldMk cId="507887123" sldId="370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26.242" v="72" actId="20577"/>
          <ac:spMkLst>
            <pc:docMk/>
            <pc:sldMk cId="507887123" sldId="370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32.230" v="80" actId="20577"/>
        <pc:sldMkLst>
          <pc:docMk/>
          <pc:sldMk cId="2772054362" sldId="371"/>
        </pc:sldMkLst>
        <pc:spChg chg="mod">
          <ac:chgData name="Imogen Sackett" userId="983d8044-f657-429e-ae38-3185fb507e2d" providerId="ADAL" clId="{6D144DC1-7EB0-4302-B690-F0168DB2C719}" dt="2023-07-13T09:50:32.230" v="80" actId="20577"/>
          <ac:spMkLst>
            <pc:docMk/>
            <pc:sldMk cId="2772054362" sldId="371"/>
            <ac:spMk id="4" creationId="{468411B7-4309-CFA7-28EE-07BCB497B3C5}"/>
          </ac:spMkLst>
        </pc:spChg>
        <pc:spChg chg="mod">
          <ac:chgData name="Imogen Sackett" userId="983d8044-f657-429e-ae38-3185fb507e2d" providerId="ADAL" clId="{6D144DC1-7EB0-4302-B690-F0168DB2C719}" dt="2023-07-13T09:50:30.043" v="76" actId="20577"/>
          <ac:spMkLst>
            <pc:docMk/>
            <pc:sldMk cId="2772054362" sldId="371"/>
            <ac:spMk id="86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37.805" v="88" actId="20577"/>
        <pc:sldMkLst>
          <pc:docMk/>
          <pc:sldMk cId="4145502857" sldId="372"/>
        </pc:sldMkLst>
        <pc:spChg chg="mod">
          <ac:chgData name="Imogen Sackett" userId="983d8044-f657-429e-ae38-3185fb507e2d" providerId="ADAL" clId="{6D144DC1-7EB0-4302-B690-F0168DB2C719}" dt="2023-07-13T09:50:35.461" v="84" actId="20577"/>
          <ac:spMkLst>
            <pc:docMk/>
            <pc:sldMk cId="4145502857" sldId="372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37.805" v="88" actId="20577"/>
          <ac:spMkLst>
            <pc:docMk/>
            <pc:sldMk cId="4145502857" sldId="372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43.724" v="96" actId="20577"/>
        <pc:sldMkLst>
          <pc:docMk/>
          <pc:sldMk cId="2876814200" sldId="373"/>
        </pc:sldMkLst>
        <pc:spChg chg="mod">
          <ac:chgData name="Imogen Sackett" userId="983d8044-f657-429e-ae38-3185fb507e2d" providerId="ADAL" clId="{6D144DC1-7EB0-4302-B690-F0168DB2C719}" dt="2023-07-13T09:50:41.276" v="92" actId="20577"/>
          <ac:spMkLst>
            <pc:docMk/>
            <pc:sldMk cId="2876814200" sldId="373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43.724" v="96" actId="20577"/>
          <ac:spMkLst>
            <pc:docMk/>
            <pc:sldMk cId="2876814200" sldId="373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51.618" v="104" actId="20577"/>
        <pc:sldMkLst>
          <pc:docMk/>
          <pc:sldMk cId="2830589582" sldId="374"/>
        </pc:sldMkLst>
        <pc:spChg chg="mod">
          <ac:chgData name="Imogen Sackett" userId="983d8044-f657-429e-ae38-3185fb507e2d" providerId="ADAL" clId="{6D144DC1-7EB0-4302-B690-F0168DB2C719}" dt="2023-07-13T09:50:49.333" v="100" actId="20577"/>
          <ac:spMkLst>
            <pc:docMk/>
            <pc:sldMk cId="2830589582" sldId="374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51.618" v="104" actId="20577"/>
          <ac:spMkLst>
            <pc:docMk/>
            <pc:sldMk cId="2830589582" sldId="374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0:57.344" v="112" actId="20577"/>
        <pc:sldMkLst>
          <pc:docMk/>
          <pc:sldMk cId="1039758472" sldId="375"/>
        </pc:sldMkLst>
        <pc:spChg chg="mod">
          <ac:chgData name="Imogen Sackett" userId="983d8044-f657-429e-ae38-3185fb507e2d" providerId="ADAL" clId="{6D144DC1-7EB0-4302-B690-F0168DB2C719}" dt="2023-07-13T09:50:55.457" v="108" actId="20577"/>
          <ac:spMkLst>
            <pc:docMk/>
            <pc:sldMk cId="1039758472" sldId="375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0:57.344" v="112" actId="20577"/>
          <ac:spMkLst>
            <pc:docMk/>
            <pc:sldMk cId="1039758472" sldId="375"/>
            <ac:spMk id="87" creationId="{00000000-0000-0000-0000-000000000000}"/>
          </ac:spMkLst>
        </pc:spChg>
      </pc:sldChg>
      <pc:sldChg chg="modSp mod">
        <pc:chgData name="Imogen Sackett" userId="983d8044-f657-429e-ae38-3185fb507e2d" providerId="ADAL" clId="{6D144DC1-7EB0-4302-B690-F0168DB2C719}" dt="2023-07-13T09:51:13.984" v="129" actId="1036"/>
        <pc:sldMkLst>
          <pc:docMk/>
          <pc:sldMk cId="1754206662" sldId="376"/>
        </pc:sldMkLst>
        <pc:spChg chg="mod">
          <ac:chgData name="Imogen Sackett" userId="983d8044-f657-429e-ae38-3185fb507e2d" providerId="ADAL" clId="{6D144DC1-7EB0-4302-B690-F0168DB2C719}" dt="2023-07-13T09:51:01.826" v="116" actId="20577"/>
          <ac:spMkLst>
            <pc:docMk/>
            <pc:sldMk cId="1754206662" sldId="376"/>
            <ac:spMk id="86" creationId="{00000000-0000-0000-0000-000000000000}"/>
          </ac:spMkLst>
        </pc:spChg>
        <pc:spChg chg="mod">
          <ac:chgData name="Imogen Sackett" userId="983d8044-f657-429e-ae38-3185fb507e2d" providerId="ADAL" clId="{6D144DC1-7EB0-4302-B690-F0168DB2C719}" dt="2023-07-13T09:51:13.984" v="129" actId="1036"/>
          <ac:spMkLst>
            <pc:docMk/>
            <pc:sldMk cId="1754206662" sldId="376"/>
            <ac:spMk id="8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360613" y="1143000"/>
            <a:ext cx="213677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66269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38152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865E88D6-8E63-6BDF-B26E-FA8842E1D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2AE44249-61D4-EFED-43A1-67AB4BF767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993F0503-F498-CB44-B784-A23C2DECD4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04457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DD9AE078-F227-B320-4F0C-C56E2D669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8954DB89-F006-6C4D-5899-CDDED68E06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FB8941E3-658A-4F0B-C783-C0E97BD4C4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14671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460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2302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546839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74294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37082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45E22CF3-CB06-CE4E-92E3-68437B8B7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E31DC939-AD54-62D5-87FC-A9C190EFED2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184486D1-CFA2-59C2-7437-FE03C28CEB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8240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038865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23313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478639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93769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CD9F08E8-F769-03F9-207F-ACF3CF07F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>
            <a:extLst>
              <a:ext uri="{FF2B5EF4-FFF2-40B4-BE49-F238E27FC236}">
                <a16:creationId xmlns:a16="http://schemas.microsoft.com/office/drawing/2014/main" id="{8D436DE0-B42E-7EA3-4730-050A2D33D0E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83E2E28C-9C95-9E60-EB4B-36653BEA43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93941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8880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88394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03345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8542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720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809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946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4975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393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359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886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49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936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1258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DC9E7-F1ED-4CD3-B141-5FD6AE8A523A}" type="datetimeFigureOut">
              <a:rPr lang="en-GB" smtClean="0"/>
              <a:t>23/02/2025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ACD55-41A3-4257-8209-B85C516487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053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454" y="159615"/>
            <a:ext cx="6387222" cy="4630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50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endParaRPr lang="en-GB" sz="1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95575"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Romans founded Worcester on the road between Wroxeter and Gloucester</a:t>
            </a:r>
            <a:endParaRPr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4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3064" y="7143442"/>
            <a:ext cx="6259611" cy="769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’.</a:t>
            </a:r>
            <a:endParaRPr sz="2000" dirty="0">
              <a:latin typeface="+mj-lt"/>
            </a:endParaRPr>
          </a:p>
          <a:p>
            <a:pPr marL="2963863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400" dirty="0">
              <a:latin typeface="+mj-lt"/>
            </a:endParaRPr>
          </a:p>
        </p:txBody>
      </p:sp>
      <p:pic>
        <p:nvPicPr>
          <p:cNvPr id="3" name="Picture 2" descr="Roman Britain | Map and Timeline">
            <a:extLst>
              <a:ext uri="{FF2B5EF4-FFF2-40B4-BE49-F238E27FC236}">
                <a16:creationId xmlns:a16="http://schemas.microsoft.com/office/drawing/2014/main" id="{14BAE981-0D72-5B34-0286-1F1122AC3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6" y="1445812"/>
            <a:ext cx="2254816" cy="30354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86;p1">
            <a:extLst>
              <a:ext uri="{FF2B5EF4-FFF2-40B4-BE49-F238E27FC236}">
                <a16:creationId xmlns:a16="http://schemas.microsoft.com/office/drawing/2014/main" id="{4189D06F-38FA-6C1A-393D-5A53E7064EF7}"/>
              </a:ext>
            </a:extLst>
          </p:cNvPr>
          <p:cNvSpPr txBox="1"/>
          <p:nvPr/>
        </p:nvSpPr>
        <p:spPr>
          <a:xfrm>
            <a:off x="235321" y="4885823"/>
            <a:ext cx="6387354" cy="4951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407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latin typeface="+mj-lt"/>
            </a:endParaRPr>
          </a:p>
          <a:p>
            <a:endParaRPr lang="en-GB"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Roman army left Britain and Worcester was largely abandoned. </a:t>
            </a: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  <p:pic>
        <p:nvPicPr>
          <p:cNvPr id="5" name="Picture 2" descr="Reconstruction illustration of yards between buildings">
            <a:extLst>
              <a:ext uri="{FF2B5EF4-FFF2-40B4-BE49-F238E27FC236}">
                <a16:creationId xmlns:a16="http://schemas.microsoft.com/office/drawing/2014/main" id="{ACF2A9E9-D372-3556-A5FA-1010430C8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44" y="7204421"/>
            <a:ext cx="3013755" cy="184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46492" y="255850"/>
            <a:ext cx="6132000" cy="3782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1719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latin typeface="+mj-lt"/>
            </a:endParaRPr>
          </a:p>
          <a:p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100" dirty="0">
                <a:solidFill>
                  <a:schemeClr val="dk1"/>
                </a:solidFill>
                <a:latin typeface="+mj-lt"/>
                <a:cs typeface="Calibri"/>
                <a:sym typeface="Calibri"/>
              </a:rPr>
              <a:t>Three Choirs Festival is first held, later being held as an annual tradition.</a:t>
            </a:r>
          </a:p>
          <a:p>
            <a:pPr marL="2509838" algn="ctr"/>
            <a:endParaRPr sz="2000" dirty="0">
              <a:latin typeface="+mj-lt"/>
            </a:endParaRPr>
          </a:p>
        </p:txBody>
      </p:sp>
      <p:sp>
        <p:nvSpPr>
          <p:cNvPr id="2" name="Google Shape;86;p1">
            <a:extLst>
              <a:ext uri="{FF2B5EF4-FFF2-40B4-BE49-F238E27FC236}">
                <a16:creationId xmlns:a16="http://schemas.microsoft.com/office/drawing/2014/main" id="{6F7851C3-28D4-4DD4-421F-FE1A1FE63363}"/>
              </a:ext>
            </a:extLst>
          </p:cNvPr>
          <p:cNvSpPr txBox="1"/>
          <p:nvPr/>
        </p:nvSpPr>
        <p:spPr>
          <a:xfrm>
            <a:off x="235322" y="5374558"/>
            <a:ext cx="6132000" cy="3459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1751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latin typeface="+mj-lt"/>
            </a:endParaRPr>
          </a:p>
          <a:p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100" dirty="0">
                <a:solidFill>
                  <a:schemeClr val="dk1"/>
                </a:solidFill>
                <a:latin typeface="+mj-lt"/>
                <a:cs typeface="Calibri"/>
                <a:sym typeface="Calibri"/>
              </a:rPr>
              <a:t>Royal Worcester Porcelain Company first established.</a:t>
            </a:r>
          </a:p>
          <a:p>
            <a:pPr marL="2509838" algn="ctr"/>
            <a:endParaRPr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704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320" y="5548467"/>
            <a:ext cx="6387356" cy="3477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1835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3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Shire Hall was completed in the Greek Revival style, with a symmetrical main frontage facing onto Foregate Street.</a:t>
            </a:r>
            <a:endParaRPr lang="en-GB" sz="2300" dirty="0">
              <a:latin typeface="+mj-lt"/>
            </a:endParaRPr>
          </a:p>
        </p:txBody>
      </p:sp>
      <p:sp>
        <p:nvSpPr>
          <p:cNvPr id="4" name="Google Shape;86;p1">
            <a:extLst>
              <a:ext uri="{FF2B5EF4-FFF2-40B4-BE49-F238E27FC236}">
                <a16:creationId xmlns:a16="http://schemas.microsoft.com/office/drawing/2014/main" id="{468411B7-4309-CFA7-28EE-07BCB497B3C5}"/>
              </a:ext>
            </a:extLst>
          </p:cNvPr>
          <p:cNvSpPr txBox="1"/>
          <p:nvPr/>
        </p:nvSpPr>
        <p:spPr>
          <a:xfrm>
            <a:off x="235320" y="319846"/>
            <a:ext cx="6132000" cy="4308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1815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70300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70300" algn="ctr"/>
            <a:r>
              <a:rPr lang="en-GB" sz="24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The Birmingham and Worcester canal opened allowing trade from Worcester to be more easily transported.</a:t>
            </a:r>
            <a:endParaRPr lang="en-GB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20543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DF964D32-3E2A-DE31-D9D2-7AE365C86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D6502FDF-4A14-8E41-EC48-F9693C9A703E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612745AD-06D3-7954-FCFC-B396AC1E6EC2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>
            <a:extLst>
              <a:ext uri="{FF2B5EF4-FFF2-40B4-BE49-F238E27FC236}">
                <a16:creationId xmlns:a16="http://schemas.microsoft.com/office/drawing/2014/main" id="{B44F94A5-A7FF-440D-B79B-F33C15D013BB}"/>
              </a:ext>
            </a:extLst>
          </p:cNvPr>
          <p:cNvSpPr txBox="1"/>
          <p:nvPr/>
        </p:nvSpPr>
        <p:spPr>
          <a:xfrm>
            <a:off x="235320" y="587992"/>
            <a:ext cx="6387356" cy="3277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1837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3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Lean &amp; Perrins Worcestershire Sauce first established.</a:t>
            </a:r>
            <a:endParaRPr lang="en-GB" sz="2300" dirty="0">
              <a:latin typeface="+mj-lt"/>
            </a:endParaRPr>
          </a:p>
        </p:txBody>
      </p:sp>
      <p:sp>
        <p:nvSpPr>
          <p:cNvPr id="4" name="Google Shape;86;p1">
            <a:extLst>
              <a:ext uri="{FF2B5EF4-FFF2-40B4-BE49-F238E27FC236}">
                <a16:creationId xmlns:a16="http://schemas.microsoft.com/office/drawing/2014/main" id="{8FBCD057-11D1-D74B-4BED-EBE7FDAD4B51}"/>
              </a:ext>
            </a:extLst>
          </p:cNvPr>
          <p:cNvSpPr txBox="1"/>
          <p:nvPr/>
        </p:nvSpPr>
        <p:spPr>
          <a:xfrm>
            <a:off x="362998" y="5344598"/>
            <a:ext cx="6132000" cy="3939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1847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70300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70300" algn="ctr"/>
            <a:r>
              <a:rPr lang="en-GB" sz="24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Because of the railway, Greenwich Mean Time becomes the standard time in Britain.</a:t>
            </a:r>
            <a:endParaRPr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11065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78A20763-7B72-B8B1-9198-4F197F6F23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8CDABD99-6224-06F4-72EE-593E19F26BED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EC7B3AD8-6D72-7CBC-2A1C-A220B344512C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noFill/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>
            <a:extLst>
              <a:ext uri="{FF2B5EF4-FFF2-40B4-BE49-F238E27FC236}">
                <a16:creationId xmlns:a16="http://schemas.microsoft.com/office/drawing/2014/main" id="{A0640B02-C270-2BDB-A5BB-C99C2FA510EC}"/>
              </a:ext>
            </a:extLst>
          </p:cNvPr>
          <p:cNvSpPr txBox="1"/>
          <p:nvPr/>
        </p:nvSpPr>
        <p:spPr>
          <a:xfrm>
            <a:off x="362935" y="594049"/>
            <a:ext cx="6132000" cy="3508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1840s CE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algn="ctr">
              <a:defRPr/>
            </a:pPr>
            <a:endParaRPr lang="en-GB" sz="1000" dirty="0">
              <a:latin typeface="+mj-lt"/>
            </a:endParaRPr>
          </a:p>
          <a:p>
            <a:pPr marL="3673475"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L="3402013"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8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Foregate Street was considered one of the finest streets in Europe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cs typeface="Calibri"/>
              <a:sym typeface="Calibri"/>
            </a:endParaRPr>
          </a:p>
        </p:txBody>
      </p:sp>
      <p:sp>
        <p:nvSpPr>
          <p:cNvPr id="87" name="Google Shape;87;p1">
            <a:extLst>
              <a:ext uri="{FF2B5EF4-FFF2-40B4-BE49-F238E27FC236}">
                <a16:creationId xmlns:a16="http://schemas.microsoft.com/office/drawing/2014/main" id="{8C022819-0F39-9CB9-EB79-F300BAC58ACC}"/>
              </a:ext>
            </a:extLst>
          </p:cNvPr>
          <p:cNvSpPr txBox="1"/>
          <p:nvPr/>
        </p:nvSpPr>
        <p:spPr>
          <a:xfrm>
            <a:off x="362935" y="5642399"/>
            <a:ext cx="6132000" cy="3669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1850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1200" dirty="0">
              <a:latin typeface="+mj-lt"/>
            </a:endParaRPr>
          </a:p>
          <a:p>
            <a:pPr algn="ctr"/>
            <a:r>
              <a:rPr lang="en-GB" sz="2800" kern="1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Worcester Shrub Hill Station opened</a:t>
            </a:r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endParaRPr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06112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2935" y="590050"/>
            <a:ext cx="6132000" cy="3200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1860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1050" algn="ctr"/>
            <a:r>
              <a:rPr lang="en-GB" sz="24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The Great Western Railway opened the Worcester Foregate Street railway station.</a:t>
            </a:r>
            <a:endParaRPr sz="3600"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35" y="5423345"/>
            <a:ext cx="6132000" cy="36009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1882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600" b="1" dirty="0">
              <a:latin typeface="+mj-lt"/>
              <a:sym typeface="Calibri"/>
            </a:endParaRPr>
          </a:p>
          <a:p>
            <a:pPr marL="3133725" algn="ctr"/>
            <a:r>
              <a:rPr lang="en-GB" sz="2800" kern="100" dirty="0"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</a:rPr>
              <a:t>Worcester hosts the Worcestershire Exhibition.</a:t>
            </a:r>
          </a:p>
          <a:p>
            <a:pPr marL="3133725" algn="ctr"/>
            <a:endParaRPr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5502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rgbClr val="7030A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rgbClr val="7030A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321" y="154432"/>
            <a:ext cx="6387354" cy="396694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1894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latin typeface="+mj-lt"/>
            </a:endParaRPr>
          </a:p>
          <a:p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670300"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gained its first electricity supply.</a:t>
            </a:r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99" y="5510750"/>
            <a:ext cx="6132000" cy="3724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1901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>
              <a:tabLst>
                <a:tab pos="1608138" algn="l"/>
              </a:tabLst>
            </a:pPr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 defTabSz="476250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population was 46, 000</a:t>
            </a:r>
            <a:endParaRPr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6814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3" y="258302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3" y="5210169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2999" y="537649"/>
            <a:ext cx="6132000" cy="3662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1904 -1928 CE</a:t>
            </a:r>
            <a:endParaRPr lang="en-GB" sz="42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Electric trams ran in the streets of Worcester.</a:t>
            </a:r>
            <a:endParaRPr sz="2400"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99" y="5873929"/>
            <a:ext cx="6132000" cy="25990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1932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marL="2420938" algn="ctr">
              <a:tabLst>
                <a:tab pos="1608138" algn="l"/>
              </a:tabLst>
            </a:pPr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420938" algn="ctr"/>
            <a:endParaRPr lang="en-GB" sz="2000" b="1" dirty="0">
              <a:latin typeface="+mj-lt"/>
              <a:sym typeface="Calibri"/>
            </a:endParaRPr>
          </a:p>
          <a:p>
            <a:pPr marL="2420938" algn="ctr"/>
            <a:endParaRPr lang="en-GB" sz="1400" b="1" dirty="0">
              <a:latin typeface="+mj-lt"/>
              <a:sym typeface="Calibri"/>
            </a:endParaRPr>
          </a:p>
          <a:p>
            <a:pPr marL="2420938" algn="ctr"/>
            <a:r>
              <a:rPr lang="en-GB" sz="26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Cripplegate Park opened</a:t>
            </a:r>
            <a:endParaRPr sz="2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30589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3" y="28475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3" y="524223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206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2999" y="156970"/>
            <a:ext cx="6132000" cy="3860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1971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403600" algn="ctr">
              <a:tabLst>
                <a:tab pos="3311525" algn="l"/>
              </a:tabLst>
            </a:pPr>
            <a:endParaRPr lang="en-GB" sz="2800" dirty="0">
              <a:latin typeface="+mj-lt"/>
            </a:endParaRPr>
          </a:p>
          <a:p>
            <a:pPr marL="2332038" algn="ctr">
              <a:tabLst>
                <a:tab pos="3311525" algn="l"/>
              </a:tabLst>
            </a:pP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2638" algn="ctr">
              <a:tabLst>
                <a:tab pos="3311525" algn="l"/>
              </a:tabLst>
            </a:pPr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Population reached 73,000 people</a:t>
            </a:r>
            <a:endParaRPr dirty="0">
              <a:latin typeface="+mj-lt"/>
            </a:endParaRPr>
          </a:p>
        </p:txBody>
      </p:sp>
      <p:sp>
        <p:nvSpPr>
          <p:cNvPr id="2" name="Google Shape;86;p1">
            <a:extLst>
              <a:ext uri="{FF2B5EF4-FFF2-40B4-BE49-F238E27FC236}">
                <a16:creationId xmlns:a16="http://schemas.microsoft.com/office/drawing/2014/main" id="{8E54A09C-709E-2F32-7395-1060CB34B2D0}"/>
              </a:ext>
            </a:extLst>
          </p:cNvPr>
          <p:cNvSpPr txBox="1"/>
          <p:nvPr/>
        </p:nvSpPr>
        <p:spPr>
          <a:xfrm>
            <a:off x="362999" y="4953000"/>
            <a:ext cx="6132000" cy="4353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1992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403600" algn="ctr">
              <a:tabLst>
                <a:tab pos="3311525" algn="l"/>
              </a:tabLst>
            </a:pPr>
            <a:endParaRPr lang="en-GB" sz="2800" dirty="0">
              <a:latin typeface="+mj-lt"/>
            </a:endParaRPr>
          </a:p>
          <a:p>
            <a:pPr marL="2332038" algn="ctr">
              <a:tabLst>
                <a:tab pos="3311525" algn="l"/>
              </a:tabLst>
            </a:pP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22638" algn="ctr">
              <a:tabLst>
                <a:tab pos="3311525" algn="l"/>
              </a:tabLst>
            </a:pPr>
            <a:r>
              <a:rPr lang="en-GB" sz="3200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Crowngate</a:t>
            </a:r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Shopping Centre opened. </a:t>
            </a:r>
            <a:endParaRPr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97584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35322" y="1077501"/>
            <a:ext cx="6387354" cy="2400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2020 CE</a:t>
            </a:r>
          </a:p>
          <a:p>
            <a:pPr algn="ctr"/>
            <a:endParaRPr lang="en-GB" sz="16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Worcestershire Parkway opened on the 23</a:t>
            </a:r>
            <a:r>
              <a:rPr lang="en-GB" sz="2000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rd</a:t>
            </a:r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February, already seeing more than 2 million journeys being made.</a:t>
            </a:r>
          </a:p>
        </p:txBody>
      </p:sp>
      <p:sp>
        <p:nvSpPr>
          <p:cNvPr id="2" name="Google Shape;86;p1">
            <a:extLst>
              <a:ext uri="{FF2B5EF4-FFF2-40B4-BE49-F238E27FC236}">
                <a16:creationId xmlns:a16="http://schemas.microsoft.com/office/drawing/2014/main" id="{8E59B805-62F9-DCF5-847D-AAB68A4F05B3}"/>
              </a:ext>
            </a:extLst>
          </p:cNvPr>
          <p:cNvSpPr txBox="1"/>
          <p:nvPr/>
        </p:nvSpPr>
        <p:spPr>
          <a:xfrm>
            <a:off x="0" y="5461991"/>
            <a:ext cx="6387354" cy="3939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2021 CE</a:t>
            </a:r>
          </a:p>
          <a:p>
            <a:pPr algn="ctr"/>
            <a:endParaRPr lang="en-GB" sz="16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A multi-million-pound transformation project began to create a new key gateway for the city, including the converting and refurbishment of the railway arches into studios and workspaces for local artists and creative businesses.</a:t>
            </a:r>
          </a:p>
        </p:txBody>
      </p:sp>
    </p:spTree>
    <p:extLst>
      <p:ext uri="{BB962C8B-B14F-4D97-AF65-F5344CB8AC3E}">
        <p14:creationId xmlns:p14="http://schemas.microsoft.com/office/powerpoint/2010/main" val="17542066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A7612272-B574-8BF1-6021-C9F38F56F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5B2832C0-53CB-4171-51D8-9F09765B2BB0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6E99C87D-3937-B152-FC16-76BA5CC1B821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7030A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>
            <a:extLst>
              <a:ext uri="{FF2B5EF4-FFF2-40B4-BE49-F238E27FC236}">
                <a16:creationId xmlns:a16="http://schemas.microsoft.com/office/drawing/2014/main" id="{379A6CFC-57CF-92A3-26BD-93A4549BF500}"/>
              </a:ext>
            </a:extLst>
          </p:cNvPr>
          <p:cNvSpPr txBox="1"/>
          <p:nvPr/>
        </p:nvSpPr>
        <p:spPr>
          <a:xfrm>
            <a:off x="0" y="6257192"/>
            <a:ext cx="6387354" cy="2092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2025 CE</a:t>
            </a:r>
          </a:p>
          <a:p>
            <a:pPr algn="ctr"/>
            <a:endParaRPr lang="en-GB" sz="16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74950"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Shrub Hill celebrates its 175</a:t>
            </a:r>
            <a:r>
              <a:rPr lang="en-GB" sz="2000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birthday on the 5</a:t>
            </a:r>
            <a:r>
              <a:rPr lang="en-GB" sz="2000" baseline="30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</a:t>
            </a:r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October, 2025</a:t>
            </a:r>
          </a:p>
        </p:txBody>
      </p:sp>
      <p:sp>
        <p:nvSpPr>
          <p:cNvPr id="87" name="Google Shape;87;p1">
            <a:extLst>
              <a:ext uri="{FF2B5EF4-FFF2-40B4-BE49-F238E27FC236}">
                <a16:creationId xmlns:a16="http://schemas.microsoft.com/office/drawing/2014/main" id="{0CA8EFCD-FDB0-6482-69B6-5DC843B0AB05}"/>
              </a:ext>
            </a:extLst>
          </p:cNvPr>
          <p:cNvSpPr txBox="1"/>
          <p:nvPr/>
        </p:nvSpPr>
        <p:spPr>
          <a:xfrm>
            <a:off x="362999" y="394656"/>
            <a:ext cx="6132000" cy="412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2024 CE</a:t>
            </a:r>
            <a:endParaRPr lang="en-GB" sz="60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algn="ctr"/>
            <a:endParaRPr lang="en-GB" sz="2000" b="1" dirty="0">
              <a:latin typeface="+mj-lt"/>
              <a:sym typeface="Calibri"/>
            </a:endParaRPr>
          </a:p>
          <a:p>
            <a:pPr marL="3230563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New collaboration of Artwork put on display on the concourse underneath the platforms of Foregate Street.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877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262270" y="208218"/>
            <a:ext cx="6387354" cy="4537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650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endParaRPr lang="en-GB"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Saxons start a new settlement by the River Severn which they call </a:t>
            </a:r>
            <a:r>
              <a:rPr lang="en-GB" sz="2400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Weorgoran</a:t>
            </a: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ceaster</a:t>
            </a: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. </a:t>
            </a:r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89947" y="5309394"/>
            <a:ext cx="6132000" cy="38301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680 CE</a:t>
            </a:r>
            <a:endParaRPr lang="en-GB" sz="60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sz="2889" dirty="0">
              <a:latin typeface="+mj-lt"/>
            </a:endParaRPr>
          </a:p>
          <a:p>
            <a:pPr marL="2963863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311525"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is given a bishop and a cathedral</a:t>
            </a:r>
            <a:endParaRPr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135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2998" y="5167565"/>
            <a:ext cx="6132000" cy="43841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5400" b="1" dirty="0">
                <a:solidFill>
                  <a:prstClr val="black"/>
                </a:solidFill>
                <a:latin typeface="+mj-lt"/>
                <a:ea typeface="Calibri"/>
                <a:cs typeface="Calibri"/>
                <a:sym typeface="Calibri"/>
              </a:rPr>
              <a:t>1041</a:t>
            </a:r>
            <a:r>
              <a:rPr kumimoji="0" lang="en-GB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 CE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8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Worcester was raided after the King sent a tax collector to Worcester and the townspeople murdered him. An army was sent to punish the townspeople.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" name="Google Shape;87;p1">
            <a:extLst>
              <a:ext uri="{FF2B5EF4-FFF2-40B4-BE49-F238E27FC236}">
                <a16:creationId xmlns:a16="http://schemas.microsoft.com/office/drawing/2014/main" id="{A317CD15-DB98-786C-3C69-C281007E5F56}"/>
              </a:ext>
            </a:extLst>
          </p:cNvPr>
          <p:cNvSpPr txBox="1"/>
          <p:nvPr/>
        </p:nvSpPr>
        <p:spPr>
          <a:xfrm>
            <a:off x="362998" y="415884"/>
            <a:ext cx="6132000" cy="4260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5400" b="1" dirty="0">
                <a:solidFill>
                  <a:prstClr val="black"/>
                </a:solidFill>
                <a:latin typeface="+mj-lt"/>
                <a:ea typeface="Calibri"/>
                <a:cs typeface="Calibri"/>
                <a:sym typeface="Calibri"/>
              </a:rPr>
              <a:t>880</a:t>
            </a:r>
            <a:r>
              <a:rPr kumimoji="0" lang="en-GB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 CE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89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L="2963863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libri"/>
              <a:cs typeface="Calibri"/>
              <a:sym typeface="Calibri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Alfred the Great expanded Worcester in the 880s, forming a new walled, planned city, called a burh.</a:t>
            </a:r>
            <a:endParaRPr kumimoji="0" lang="en-GB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5757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60272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497705"/>
            <a:ext cx="6132000" cy="3847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1084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1889125"/>
            <a:endParaRPr lang="en-GB" sz="3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427288" algn="ctr"/>
            <a:r>
              <a:rPr lang="en-GB" sz="32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Cathedral began to be built as we know it by Bishop </a:t>
            </a:r>
            <a:r>
              <a:rPr lang="en-GB" sz="3200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Wulfstan</a:t>
            </a:r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2" name="Google Shape;87;p1"/>
          <p:cNvSpPr txBox="1"/>
          <p:nvPr/>
        </p:nvSpPr>
        <p:spPr>
          <a:xfrm>
            <a:off x="362999" y="5499575"/>
            <a:ext cx="6132000" cy="390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1086 CE</a:t>
            </a:r>
          </a:p>
          <a:p>
            <a:pPr marL="2606675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55925" indent="274638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At the time of the Domesday Book, Worcester probably had a population of about 2,000, a fair-sized town by their relative standards.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0589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5027245"/>
            <a:ext cx="6132000" cy="5830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1224 CE</a:t>
            </a:r>
          </a:p>
          <a:p>
            <a:pPr algn="ctr"/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>
              <a:tabLst>
                <a:tab pos="2149475" algn="l"/>
              </a:tabLst>
            </a:pP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Stone walls enclosed the medieval city. One of the entrances was called the Fore Gate.</a:t>
            </a:r>
          </a:p>
          <a:p>
            <a:pPr marL="2236788" algn="ctr">
              <a:tabLst>
                <a:tab pos="2149475" algn="l"/>
              </a:tabLst>
            </a:pP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236788" algn="ctr">
              <a:tabLst>
                <a:tab pos="2149475" algn="l"/>
              </a:tabLst>
            </a:pP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  <p:pic>
        <p:nvPicPr>
          <p:cNvPr id="2" name="Picture 1" descr="Historic Plaque, City Walls Road,... © Mr Red :: Geograph Britain and  Ireland">
            <a:extLst>
              <a:ext uri="{FF2B5EF4-FFF2-40B4-BE49-F238E27FC236}">
                <a16:creationId xmlns:a16="http://schemas.microsoft.com/office/drawing/2014/main" id="{5602DCF2-AC6B-CD60-CD11-F217A88D82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65" y="6525537"/>
            <a:ext cx="3048000" cy="283368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87;p1">
            <a:extLst>
              <a:ext uri="{FF2B5EF4-FFF2-40B4-BE49-F238E27FC236}">
                <a16:creationId xmlns:a16="http://schemas.microsoft.com/office/drawing/2014/main" id="{921C6B3C-15A1-8EF4-D696-9746FD45A666}"/>
              </a:ext>
            </a:extLst>
          </p:cNvPr>
          <p:cNvSpPr txBox="1"/>
          <p:nvPr/>
        </p:nvSpPr>
        <p:spPr>
          <a:xfrm>
            <a:off x="362999" y="518941"/>
            <a:ext cx="6132000" cy="390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1216 CE</a:t>
            </a:r>
          </a:p>
          <a:p>
            <a:pPr marL="2606675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55925" indent="274638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King John was buried in Worcester Cathedral, as per his request, between the two shrines of St. Oswald and St. </a:t>
            </a:r>
            <a:r>
              <a:rPr lang="en-GB" sz="2400" dirty="0" err="1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Wulfstan</a:t>
            </a: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0843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>
          <a:extLst>
            <a:ext uri="{FF2B5EF4-FFF2-40B4-BE49-F238E27FC236}">
              <a16:creationId xmlns:a16="http://schemas.microsoft.com/office/drawing/2014/main" id="{F0DC033C-EF77-12BE-5C5F-D62056AC7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">
            <a:extLst>
              <a:ext uri="{FF2B5EF4-FFF2-40B4-BE49-F238E27FC236}">
                <a16:creationId xmlns:a16="http://schemas.microsoft.com/office/drawing/2014/main" id="{AD6F4622-E13D-D4A1-353F-80F67484600D}"/>
              </a:ext>
            </a:extLst>
          </p:cNvPr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">
            <a:extLst>
              <a:ext uri="{FF2B5EF4-FFF2-40B4-BE49-F238E27FC236}">
                <a16:creationId xmlns:a16="http://schemas.microsoft.com/office/drawing/2014/main" id="{5572A52C-C13A-5B9D-5D71-7962741A6292}"/>
              </a:ext>
            </a:extLst>
          </p:cNvPr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>
            <a:extLst>
              <a:ext uri="{FF2B5EF4-FFF2-40B4-BE49-F238E27FC236}">
                <a16:creationId xmlns:a16="http://schemas.microsoft.com/office/drawing/2014/main" id="{685DD4BA-D128-4E9F-20F3-513B0FCA2B55}"/>
              </a:ext>
            </a:extLst>
          </p:cNvPr>
          <p:cNvSpPr txBox="1"/>
          <p:nvPr/>
        </p:nvSpPr>
        <p:spPr>
          <a:xfrm>
            <a:off x="363065" y="5211911"/>
            <a:ext cx="6132000" cy="5460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1348-49 CE</a:t>
            </a:r>
          </a:p>
          <a:p>
            <a:pPr algn="ctr"/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6900" algn="ctr">
              <a:tabLst>
                <a:tab pos="2149475" algn="l"/>
              </a:tabLst>
            </a:pPr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was devastated by the black death, losing an estimated half of its population.</a:t>
            </a:r>
          </a:p>
          <a:p>
            <a:pPr marL="2236788" algn="ctr">
              <a:tabLst>
                <a:tab pos="2149475" algn="l"/>
              </a:tabLst>
            </a:pP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236788" algn="ctr">
              <a:tabLst>
                <a:tab pos="2149475" algn="l"/>
              </a:tabLst>
            </a:pPr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3199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dirty="0">
              <a:latin typeface="+mj-lt"/>
            </a:endParaRPr>
          </a:p>
        </p:txBody>
      </p:sp>
      <p:sp>
        <p:nvSpPr>
          <p:cNvPr id="3" name="Google Shape;87;p1">
            <a:extLst>
              <a:ext uri="{FF2B5EF4-FFF2-40B4-BE49-F238E27FC236}">
                <a16:creationId xmlns:a16="http://schemas.microsoft.com/office/drawing/2014/main" id="{1CD8E185-BF1E-4CA5-81D6-7BBE9CD41656}"/>
              </a:ext>
            </a:extLst>
          </p:cNvPr>
          <p:cNvSpPr txBox="1"/>
          <p:nvPr/>
        </p:nvSpPr>
        <p:spPr>
          <a:xfrm>
            <a:off x="362999" y="518941"/>
            <a:ext cx="6132000" cy="3908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1227 CE</a:t>
            </a:r>
          </a:p>
          <a:p>
            <a:pPr marL="2606675" algn="ctr"/>
            <a:endParaRPr lang="en-GB" sz="1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55925" indent="274638" algn="ctr"/>
            <a:endParaRPr lang="en-GB" sz="16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was given a charter, a document granting the townspeople certain rights. They could now elect two officials who ran the town.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1867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283083"/>
            <a:ext cx="6132000" cy="3799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marL="2601913"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1913" algn="ctr"/>
            <a:r>
              <a:rPr lang="en-GB" sz="4400" b="1" dirty="0">
                <a:latin typeface="+mj-lt"/>
                <a:ea typeface="Calibri"/>
                <a:cs typeface="Calibri"/>
                <a:sym typeface="Calibri"/>
              </a:rPr>
              <a:t>1502 CE</a:t>
            </a:r>
          </a:p>
          <a:p>
            <a:pPr marL="2601913"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97163"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Prince Arthur, eldest son of Henry VII is buried in the Worcester Cathedral. His wife, Catherine of Aragon marries his younger brother, Henry – who later becomes better know as Henry VIII</a:t>
            </a:r>
            <a:endParaRPr sz="1600" dirty="0">
              <a:latin typeface="+mj-lt"/>
            </a:endParaRPr>
          </a:p>
        </p:txBody>
      </p:sp>
      <p:sp>
        <p:nvSpPr>
          <p:cNvPr id="2" name="Google Shape;87;p1"/>
          <p:cNvSpPr txBox="1"/>
          <p:nvPr/>
        </p:nvSpPr>
        <p:spPr>
          <a:xfrm>
            <a:off x="363065" y="5626074"/>
            <a:ext cx="6116563" cy="3611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1504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889" dirty="0">
              <a:latin typeface="+mj-lt"/>
            </a:endParaRPr>
          </a:p>
          <a:p>
            <a:pPr algn="ctr"/>
            <a:endParaRPr lang="en-GB" sz="2889" dirty="0">
              <a:latin typeface="+mj-lt"/>
            </a:endParaRPr>
          </a:p>
          <a:p>
            <a:pPr algn="ctr"/>
            <a:endParaRPr sz="2889" dirty="0">
              <a:latin typeface="+mj-lt"/>
            </a:endParaRPr>
          </a:p>
          <a:p>
            <a:pPr marL="2606675" algn="ctr"/>
            <a:endParaRPr lang="en-GB" sz="1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606675"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Cathedral is completed</a:t>
            </a:r>
            <a:endParaRPr sz="2800" dirty="0">
              <a:latin typeface="+mj-lt"/>
            </a:endParaRPr>
          </a:p>
          <a:p>
            <a:pPr marL="2606675"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79844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92D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363065" y="489849"/>
            <a:ext cx="6132000" cy="3416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1637 CE</a:t>
            </a:r>
            <a:endParaRPr lang="en-GB" sz="6000" b="1" dirty="0">
              <a:solidFill>
                <a:srgbClr val="FF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3238"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3238"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3238" algn="ctr"/>
            <a:endParaRPr lang="en-GB" sz="28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043238"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Worcester suffers outbreaks of bubonic plague</a:t>
            </a:r>
            <a:endParaRPr sz="2400" dirty="0">
              <a:latin typeface="+mj-lt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63065" y="5235671"/>
            <a:ext cx="6132000" cy="4278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1642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32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963863" algn="ctr"/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24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Civil War began, with Worcester being occupied by the Royalists. It would later be known as ‘The faithful city’ due to it being the last of the king’s strongholds. </a:t>
            </a:r>
            <a:endParaRPr sz="2000" dirty="0">
              <a:latin typeface="+mj-lt"/>
            </a:endParaRPr>
          </a:p>
        </p:txBody>
      </p:sp>
      <p:pic>
        <p:nvPicPr>
          <p:cNvPr id="7170" name="Picture 2" descr="Bubonic Plague Victims In Art Are Often Suffering From Leprosy — Or Not  Depicted At All : Goats and Soda : NPR">
            <a:extLst>
              <a:ext uri="{FF2B5EF4-FFF2-40B4-BE49-F238E27FC236}">
                <a16:creationId xmlns:a16="http://schemas.microsoft.com/office/drawing/2014/main" id="{0E519178-E95C-9AD4-A54C-4440BCA143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1058" r="2011"/>
          <a:stretch/>
        </p:blipFill>
        <p:spPr bwMode="auto">
          <a:xfrm>
            <a:off x="489849" y="1423532"/>
            <a:ext cx="2817231" cy="3036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494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235322" y="25549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235322" y="5212975"/>
            <a:ext cx="6387354" cy="4437530"/>
          </a:xfrm>
          <a:prstGeom prst="rect">
            <a:avLst/>
          </a:prstGeom>
          <a:solidFill>
            <a:schemeClr val="lt1"/>
          </a:solidFill>
          <a:ln w="76200" cap="flat" cmpd="sng">
            <a:solidFill>
              <a:srgbClr val="00B0F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699" rIns="91425" bIns="45699" anchor="ctr" anchorCtr="0">
            <a:noAutofit/>
          </a:bodyPr>
          <a:lstStyle/>
          <a:p>
            <a:pPr algn="ctr"/>
            <a:endParaRPr sz="1800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 descr="The Hop Market Hotel, Foregate Street, Worcester | Buildings… | Flickr">
            <a:extLst>
              <a:ext uri="{FF2B5EF4-FFF2-40B4-BE49-F238E27FC236}">
                <a16:creationId xmlns:a16="http://schemas.microsoft.com/office/drawing/2014/main" id="{F79F0557-827F-C9BA-DECE-EEDA77FC4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65" y="7315200"/>
            <a:ext cx="2922792" cy="2192033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"/>
          <p:cNvSpPr txBox="1"/>
          <p:nvPr/>
        </p:nvSpPr>
        <p:spPr>
          <a:xfrm>
            <a:off x="363065" y="406046"/>
            <a:ext cx="6132000" cy="3583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endParaRPr lang="en-GB" sz="2889" b="1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algn="ctr"/>
            <a:r>
              <a:rPr lang="en-GB" sz="5400" b="1" dirty="0">
                <a:latin typeface="+mj-lt"/>
                <a:ea typeface="Calibri"/>
                <a:cs typeface="Calibri"/>
                <a:sym typeface="Calibri"/>
              </a:rPr>
              <a:t>1651 CE</a:t>
            </a:r>
            <a:endParaRPr lang="en-GB" sz="2889" dirty="0">
              <a:latin typeface="+mj-lt"/>
            </a:endParaRPr>
          </a:p>
          <a:p>
            <a:endParaRPr lang="en-GB" sz="24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2782888"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Battle of Worcester.</a:t>
            </a:r>
          </a:p>
          <a:p>
            <a:pPr marL="2782888" algn="ctr"/>
            <a:r>
              <a:rPr lang="en-GB" sz="20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Royalists were crushed and Charles II was lucky to escape. The fighting disrupted trade and left Worcester impoverished.</a:t>
            </a:r>
          </a:p>
        </p:txBody>
      </p:sp>
      <p:sp>
        <p:nvSpPr>
          <p:cNvPr id="87" name="Google Shape;87;p1"/>
          <p:cNvSpPr txBox="1"/>
          <p:nvPr/>
        </p:nvSpPr>
        <p:spPr>
          <a:xfrm>
            <a:off x="363065" y="5354269"/>
            <a:ext cx="6132000" cy="4154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699" rIns="91425" bIns="45699" anchor="ctr" anchorCtr="0">
            <a:spAutoFit/>
          </a:bodyPr>
          <a:lstStyle/>
          <a:p>
            <a:pPr algn="ctr"/>
            <a:r>
              <a:rPr lang="en-GB" sz="4800" b="1" dirty="0">
                <a:latin typeface="+mj-lt"/>
                <a:ea typeface="Calibri"/>
                <a:cs typeface="Calibri"/>
                <a:sym typeface="Calibri"/>
              </a:rPr>
              <a:t>1700s CE</a:t>
            </a:r>
            <a:endParaRPr lang="en-GB" sz="5400" b="1" dirty="0">
              <a:latin typeface="+mj-lt"/>
              <a:ea typeface="Calibri"/>
              <a:cs typeface="Calibri"/>
              <a:sym typeface="Calibri"/>
            </a:endParaRPr>
          </a:p>
          <a:p>
            <a:pPr algn="ctr"/>
            <a:endParaRPr lang="en-GB" sz="2000" dirty="0">
              <a:solidFill>
                <a:schemeClr val="dk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3133725" algn="ctr"/>
            <a:r>
              <a:rPr lang="en-GB" sz="2800" dirty="0">
                <a:solidFill>
                  <a:schemeClr val="dk1"/>
                </a:solidFill>
                <a:latin typeface="+mj-lt"/>
                <a:ea typeface="Calibri"/>
                <a:cs typeface="Calibri"/>
                <a:sym typeface="Calibri"/>
              </a:rPr>
              <a:t>The Georgians cleared the hovels of Foregate Street and built elegant homes for the wealthy</a:t>
            </a:r>
            <a:endParaRPr lang="en-GB" sz="3600" dirty="0">
              <a:solidFill>
                <a:schemeClr val="dk1"/>
              </a:solidFill>
              <a:latin typeface="+mj-lt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245437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8808</TotalTime>
  <Words>654</Words>
  <Application>Microsoft Office PowerPoint</Application>
  <PresentationFormat>A4 Paper (210x297 mm)</PresentationFormat>
  <Paragraphs>190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Travelling</dc:title>
  <dc:creator>Imogen Sackett</dc:creator>
  <cp:lastModifiedBy>Tom</cp:lastModifiedBy>
  <cp:revision>15</cp:revision>
  <dcterms:created xsi:type="dcterms:W3CDTF">2022-03-21T11:22:55Z</dcterms:created>
  <dcterms:modified xsi:type="dcterms:W3CDTF">2025-02-23T17:39:30Z</dcterms:modified>
</cp:coreProperties>
</file>