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4"/>
    <p:sldMasterId id="2147483675" r:id="rId5"/>
  </p:sldMasterIdLst>
  <p:notesMasterIdLst>
    <p:notesMasterId r:id="rId32"/>
  </p:notesMasterIdLst>
  <p:sldIdLst>
    <p:sldId id="490" r:id="rId6"/>
    <p:sldId id="270" r:id="rId7"/>
    <p:sldId id="498" r:id="rId8"/>
    <p:sldId id="491" r:id="rId9"/>
    <p:sldId id="524" r:id="rId10"/>
    <p:sldId id="523" r:id="rId11"/>
    <p:sldId id="525" r:id="rId12"/>
    <p:sldId id="526" r:id="rId13"/>
    <p:sldId id="499" r:id="rId14"/>
    <p:sldId id="529" r:id="rId15"/>
    <p:sldId id="527" r:id="rId16"/>
    <p:sldId id="528" r:id="rId17"/>
    <p:sldId id="500" r:id="rId18"/>
    <p:sldId id="501" r:id="rId19"/>
    <p:sldId id="509" r:id="rId20"/>
    <p:sldId id="515" r:id="rId21"/>
    <p:sldId id="516" r:id="rId22"/>
    <p:sldId id="517" r:id="rId23"/>
    <p:sldId id="518" r:id="rId24"/>
    <p:sldId id="519" r:id="rId25"/>
    <p:sldId id="503" r:id="rId26"/>
    <p:sldId id="504" r:id="rId27"/>
    <p:sldId id="505" r:id="rId28"/>
    <p:sldId id="506" r:id="rId29"/>
    <p:sldId id="508" r:id="rId30"/>
    <p:sldId id="507" r:id="rId31"/>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F9DC4B"/>
    <a:srgbClr val="B52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368" autoAdjust="0"/>
  </p:normalViewPr>
  <p:slideViewPr>
    <p:cSldViewPr snapToGrid="0">
      <p:cViewPr varScale="1">
        <p:scale>
          <a:sx n="97" d="100"/>
          <a:sy n="97" d="100"/>
        </p:scale>
        <p:origin x="200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6AC78D0-805C-EA4D-F2AF-3436CAD10265}"/>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43C027B-12BC-E614-F25C-430494FE1F0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L2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B3A83594-2EF8-C157-72B1-1AD9278874A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99000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56566BD-2AB0-4127-DECA-3A9DF83CC7DE}"/>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7F82AC81-CFF9-12AD-E2E6-A853B5095EB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L2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44677BD3-1881-FF79-DD67-366CE7F80E9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01925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0E73005-8C0A-6691-FB80-60E909E28BE8}"/>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C40E9C75-FC63-364A-77CD-B7EB02BD14A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L2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1B56D6FC-F9AD-C08F-E01E-E6BB35BEE5F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34849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73C3091-F372-8752-9F7C-12237A98908D}"/>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E63D2AD-235E-20CC-8C57-6CD1DC4F43C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Work with a partner to come up with an advert to attract employers to work for you – Your company name would be your Surnames together - What skills may they need? Why could they be proud to work for your company? What would you specialise in producing? How will your business work with the railway?</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BC1BAC73-BEF2-1270-C20D-79EC2E92C3A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01192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C770F127-9D97-6920-95CF-9852CDBFCCD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CFF0958-1AF2-B499-7B96-ACA5E3BE347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8866AB12-0369-E887-1044-408838A8273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701716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666BD0A4-50CB-1536-DC79-84966995666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FCEF23F2-F215-F9EB-703A-83159F3773F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612DD37E-C514-311D-11FC-0378E2CC7AB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09710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7C3A7192-DC69-4BD8-5E80-D4C6A89DEAE1}"/>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3916410A-4D80-D4B0-D7D5-D9A4CDF1717C}"/>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0476EAEB-C211-110B-F6AF-A1A2413405F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03761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FA637304-E9FA-62BD-A1C2-53FEA4DC86A9}"/>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FA63516-95D5-623A-A89F-27685CD841F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36C780D7-8671-EFA9-1EBC-660722B7C96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613667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B7986CB4-6985-668D-82D2-11F1B9AC16E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519F9D74-8EDC-55B4-2EB9-2A7075A51A94}"/>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C5505F8B-7622-9C6A-E901-B71CFDDA9FB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25181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13646E8A-DC97-B8CB-2831-86F021002107}"/>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665031E-ADB9-3909-1C4D-2B05AB7DE9CB}"/>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4BB07700-4751-8B73-4271-1F7952EC63CE}"/>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0665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DEC4CE1-6EE5-982F-DBF4-203FB2DF766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DAE5686-6B72-5913-FA0E-DC5431B382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819C170-E5D6-5D1B-733E-BDBC42973DD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7629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9C061EB-C64F-F5A1-7A72-7490DA4170D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4CACEB7-2762-FA89-DD48-258DCB64796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E309A822-CE53-78BF-688E-DD1F77B928C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946962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EC3EA1CC-B547-5AB0-D141-9AD5775B6208}"/>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BBF2B0E-C82E-DBBA-E585-288DF9CF99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https://www.bbc.co.uk/herefordandworcester/content/articles/2008/01/10/worcester_porcelain_history_feature.shtml#:~:text=The%20porcelain%20factory%20was%20founded,in%20blue%20under%20the%20glaze.</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4D06DA66-CF66-67B2-7276-D6EC5B4E1AF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56582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A86DF1BB-B048-908F-001F-094B4FA11C4E}"/>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5DE7511A-EC22-E3EA-E8AE-BBE618C3FF1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1157BBC-5A89-6DD8-48BC-88C3522CE54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74832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503C61F-7025-7984-61B6-1866B4E348F1}"/>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27A3A336-026C-3510-A7B9-838B8F31F16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87458F30-6A3F-0C5F-6585-F0138A8F606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72527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9DA9760F-2C5A-0223-CA65-D164CA870C5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F56D9D3-5FA2-95A5-6CCE-A5024E11F81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085A4252-68AA-539D-F223-E2E3608536C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9920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6ED6F30-F195-36E4-5C55-B14D799C4560}"/>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043E7061-B785-2CDA-7021-58329A25EF7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9745580F-AB73-8516-C4FA-8621038FB09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952614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63F4A80-6B3B-4490-97F9-E0B64626EB0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FF7D9F7-1388-29CE-2DD4-290B30FCD49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B0099AE5-5585-A26A-1AD2-634A072B5AF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15980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B582509-9F23-6901-BA5B-1C709C9EBC64}"/>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6412AA4A-76E3-7CAB-E0FE-5F58C21F0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AB1AB627-0BAC-806C-3A9A-16C85A7A6D1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8BF1A60D-56CE-6D03-2094-96CAA1D597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extLst>
      <p:ext uri="{BB962C8B-B14F-4D97-AF65-F5344CB8AC3E}">
        <p14:creationId xmlns:p14="http://schemas.microsoft.com/office/powerpoint/2010/main" val="1064047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EBA99D6-F8AA-CF88-8B3B-80C871A5859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2FC6D17-EA7F-AB34-25E7-E6FCBCBA51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Children can create a class timeline</a:t>
            </a:r>
          </a:p>
          <a:p>
            <a:pPr marL="0" marR="0" lvl="0" indent="0" algn="l" rtl="0">
              <a:lnSpc>
                <a:spcPct val="100000"/>
              </a:lnSpc>
              <a:spcBef>
                <a:spcPts val="0"/>
              </a:spcBef>
              <a:spcAft>
                <a:spcPts val="0"/>
              </a:spcAft>
              <a:buClr>
                <a:srgbClr val="000000"/>
              </a:buClr>
              <a:buSzPts val="1400"/>
              <a:buFont typeface="Arial"/>
              <a:buNone/>
            </a:pPr>
            <a:r>
              <a:rPr lang="en-GB" dirty="0"/>
              <a:t>Alternatively have a display timeline available</a:t>
            </a:r>
            <a:endParaRPr dirty="0"/>
          </a:p>
        </p:txBody>
      </p:sp>
      <p:sp>
        <p:nvSpPr>
          <p:cNvPr id="140" name="Google Shape;140;p3:notes">
            <a:extLst>
              <a:ext uri="{FF2B5EF4-FFF2-40B4-BE49-F238E27FC236}">
                <a16:creationId xmlns:a16="http://schemas.microsoft.com/office/drawing/2014/main" id="{9CE79E1B-D937-FA10-F678-11DB105A07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2746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E267E0FF-5D74-E014-BAD3-ED8EAC3F72FA}"/>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821A003-4CC0-152A-64FD-990CD68D328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p>
        </p:txBody>
      </p:sp>
      <p:sp>
        <p:nvSpPr>
          <p:cNvPr id="140" name="Google Shape;140;p3:notes">
            <a:extLst>
              <a:ext uri="{FF2B5EF4-FFF2-40B4-BE49-F238E27FC236}">
                <a16:creationId xmlns:a16="http://schemas.microsoft.com/office/drawing/2014/main" id="{90C668BC-9A8E-9E05-BCE6-3298BDF999A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501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D5B548A-ABDD-CB1C-DB9F-5128AF75682D}"/>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BFE377AC-CD42-F7C6-C744-0C199346521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p>
        </p:txBody>
      </p:sp>
      <p:sp>
        <p:nvSpPr>
          <p:cNvPr id="140" name="Google Shape;140;p3:notes">
            <a:extLst>
              <a:ext uri="{FF2B5EF4-FFF2-40B4-BE49-F238E27FC236}">
                <a16:creationId xmlns:a16="http://schemas.microsoft.com/office/drawing/2014/main" id="{595B92C1-3363-9AB7-F0FA-31DE6FDE09E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1284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606E930-5CA2-0942-75B0-2C4F6DC5EDB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9D9F31D-012A-C81B-D5AA-821566E0049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p>
        </p:txBody>
      </p:sp>
      <p:sp>
        <p:nvSpPr>
          <p:cNvPr id="140" name="Google Shape;140;p3:notes">
            <a:extLst>
              <a:ext uri="{FF2B5EF4-FFF2-40B4-BE49-F238E27FC236}">
                <a16:creationId xmlns:a16="http://schemas.microsoft.com/office/drawing/2014/main" id="{E67231F1-BEC1-CD0F-F53D-8A363EA3431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684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733504D6-C69A-B5CB-31C4-EC75886FE4F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D1C1340B-910F-E47B-E627-FB79CADE744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p>
        </p:txBody>
      </p:sp>
      <p:sp>
        <p:nvSpPr>
          <p:cNvPr id="140" name="Google Shape;140;p3:notes">
            <a:extLst>
              <a:ext uri="{FF2B5EF4-FFF2-40B4-BE49-F238E27FC236}">
                <a16:creationId xmlns:a16="http://schemas.microsoft.com/office/drawing/2014/main" id="{009DBDC8-119A-B2AF-8558-90874E356F2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11584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C87477E-758D-972A-6F7F-E1D5A1BB08E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04AF742-DBD9-E1FF-126A-26C93D209BF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L1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E9110BAD-72B0-D516-A075-BCDAAE83012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94040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93"/>
        <p:cNvGrpSpPr/>
        <p:nvPr/>
      </p:nvGrpSpPr>
      <p:grpSpPr>
        <a:xfrm>
          <a:off x="0" y="0"/>
          <a:ext cx="0" cy="0"/>
          <a:chOff x="0" y="0"/>
          <a:chExt cx="0" cy="0"/>
        </a:xfrm>
      </p:grpSpPr>
      <p:sp>
        <p:nvSpPr>
          <p:cNvPr id="94" name="Google Shape;94;p24"/>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4"/>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24"/>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4"/>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24"/>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3" name="Google Shape;103;p2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2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7"/>
          <p:cNvSpPr>
            <a:spLocks noGrp="1"/>
          </p:cNvSpPr>
          <p:nvPr>
            <p:ph type="pic" idx="2"/>
          </p:nvPr>
        </p:nvSpPr>
        <p:spPr>
          <a:xfrm>
            <a:off x="4348946" y="987428"/>
            <a:ext cx="4629150" cy="4873625"/>
          </a:xfrm>
          <a:prstGeom prst="rect">
            <a:avLst/>
          </a:prstGeom>
          <a:noFill/>
          <a:ln>
            <a:noFill/>
          </a:ln>
        </p:spPr>
      </p:sp>
      <p:sp>
        <p:nvSpPr>
          <p:cNvPr id="111" name="Google Shape;111;p2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2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1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Google Shape;66;p1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 name="Google Shape;70;p1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a:spLocks noGrp="1"/>
          </p:cNvSpPr>
          <p:nvPr>
            <p:ph type="pic" idx="2"/>
          </p:nvPr>
        </p:nvSpPr>
        <p:spPr>
          <a:xfrm>
            <a:off x="4348946" y="987428"/>
            <a:ext cx="4629150" cy="4873625"/>
          </a:xfrm>
          <a:prstGeom prst="rect">
            <a:avLst/>
          </a:prstGeom>
          <a:noFill/>
          <a:ln>
            <a:noFill/>
          </a:ln>
        </p:spPr>
      </p:sp>
      <p:sp>
        <p:nvSpPr>
          <p:cNvPr id="74" name="Google Shape;74;p1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2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2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4" name="Google Shape;44;p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79"/>
        <p:cNvGrpSpPr/>
        <p:nvPr/>
      </p:nvGrpSpPr>
      <p:grpSpPr>
        <a:xfrm>
          <a:off x="0" y="0"/>
          <a:ext cx="0" cy="0"/>
          <a:chOff x="0" y="0"/>
          <a:chExt cx="0" cy="0"/>
        </a:xfrm>
      </p:grpSpPr>
      <p:sp>
        <p:nvSpPr>
          <p:cNvPr id="80" name="Google Shape;80;p1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1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 id="21474836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svg"/><Relationship Id="rId18" Type="http://schemas.openxmlformats.org/officeDocument/2006/relationships/slide" Target="slide21.xml"/><Relationship Id="rId3" Type="http://schemas.openxmlformats.org/officeDocument/2006/relationships/image" Target="../media/image11.png"/><Relationship Id="rId21" Type="http://schemas.openxmlformats.org/officeDocument/2006/relationships/slide" Target="slide24.xml"/><Relationship Id="rId7" Type="http://schemas.openxmlformats.org/officeDocument/2006/relationships/image" Target="../media/image27.svg"/><Relationship Id="rId12" Type="http://schemas.openxmlformats.org/officeDocument/2006/relationships/image" Target="../media/image32.png"/><Relationship Id="rId17" Type="http://schemas.openxmlformats.org/officeDocument/2006/relationships/image" Target="../media/image37.svg"/><Relationship Id="rId2" Type="http://schemas.openxmlformats.org/officeDocument/2006/relationships/notesSlide" Target="../notesSlides/notesSlide13.xml"/><Relationship Id="rId16" Type="http://schemas.openxmlformats.org/officeDocument/2006/relationships/image" Target="../media/image36.png"/><Relationship Id="rId20" Type="http://schemas.openxmlformats.org/officeDocument/2006/relationships/slide" Target="slide23.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5" Type="http://schemas.openxmlformats.org/officeDocument/2006/relationships/image" Target="../media/image35.svg"/><Relationship Id="rId23" Type="http://schemas.openxmlformats.org/officeDocument/2006/relationships/slide" Target="slide26.xml"/><Relationship Id="rId10" Type="http://schemas.openxmlformats.org/officeDocument/2006/relationships/image" Target="../media/image30.png"/><Relationship Id="rId19" Type="http://schemas.openxmlformats.org/officeDocument/2006/relationships/slide" Target="slide22.xml"/><Relationship Id="rId4" Type="http://schemas.openxmlformats.org/officeDocument/2006/relationships/image" Target="../media/image24.png"/><Relationship Id="rId9" Type="http://schemas.openxmlformats.org/officeDocument/2006/relationships/image" Target="../media/image29.svg"/><Relationship Id="rId14" Type="http://schemas.openxmlformats.org/officeDocument/2006/relationships/image" Target="../media/image34.png"/><Relationship Id="rId22" Type="http://schemas.openxmlformats.org/officeDocument/2006/relationships/slide" Target="slide25.xml"/></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svg"/><Relationship Id="rId18" Type="http://schemas.openxmlformats.org/officeDocument/2006/relationships/slide" Target="slide17.xml"/><Relationship Id="rId3" Type="http://schemas.openxmlformats.org/officeDocument/2006/relationships/image" Target="../media/image11.png"/><Relationship Id="rId21" Type="http://schemas.openxmlformats.org/officeDocument/2006/relationships/slide" Target="slide20.xml"/><Relationship Id="rId7" Type="http://schemas.openxmlformats.org/officeDocument/2006/relationships/image" Target="../media/image41.svg"/><Relationship Id="rId12" Type="http://schemas.openxmlformats.org/officeDocument/2006/relationships/image" Target="../media/image46.png"/><Relationship Id="rId17" Type="http://schemas.openxmlformats.org/officeDocument/2006/relationships/slide" Target="slide16.xml"/><Relationship Id="rId2" Type="http://schemas.openxmlformats.org/officeDocument/2006/relationships/notesSlide" Target="../notesSlides/notesSlide14.xml"/><Relationship Id="rId16" Type="http://schemas.openxmlformats.org/officeDocument/2006/relationships/slide" Target="slide15.xml"/><Relationship Id="rId20" Type="http://schemas.openxmlformats.org/officeDocument/2006/relationships/slide" Target="slide19.xml"/><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45.svg"/><Relationship Id="rId5" Type="http://schemas.openxmlformats.org/officeDocument/2006/relationships/image" Target="../media/image39.svg"/><Relationship Id="rId15" Type="http://schemas.openxmlformats.org/officeDocument/2006/relationships/image" Target="../media/image49.svg"/><Relationship Id="rId10" Type="http://schemas.openxmlformats.org/officeDocument/2006/relationships/image" Target="../media/image44.png"/><Relationship Id="rId19" Type="http://schemas.openxmlformats.org/officeDocument/2006/relationships/slide" Target="slide18.xml"/><Relationship Id="rId4" Type="http://schemas.openxmlformats.org/officeDocument/2006/relationships/image" Target="../media/image38.png"/><Relationship Id="rId9" Type="http://schemas.openxmlformats.org/officeDocument/2006/relationships/image" Target="../media/image43.svg"/><Relationship Id="rId14" Type="http://schemas.openxmlformats.org/officeDocument/2006/relationships/image" Target="../media/image48.png"/></Relationships>
</file>

<file path=ppt/slides/_rels/slide15.xml.rels><?xml version="1.0" encoding="UTF-8" standalone="yes"?>
<Relationships xmlns="http://schemas.openxmlformats.org/package/2006/relationships"><Relationship Id="rId3" Type="http://schemas.openxmlformats.org/officeDocument/2006/relationships/image" Target="../media/image50.jpeg"/><Relationship Id="rId7" Type="http://schemas.openxmlformats.org/officeDocument/2006/relationships/slide" Target="slide14.xml"/><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51.jpeg"/><Relationship Id="rId7"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43.svg"/><Relationship Id="rId11" Type="http://schemas.openxmlformats.org/officeDocument/2006/relationships/image" Target="../media/image55.jpeg"/><Relationship Id="rId5" Type="http://schemas.openxmlformats.org/officeDocument/2006/relationships/image" Target="../media/image42.png"/><Relationship Id="rId10" Type="http://schemas.openxmlformats.org/officeDocument/2006/relationships/image" Target="../media/image54.jpeg"/><Relationship Id="rId4" Type="http://schemas.openxmlformats.org/officeDocument/2006/relationships/image" Target="../media/image52.jpeg"/><Relationship Id="rId9" Type="http://schemas.openxmlformats.org/officeDocument/2006/relationships/image" Target="../media/image53.jpeg"/></Relationships>
</file>

<file path=ppt/slides/_rels/slide17.xml.rels><?xml version="1.0" encoding="UTF-8" standalone="yes"?>
<Relationships xmlns="http://schemas.openxmlformats.org/package/2006/relationships"><Relationship Id="rId8" Type="http://schemas.openxmlformats.org/officeDocument/2006/relationships/image" Target="../media/image57.jpeg"/><Relationship Id="rId3" Type="http://schemas.openxmlformats.org/officeDocument/2006/relationships/image" Target="../media/image56.jpeg"/><Relationship Id="rId7" Type="http://schemas.openxmlformats.org/officeDocument/2006/relationships/slide" Target="slide14.xm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60.jpeg"/><Relationship Id="rId5" Type="http://schemas.openxmlformats.org/officeDocument/2006/relationships/image" Target="../media/image47.svg"/><Relationship Id="rId10" Type="http://schemas.openxmlformats.org/officeDocument/2006/relationships/image" Target="../media/image59.jpeg"/><Relationship Id="rId4" Type="http://schemas.openxmlformats.org/officeDocument/2006/relationships/image" Target="../media/image46.png"/><Relationship Id="rId9" Type="http://schemas.openxmlformats.org/officeDocument/2006/relationships/image" Target="../media/image58.jpeg"/></Relationships>
</file>

<file path=ppt/slides/_rels/slide18.xml.rels><?xml version="1.0" encoding="UTF-8" standalone="yes"?>
<Relationships xmlns="http://schemas.openxmlformats.org/package/2006/relationships"><Relationship Id="rId8" Type="http://schemas.openxmlformats.org/officeDocument/2006/relationships/image" Target="../media/image41.svg"/><Relationship Id="rId3" Type="http://schemas.openxmlformats.org/officeDocument/2006/relationships/image" Target="../media/image61.jpeg"/><Relationship Id="rId7" Type="http://schemas.openxmlformats.org/officeDocument/2006/relationships/image" Target="../media/image40.png"/><Relationship Id="rId12" Type="http://schemas.openxmlformats.org/officeDocument/2006/relationships/hyperlink" Target="https://en.wikipedia.org/wiki/Worcester_City_F.C."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64.jpeg"/><Relationship Id="rId11" Type="http://schemas.openxmlformats.org/officeDocument/2006/relationships/hyperlink" Target="https://en.wikipedia.org/wiki/Flat_racing" TargetMode="External"/><Relationship Id="rId5" Type="http://schemas.openxmlformats.org/officeDocument/2006/relationships/image" Target="../media/image63.jpeg"/><Relationship Id="rId10" Type="http://schemas.openxmlformats.org/officeDocument/2006/relationships/slide" Target="slide14.xml"/><Relationship Id="rId4" Type="http://schemas.openxmlformats.org/officeDocument/2006/relationships/image" Target="../media/image62.jpeg"/><Relationship Id="rId9"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65.jpeg"/><Relationship Id="rId7" Type="http://schemas.openxmlformats.org/officeDocument/2006/relationships/image" Target="../media/image4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68.jpeg"/><Relationship Id="rId5" Type="http://schemas.openxmlformats.org/officeDocument/2006/relationships/image" Target="../media/image67.jpeg"/><Relationship Id="rId10" Type="http://schemas.openxmlformats.org/officeDocument/2006/relationships/slide" Target="slide14.xml"/><Relationship Id="rId4" Type="http://schemas.openxmlformats.org/officeDocument/2006/relationships/image" Target="../media/image66.jpeg"/><Relationship Id="rId9"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9.jpeg"/><Relationship Id="rId7" Type="http://schemas.openxmlformats.org/officeDocument/2006/relationships/slide" Target="slide14.xml"/><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49.svg"/><Relationship Id="rId4" Type="http://schemas.openxmlformats.org/officeDocument/2006/relationships/image" Target="../media/image48.png"/><Relationship Id="rId9" Type="http://schemas.openxmlformats.org/officeDocument/2006/relationships/image" Target="../media/image71.jpeg"/></Relationships>
</file>

<file path=ppt/slides/_rels/slide21.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76.png"/><Relationship Id="rId3" Type="http://schemas.openxmlformats.org/officeDocument/2006/relationships/image" Target="../media/image72.jpeg"/><Relationship Id="rId7" Type="http://schemas.openxmlformats.org/officeDocument/2006/relationships/image" Target="../media/image25.svg"/><Relationship Id="rId12"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74.jpeg"/><Relationship Id="rId5" Type="http://schemas.openxmlformats.org/officeDocument/2006/relationships/image" Target="../media/image11.png"/><Relationship Id="rId10" Type="http://schemas.openxmlformats.org/officeDocument/2006/relationships/image" Target="../media/image73.jpeg"/><Relationship Id="rId4" Type="http://schemas.openxmlformats.org/officeDocument/2006/relationships/slide" Target="slide13.xml"/><Relationship Id="rId9" Type="http://schemas.openxmlformats.org/officeDocument/2006/relationships/image" Target="../media/image27.svg"/><Relationship Id="rId1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77.jpeg"/><Relationship Id="rId7"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80.jpeg"/><Relationship Id="rId5" Type="http://schemas.openxmlformats.org/officeDocument/2006/relationships/image" Target="../media/image79.jpeg"/><Relationship Id="rId10" Type="http://schemas.openxmlformats.org/officeDocument/2006/relationships/slide" Target="slide13.xml"/><Relationship Id="rId4" Type="http://schemas.openxmlformats.org/officeDocument/2006/relationships/image" Target="../media/image78.jpeg"/><Relationship Id="rId9" Type="http://schemas.openxmlformats.org/officeDocument/2006/relationships/image" Target="../media/image29.svg"/></Relationships>
</file>

<file path=ppt/slides/_rels/slide23.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81.jpeg"/><Relationship Id="rId7" Type="http://schemas.openxmlformats.org/officeDocument/2006/relationships/slide" Target="slide13.xml"/><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1.svg"/><Relationship Id="rId5" Type="http://schemas.openxmlformats.org/officeDocument/2006/relationships/image" Target="../media/image30.png"/><Relationship Id="rId10" Type="http://schemas.openxmlformats.org/officeDocument/2006/relationships/image" Target="../media/image53.jpeg"/><Relationship Id="rId4" Type="http://schemas.openxmlformats.org/officeDocument/2006/relationships/image" Target="../media/image11.png"/><Relationship Id="rId9" Type="http://schemas.openxmlformats.org/officeDocument/2006/relationships/image" Target="../media/image83.jpeg"/></Relationships>
</file>

<file path=ppt/slides/_rels/slide24.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image" Target="../media/image84.png"/><Relationship Id="rId7" Type="http://schemas.openxmlformats.org/officeDocument/2006/relationships/image" Target="../media/image33.sv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11.png"/><Relationship Id="rId10" Type="http://schemas.openxmlformats.org/officeDocument/2006/relationships/image" Target="../media/image87.png"/><Relationship Id="rId4" Type="http://schemas.openxmlformats.org/officeDocument/2006/relationships/image" Target="../media/image85.jpeg"/><Relationship Id="rId9" Type="http://schemas.openxmlformats.org/officeDocument/2006/relationships/image" Target="../media/image86.jpeg"/></Relationships>
</file>

<file path=ppt/slides/_rels/slide25.xml.rels><?xml version="1.0" encoding="UTF-8" standalone="yes"?>
<Relationships xmlns="http://schemas.openxmlformats.org/package/2006/relationships"><Relationship Id="rId8" Type="http://schemas.openxmlformats.org/officeDocument/2006/relationships/slide" Target="slide13.xml"/><Relationship Id="rId3" Type="http://schemas.openxmlformats.org/officeDocument/2006/relationships/image" Target="../media/image88.jpeg"/><Relationship Id="rId7" Type="http://schemas.openxmlformats.org/officeDocument/2006/relationships/image" Target="../media/image35.sv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11.png"/><Relationship Id="rId10" Type="http://schemas.microsoft.com/office/2007/relationships/hdphoto" Target="../media/hdphoto2.wdp"/><Relationship Id="rId4" Type="http://schemas.openxmlformats.org/officeDocument/2006/relationships/image" Target="../media/image89.jpeg"/><Relationship Id="rId9" Type="http://schemas.openxmlformats.org/officeDocument/2006/relationships/image" Target="../media/image90.png"/></Relationships>
</file>

<file path=ppt/slides/_rels/slide26.xml.rels><?xml version="1.0" encoding="UTF-8" standalone="yes"?>
<Relationships xmlns="http://schemas.openxmlformats.org/package/2006/relationships"><Relationship Id="rId8" Type="http://schemas.openxmlformats.org/officeDocument/2006/relationships/image" Target="../media/image92.jpeg"/><Relationship Id="rId3" Type="http://schemas.openxmlformats.org/officeDocument/2006/relationships/image" Target="../media/image91.jpeg"/><Relationship Id="rId7" Type="http://schemas.openxmlformats.org/officeDocument/2006/relationships/slide" Target="slide13.xm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11.png"/><Relationship Id="rId9" Type="http://schemas.openxmlformats.org/officeDocument/2006/relationships/image" Target="../media/image93.jpeg"/></Relationships>
</file>

<file path=ppt/slides/_rels/slide3.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jpg"/><Relationship Id="rId4" Type="http://schemas.openxmlformats.org/officeDocument/2006/relationships/image" Target="../media/image12.png"/><Relationship Id="rId9" Type="http://schemas.openxmlformats.org/officeDocument/2006/relationships/image" Target="../media/image17.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5.jp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5.jp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5.jp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3631095" y="1704617"/>
            <a:ext cx="5141843"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impact our station has had both in shaping and supporting the development of our locality, past, present and future.</a:t>
            </a: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Worcester’s Stations</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1" name="Rectangle: Rounded Corners 10">
            <a:extLst>
              <a:ext uri="{FF2B5EF4-FFF2-40B4-BE49-F238E27FC236}">
                <a16:creationId xmlns:a16="http://schemas.microsoft.com/office/drawing/2014/main" id="{362231AF-A489-C842-2CA5-6CABD2C69552}"/>
              </a:ext>
            </a:extLst>
          </p:cNvPr>
          <p:cNvSpPr/>
          <p:nvPr/>
        </p:nvSpPr>
        <p:spPr>
          <a:xfrm>
            <a:off x="4373215" y="3949148"/>
            <a:ext cx="3513336" cy="1650016"/>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a:t>
            </a:r>
            <a:br>
              <a:rPr lang="en-GB" sz="2400" dirty="0">
                <a:solidFill>
                  <a:srgbClr val="FFFFFF"/>
                </a:solidFill>
                <a:latin typeface="Arial"/>
              </a:rPr>
            </a:br>
            <a:r>
              <a:rPr lang="en-GB" sz="2400" dirty="0">
                <a:solidFill>
                  <a:srgbClr val="FFFFFF"/>
                </a:solidFill>
                <a:latin typeface="Arial"/>
              </a:rPr>
              <a:t>train stations</a:t>
            </a:r>
            <a:br>
              <a:rPr lang="en-GB" sz="2400" dirty="0">
                <a:solidFill>
                  <a:srgbClr val="FFFFFF"/>
                </a:solidFill>
                <a:latin typeface="Arial"/>
              </a:rPr>
            </a:br>
            <a:r>
              <a:rPr lang="en-GB" sz="2400" dirty="0">
                <a:solidFill>
                  <a:srgbClr val="FFFFFF"/>
                </a:solidFill>
                <a:latin typeface="Arial"/>
              </a:rPr>
              <a:t>can you name in </a:t>
            </a:r>
            <a:br>
              <a:rPr lang="en-GB" sz="2400" dirty="0">
                <a:solidFill>
                  <a:srgbClr val="FFFFFF"/>
                </a:solidFill>
                <a:latin typeface="Arial"/>
              </a:rPr>
            </a:b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3"/>
          <a:stretch>
            <a:fillRect/>
          </a:stretch>
        </p:blipFill>
        <p:spPr>
          <a:xfrm>
            <a:off x="6946226" y="3743860"/>
            <a:ext cx="1826712" cy="2060591"/>
          </a:xfrm>
          <a:prstGeom prst="rect">
            <a:avLst/>
          </a:prstGeom>
        </p:spPr>
      </p:pic>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Tourism</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9" name="Picture 8" descr="A bridge over a street&#10;&#10;Description automatically generated">
            <a:extLst>
              <a:ext uri="{FF2B5EF4-FFF2-40B4-BE49-F238E27FC236}">
                <a16:creationId xmlns:a16="http://schemas.microsoft.com/office/drawing/2014/main" id="{488421E8-D37E-474E-47C8-EB94781BBA01}"/>
              </a:ext>
            </a:extLst>
          </p:cNvPr>
          <p:cNvPicPr>
            <a:picLocks noChangeAspect="1"/>
          </p:cNvPicPr>
          <p:nvPr/>
        </p:nvPicPr>
        <p:blipFill>
          <a:blip r:embed="rId5"/>
          <a:stretch>
            <a:fillRect/>
          </a:stretch>
        </p:blipFill>
        <p:spPr>
          <a:xfrm>
            <a:off x="1121602" y="1675152"/>
            <a:ext cx="2329126" cy="1871827"/>
          </a:xfrm>
          <a:prstGeom prst="rect">
            <a:avLst/>
          </a:prstGeom>
          <a:effectLst>
            <a:outerShdw blurRad="50800" dist="38100" dir="2700000" algn="tl" rotWithShape="0">
              <a:prstClr val="black">
                <a:alpha val="40000"/>
              </a:prstClr>
            </a:outerShdw>
          </a:effectLst>
        </p:spPr>
      </p:pic>
      <p:pic>
        <p:nvPicPr>
          <p:cNvPr id="5" name="Picture 4" descr="A red number with a arrow&#10;&#10;AI-generated content may be incorrect.">
            <a:extLst>
              <a:ext uri="{FF2B5EF4-FFF2-40B4-BE49-F238E27FC236}">
                <a16:creationId xmlns:a16="http://schemas.microsoft.com/office/drawing/2014/main" id="{049419AB-5BFE-23F6-CCF5-3A8C631FF666}"/>
              </a:ext>
            </a:extLst>
          </p:cNvPr>
          <p:cNvPicPr>
            <a:picLocks noChangeAspect="1"/>
          </p:cNvPicPr>
          <p:nvPr/>
        </p:nvPicPr>
        <p:blipFill>
          <a:blip r:embed="rId6"/>
          <a:stretch>
            <a:fillRect/>
          </a:stretch>
        </p:blipFill>
        <p:spPr>
          <a:xfrm>
            <a:off x="117762" y="128963"/>
            <a:ext cx="1687658" cy="924586"/>
          </a:xfrm>
          <a:prstGeom prst="rect">
            <a:avLst/>
          </a:prstGeom>
          <a:ln w="28575">
            <a:solidFill>
              <a:srgbClr val="2F2967"/>
            </a:solidFill>
          </a:ln>
        </p:spPr>
      </p:pic>
    </p:spTree>
    <p:extLst>
      <p:ext uri="{BB962C8B-B14F-4D97-AF65-F5344CB8AC3E}">
        <p14:creationId xmlns:p14="http://schemas.microsoft.com/office/powerpoint/2010/main" val="76048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EF7B20D5-FFE1-C9EB-EF9F-4DD1F58310B2}"/>
            </a:ext>
          </a:extLst>
        </p:cNvPr>
        <p:cNvGrpSpPr/>
        <p:nvPr/>
      </p:nvGrpSpPr>
      <p:grpSpPr>
        <a:xfrm>
          <a:off x="0" y="0"/>
          <a:ext cx="0" cy="0"/>
          <a:chOff x="0" y="0"/>
          <a:chExt cx="0" cy="0"/>
        </a:xfrm>
      </p:grpSpPr>
      <p:pic>
        <p:nvPicPr>
          <p:cNvPr id="2" name="Google Shape;146;p31" descr="A picture containing text, clipart&#10;&#10;Description automatically generated">
            <a:extLst>
              <a:ext uri="{FF2B5EF4-FFF2-40B4-BE49-F238E27FC236}">
                <a16:creationId xmlns:a16="http://schemas.microsoft.com/office/drawing/2014/main" id="{708BF9D7-793F-3E4A-C87C-1945F631783B}"/>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3" name="Picture 2" descr="A light bulb with lines coming out of it&#10;&#10;Description automatically generated">
            <a:extLst>
              <a:ext uri="{FF2B5EF4-FFF2-40B4-BE49-F238E27FC236}">
                <a16:creationId xmlns:a16="http://schemas.microsoft.com/office/drawing/2014/main" id="{FA27BE3B-5A90-4539-496E-6726549BD923}"/>
              </a:ext>
            </a:extLst>
          </p:cNvPr>
          <p:cNvPicPr>
            <a:picLocks noChangeAspect="1"/>
          </p:cNvPicPr>
          <p:nvPr/>
        </p:nvPicPr>
        <p:blipFill>
          <a:blip r:embed="rId4"/>
          <a:stretch>
            <a:fillRect/>
          </a:stretch>
        </p:blipFill>
        <p:spPr>
          <a:xfrm>
            <a:off x="3249147" y="1439497"/>
            <a:ext cx="2645706" cy="3318691"/>
          </a:xfrm>
          <a:prstGeom prst="rect">
            <a:avLst/>
          </a:prstGeom>
        </p:spPr>
      </p:pic>
      <p:sp>
        <p:nvSpPr>
          <p:cNvPr id="4" name="Google Shape;142;p31">
            <a:extLst>
              <a:ext uri="{FF2B5EF4-FFF2-40B4-BE49-F238E27FC236}">
                <a16:creationId xmlns:a16="http://schemas.microsoft.com/office/drawing/2014/main" id="{90C4D5AA-A5B5-4C1F-8D08-5FC63D93DA17}"/>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021A9C49-4A89-C205-7266-A636B3CA9311}"/>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Trade is and why it would be important</a:t>
            </a:r>
            <a:endParaRPr sz="2400" i="1" u="none" strike="noStrike" cap="none" dirty="0">
              <a:solidFill>
                <a:srgbClr val="FF0000"/>
              </a:solidFill>
              <a:latin typeface="Arial"/>
              <a:ea typeface="Arial"/>
              <a:cs typeface="Arial"/>
              <a:sym typeface="Arial"/>
            </a:endParaRPr>
          </a:p>
        </p:txBody>
      </p:sp>
      <p:pic>
        <p:nvPicPr>
          <p:cNvPr id="6" name="Picture 5" descr="A hand holding a pencil&#10;&#10;Description automatically generated">
            <a:extLst>
              <a:ext uri="{FF2B5EF4-FFF2-40B4-BE49-F238E27FC236}">
                <a16:creationId xmlns:a16="http://schemas.microsoft.com/office/drawing/2014/main" id="{E95519B8-D2C7-9135-1CD7-99E021783429}"/>
              </a:ext>
            </a:extLst>
          </p:cNvPr>
          <p:cNvPicPr>
            <a:picLocks noChangeAspect="1"/>
          </p:cNvPicPr>
          <p:nvPr/>
        </p:nvPicPr>
        <p:blipFill>
          <a:blip r:embed="rId5"/>
          <a:stretch>
            <a:fillRect/>
          </a:stretch>
        </p:blipFill>
        <p:spPr>
          <a:xfrm>
            <a:off x="7692473" y="4858745"/>
            <a:ext cx="1254301" cy="941980"/>
          </a:xfrm>
          <a:prstGeom prst="rect">
            <a:avLst/>
          </a:prstGeom>
        </p:spPr>
      </p:pic>
      <p:sp>
        <p:nvSpPr>
          <p:cNvPr id="7" name="Google Shape;147;p31">
            <a:extLst>
              <a:ext uri="{FF2B5EF4-FFF2-40B4-BE49-F238E27FC236}">
                <a16:creationId xmlns:a16="http://schemas.microsoft.com/office/drawing/2014/main" id="{06AC9C38-19CA-8E13-9D3A-C905F089B65A}"/>
              </a:ext>
            </a:extLst>
          </p:cNvPr>
          <p:cNvSpPr/>
          <p:nvPr/>
        </p:nvSpPr>
        <p:spPr>
          <a:xfrm>
            <a:off x="1106553" y="5618670"/>
            <a:ext cx="6192595" cy="775089"/>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000" b="1" i="0" u="none" strike="noStrike" cap="none" dirty="0">
                <a:solidFill>
                  <a:srgbClr val="FFFFFF"/>
                </a:solidFill>
                <a:latin typeface="Arial"/>
                <a:ea typeface="Arial"/>
                <a:cs typeface="Arial"/>
                <a:sym typeface="Arial"/>
              </a:rPr>
              <a:t>Stretch</a:t>
            </a:r>
            <a:r>
              <a:rPr lang="en-GB" sz="2000" b="0" i="1" u="none" strike="noStrike" cap="none" dirty="0">
                <a:solidFill>
                  <a:srgbClr val="FFFFFF"/>
                </a:solidFill>
                <a:latin typeface="Arial"/>
                <a:ea typeface="Arial"/>
                <a:cs typeface="Arial"/>
                <a:sym typeface="Arial"/>
              </a:rPr>
              <a:t>: </a:t>
            </a:r>
            <a:r>
              <a:rPr lang="en-GB" sz="2000" b="0" i="0" u="none" strike="noStrike" cap="none" dirty="0">
                <a:solidFill>
                  <a:srgbClr val="FFFFFF"/>
                </a:solidFill>
                <a:latin typeface="Arial"/>
                <a:ea typeface="Arial"/>
                <a:cs typeface="Arial"/>
                <a:sym typeface="Arial"/>
              </a:rPr>
              <a:t>Can you remember some of the specific trades enhanced by the railway in this city?</a:t>
            </a:r>
            <a:endParaRPr sz="1200" dirty="0"/>
          </a:p>
        </p:txBody>
      </p:sp>
    </p:spTree>
    <p:extLst>
      <p:ext uri="{BB962C8B-B14F-4D97-AF65-F5344CB8AC3E}">
        <p14:creationId xmlns:p14="http://schemas.microsoft.com/office/powerpoint/2010/main" val="6780992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E11E5A2-5DD6-CB3A-B90B-071C18D75CD8}"/>
            </a:ext>
          </a:extLst>
        </p:cNvPr>
        <p:cNvGrpSpPr/>
        <p:nvPr/>
      </p:nvGrpSpPr>
      <p:grpSpPr>
        <a:xfrm>
          <a:off x="0" y="0"/>
          <a:ext cx="0" cy="0"/>
          <a:chOff x="0" y="0"/>
          <a:chExt cx="0" cy="0"/>
        </a:xfrm>
      </p:grpSpPr>
      <p:pic>
        <p:nvPicPr>
          <p:cNvPr id="4" name="Google Shape;146;p31" descr="A picture containing text, clipart&#10;&#10;Description automatically generated">
            <a:extLst>
              <a:ext uri="{FF2B5EF4-FFF2-40B4-BE49-F238E27FC236}">
                <a16:creationId xmlns:a16="http://schemas.microsoft.com/office/drawing/2014/main" id="{A860AC07-CFE2-8A71-B387-9E75A6BF5927}"/>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6" name="Picture 5" descr="A light bulb with lines coming out of it&#10;&#10;Description automatically generated">
            <a:extLst>
              <a:ext uri="{FF2B5EF4-FFF2-40B4-BE49-F238E27FC236}">
                <a16:creationId xmlns:a16="http://schemas.microsoft.com/office/drawing/2014/main" id="{28904DC1-814C-151B-981F-428787EF4A37}"/>
              </a:ext>
            </a:extLst>
          </p:cNvPr>
          <p:cNvPicPr>
            <a:picLocks noChangeAspect="1"/>
          </p:cNvPicPr>
          <p:nvPr/>
        </p:nvPicPr>
        <p:blipFill>
          <a:blip r:embed="rId4"/>
          <a:stretch>
            <a:fillRect/>
          </a:stretch>
        </p:blipFill>
        <p:spPr>
          <a:xfrm>
            <a:off x="3567585" y="2264387"/>
            <a:ext cx="2008829" cy="2519813"/>
          </a:xfrm>
          <a:prstGeom prst="rect">
            <a:avLst/>
          </a:prstGeom>
        </p:spPr>
      </p:pic>
      <p:sp>
        <p:nvSpPr>
          <p:cNvPr id="9" name="Google Shape;142;p31">
            <a:extLst>
              <a:ext uri="{FF2B5EF4-FFF2-40B4-BE49-F238E27FC236}">
                <a16:creationId xmlns:a16="http://schemas.microsoft.com/office/drawing/2014/main" id="{5D1C2B95-50D1-FADE-922C-9E8E00FFF459}"/>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10" name="Google Shape;159;p32">
            <a:extLst>
              <a:ext uri="{FF2B5EF4-FFF2-40B4-BE49-F238E27FC236}">
                <a16:creationId xmlns:a16="http://schemas.microsoft.com/office/drawing/2014/main" id="{370A164E-96A3-6E25-E1A6-0AA424DD5A0D}"/>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Tourism is and why it would be important</a:t>
            </a:r>
            <a:endParaRPr sz="2400" i="1" u="none" strike="noStrike" cap="none" dirty="0">
              <a:solidFill>
                <a:srgbClr val="FF0000"/>
              </a:solidFill>
              <a:latin typeface="Arial"/>
              <a:ea typeface="Arial"/>
              <a:cs typeface="Arial"/>
              <a:sym typeface="Arial"/>
            </a:endParaRPr>
          </a:p>
        </p:txBody>
      </p:sp>
      <p:pic>
        <p:nvPicPr>
          <p:cNvPr id="11" name="Picture 10" descr="A hand holding a pencil&#10;&#10;Description automatically generated">
            <a:extLst>
              <a:ext uri="{FF2B5EF4-FFF2-40B4-BE49-F238E27FC236}">
                <a16:creationId xmlns:a16="http://schemas.microsoft.com/office/drawing/2014/main" id="{90173E51-8CF1-87CC-EBD1-5AEE091AEBC5}"/>
              </a:ext>
            </a:extLst>
          </p:cNvPr>
          <p:cNvPicPr>
            <a:picLocks noChangeAspect="1"/>
          </p:cNvPicPr>
          <p:nvPr/>
        </p:nvPicPr>
        <p:blipFill>
          <a:blip r:embed="rId5"/>
          <a:stretch>
            <a:fillRect/>
          </a:stretch>
        </p:blipFill>
        <p:spPr>
          <a:xfrm>
            <a:off x="7889699" y="4858745"/>
            <a:ext cx="1254301" cy="941980"/>
          </a:xfrm>
          <a:prstGeom prst="rect">
            <a:avLst/>
          </a:prstGeom>
        </p:spPr>
      </p:pic>
      <p:sp>
        <p:nvSpPr>
          <p:cNvPr id="12" name="Google Shape;142;p31">
            <a:extLst>
              <a:ext uri="{FF2B5EF4-FFF2-40B4-BE49-F238E27FC236}">
                <a16:creationId xmlns:a16="http://schemas.microsoft.com/office/drawing/2014/main" id="{5E8DCE6D-94CF-909F-0E81-B18B5E7072C7}"/>
              </a:ext>
            </a:extLst>
          </p:cNvPr>
          <p:cNvSpPr/>
          <p:nvPr/>
        </p:nvSpPr>
        <p:spPr>
          <a:xfrm>
            <a:off x="280544" y="1206774"/>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Tree>
    <p:extLst>
      <p:ext uri="{BB962C8B-B14F-4D97-AF65-F5344CB8AC3E}">
        <p14:creationId xmlns:p14="http://schemas.microsoft.com/office/powerpoint/2010/main" val="39149661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984BA55B-897E-D99B-E622-E77943975936}"/>
            </a:ext>
          </a:extLst>
        </p:cNvPr>
        <p:cNvGrpSpPr/>
        <p:nvPr/>
      </p:nvGrpSpPr>
      <p:grpSpPr>
        <a:xfrm>
          <a:off x="0" y="0"/>
          <a:ext cx="0" cy="0"/>
          <a:chOff x="0" y="0"/>
          <a:chExt cx="0" cy="0"/>
        </a:xfrm>
      </p:grpSpPr>
      <p:pic>
        <p:nvPicPr>
          <p:cNvPr id="2" name="Picture 1" descr="A group of people with speech bubbles&#10;&#10;AI-generated content may be incorrect.">
            <a:extLst>
              <a:ext uri="{FF2B5EF4-FFF2-40B4-BE49-F238E27FC236}">
                <a16:creationId xmlns:a16="http://schemas.microsoft.com/office/drawing/2014/main" id="{FE8CE487-7905-0D23-96A9-3C59CF5D2E91}"/>
              </a:ext>
            </a:extLst>
          </p:cNvPr>
          <p:cNvPicPr>
            <a:picLocks noChangeAspect="1"/>
          </p:cNvPicPr>
          <p:nvPr/>
        </p:nvPicPr>
        <p:blipFill>
          <a:blip r:embed="rId3"/>
          <a:stretch>
            <a:fillRect/>
          </a:stretch>
        </p:blipFill>
        <p:spPr>
          <a:xfrm>
            <a:off x="4931851" y="274757"/>
            <a:ext cx="2773874" cy="2668467"/>
          </a:xfrm>
          <a:prstGeom prst="rect">
            <a:avLst/>
          </a:prstGeom>
        </p:spPr>
      </p:pic>
      <p:pic>
        <p:nvPicPr>
          <p:cNvPr id="3" name="Google Shape;146;p31" descr="A picture containing text, clipart&#10;&#10;Description automatically generated">
            <a:extLst>
              <a:ext uri="{FF2B5EF4-FFF2-40B4-BE49-F238E27FC236}">
                <a16:creationId xmlns:a16="http://schemas.microsoft.com/office/drawing/2014/main" id="{E47DC141-F7C2-A95E-2945-4CD0CADAFBAA}"/>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AD4AA9A6-44F1-CA94-7F2F-7AD3D9B7E844}"/>
              </a:ext>
            </a:extLst>
          </p:cNvPr>
          <p:cNvPicPr>
            <a:picLocks noChangeAspect="1"/>
          </p:cNvPicPr>
          <p:nvPr/>
        </p:nvPicPr>
        <p:blipFill>
          <a:blip r:embed="rId5"/>
          <a:stretch>
            <a:fillRect/>
          </a:stretch>
        </p:blipFill>
        <p:spPr>
          <a:xfrm>
            <a:off x="176685" y="0"/>
            <a:ext cx="2008829" cy="2519813"/>
          </a:xfrm>
          <a:prstGeom prst="rect">
            <a:avLst/>
          </a:prstGeom>
        </p:spPr>
      </p:pic>
      <p:sp>
        <p:nvSpPr>
          <p:cNvPr id="5" name="Google Shape;142;p31">
            <a:extLst>
              <a:ext uri="{FF2B5EF4-FFF2-40B4-BE49-F238E27FC236}">
                <a16:creationId xmlns:a16="http://schemas.microsoft.com/office/drawing/2014/main" id="{4971B11C-95BA-1D8D-FA74-9BC065930F96}"/>
              </a:ext>
            </a:extLst>
          </p:cNvPr>
          <p:cNvSpPr/>
          <p:nvPr/>
        </p:nvSpPr>
        <p:spPr>
          <a:xfrm>
            <a:off x="176686" y="2560231"/>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6" name="Google Shape;142;p31">
            <a:extLst>
              <a:ext uri="{FF2B5EF4-FFF2-40B4-BE49-F238E27FC236}">
                <a16:creationId xmlns:a16="http://schemas.microsoft.com/office/drawing/2014/main" id="{A57E6057-993D-9FCD-5928-45095A24FBB5}"/>
              </a:ext>
            </a:extLst>
          </p:cNvPr>
          <p:cNvSpPr/>
          <p:nvPr/>
        </p:nvSpPr>
        <p:spPr>
          <a:xfrm>
            <a:off x="176685" y="4030234"/>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
        <p:nvSpPr>
          <p:cNvPr id="7" name="Google Shape;142;p31">
            <a:extLst>
              <a:ext uri="{FF2B5EF4-FFF2-40B4-BE49-F238E27FC236}">
                <a16:creationId xmlns:a16="http://schemas.microsoft.com/office/drawing/2014/main" id="{3D87FF09-4D56-3179-0B25-9E89635C9FF6}"/>
              </a:ext>
            </a:extLst>
          </p:cNvPr>
          <p:cNvSpPr/>
          <p:nvPr/>
        </p:nvSpPr>
        <p:spPr>
          <a:xfrm>
            <a:off x="3091142" y="2445931"/>
            <a:ext cx="5974000" cy="119261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rade, as well as enable new ideas and ventures to progress. The ability to quickly transport large amounts of raw materials and to distribute manufactured goods had never been seen before! </a:t>
            </a:r>
            <a:endParaRPr sz="1200" i="0" u="none" strike="noStrike" cap="none" dirty="0">
              <a:solidFill>
                <a:srgbClr val="2F2967"/>
              </a:solidFill>
              <a:latin typeface="Castledown" panose="02000503040000020003" pitchFamily="2" charset="0"/>
              <a:sym typeface="Arial"/>
            </a:endParaRPr>
          </a:p>
        </p:txBody>
      </p:sp>
      <p:sp>
        <p:nvSpPr>
          <p:cNvPr id="8" name="Google Shape;142;p31">
            <a:extLst>
              <a:ext uri="{FF2B5EF4-FFF2-40B4-BE49-F238E27FC236}">
                <a16:creationId xmlns:a16="http://schemas.microsoft.com/office/drawing/2014/main" id="{F9651A6F-41A0-FE10-47BA-8F4D222401EE}"/>
              </a:ext>
            </a:extLst>
          </p:cNvPr>
          <p:cNvSpPr/>
          <p:nvPr/>
        </p:nvSpPr>
        <p:spPr>
          <a:xfrm>
            <a:off x="3091142" y="3925458"/>
            <a:ext cx="5974000" cy="119261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ourism, as well as enable </a:t>
            </a:r>
            <a:r>
              <a:rPr lang="en-GB" dirty="0">
                <a:solidFill>
                  <a:srgbClr val="2F2967"/>
                </a:solidFill>
                <a:latin typeface="Castledown" panose="02000503040000020003" pitchFamily="2" charset="0"/>
              </a:rPr>
              <a:t>people who were previously unable to venture into Bristol</a:t>
            </a:r>
            <a:r>
              <a:rPr lang="en-GB" i="0" u="none" strike="noStrike" cap="none" dirty="0">
                <a:solidFill>
                  <a:srgbClr val="2F2967"/>
                </a:solidFill>
                <a:latin typeface="Castledown" panose="02000503040000020003" pitchFamily="2" charset="0"/>
                <a:sym typeface="Arial"/>
              </a:rPr>
              <a:t>. The ability to transport people and their luggage was previously an option only for the most elite and wealthy of society. Now, thanks to railway, the idea of travelling and holidaying was becoming a possibility for all.</a:t>
            </a:r>
            <a:endParaRPr sz="1200" i="0" u="none" strike="noStrike" cap="none" dirty="0">
              <a:solidFill>
                <a:srgbClr val="2F2967"/>
              </a:solidFill>
              <a:latin typeface="Castledown" panose="02000503040000020003" pitchFamily="2" charset="0"/>
              <a:sym typeface="Arial"/>
            </a:endParaRPr>
          </a:p>
        </p:txBody>
      </p:sp>
    </p:spTree>
    <p:extLst>
      <p:ext uri="{BB962C8B-B14F-4D97-AF65-F5344CB8AC3E}">
        <p14:creationId xmlns:p14="http://schemas.microsoft.com/office/powerpoint/2010/main" val="21252580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1F9DC88-A83E-0B17-9450-83E3E98C4623}"/>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D20BB94A-B41E-70EF-A229-4A1B05FA1DE0}"/>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228749F0-DBF7-567A-E36F-6D54065CB85F}"/>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33" name="Group 32">
            <a:extLst>
              <a:ext uri="{FF2B5EF4-FFF2-40B4-BE49-F238E27FC236}">
                <a16:creationId xmlns:a16="http://schemas.microsoft.com/office/drawing/2014/main" id="{397E2B00-E0B9-859A-ED62-E6C1F36F13D1}"/>
              </a:ext>
            </a:extLst>
          </p:cNvPr>
          <p:cNvGrpSpPr/>
          <p:nvPr/>
        </p:nvGrpSpPr>
        <p:grpSpPr>
          <a:xfrm>
            <a:off x="318977" y="1547279"/>
            <a:ext cx="2900340" cy="1371600"/>
            <a:chOff x="318977" y="1547279"/>
            <a:chExt cx="2900340" cy="1371600"/>
          </a:xfrm>
        </p:grpSpPr>
        <p:sp>
          <p:nvSpPr>
            <p:cNvPr id="27" name="Rectangle: Rounded Corners 26">
              <a:extLst>
                <a:ext uri="{FF2B5EF4-FFF2-40B4-BE49-F238E27FC236}">
                  <a16:creationId xmlns:a16="http://schemas.microsoft.com/office/drawing/2014/main" id="{96407C01-29D0-4F3D-2296-8BFF2F0CA3F3}"/>
                </a:ext>
              </a:extLst>
            </p:cNvPr>
            <p:cNvSpPr/>
            <p:nvPr/>
          </p:nvSpPr>
          <p:spPr>
            <a:xfrm>
              <a:off x="318977" y="1638318"/>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11" name="Graphic 10" descr="Chinese Teapot And Cup outline">
              <a:extLst>
                <a:ext uri="{FF2B5EF4-FFF2-40B4-BE49-F238E27FC236}">
                  <a16:creationId xmlns:a16="http://schemas.microsoft.com/office/drawing/2014/main" id="{75379BE1-960C-5BF3-CF40-14AC82C0711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3647" y="1547279"/>
              <a:ext cx="914400" cy="914400"/>
            </a:xfrm>
            <a:prstGeom prst="rect">
              <a:avLst/>
            </a:prstGeom>
          </p:spPr>
        </p:pic>
        <p:sp>
          <p:nvSpPr>
            <p:cNvPr id="4" name="Rectangle 3">
              <a:extLst>
                <a:ext uri="{FF2B5EF4-FFF2-40B4-BE49-F238E27FC236}">
                  <a16:creationId xmlns:a16="http://schemas.microsoft.com/office/drawing/2014/main" id="{01822A72-4D9B-D55A-F12B-BDA7579A75B6}"/>
                </a:ext>
              </a:extLst>
            </p:cNvPr>
            <p:cNvSpPr/>
            <p:nvPr/>
          </p:nvSpPr>
          <p:spPr>
            <a:xfrm>
              <a:off x="1533668" y="163831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Porcelain</a:t>
              </a:r>
            </a:p>
          </p:txBody>
        </p:sp>
        <p:pic>
          <p:nvPicPr>
            <p:cNvPr id="9" name="Graphic 8" descr="Plate outline">
              <a:extLst>
                <a:ext uri="{FF2B5EF4-FFF2-40B4-BE49-F238E27FC236}">
                  <a16:creationId xmlns:a16="http://schemas.microsoft.com/office/drawing/2014/main" id="{4809A1D3-F288-5F8A-F294-F484FA1B415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2141" y="2004479"/>
              <a:ext cx="914400" cy="914400"/>
            </a:xfrm>
            <a:prstGeom prst="rect">
              <a:avLst/>
            </a:prstGeom>
          </p:spPr>
        </p:pic>
      </p:grpSp>
      <p:grpSp>
        <p:nvGrpSpPr>
          <p:cNvPr id="34" name="Group 33">
            <a:extLst>
              <a:ext uri="{FF2B5EF4-FFF2-40B4-BE49-F238E27FC236}">
                <a16:creationId xmlns:a16="http://schemas.microsoft.com/office/drawing/2014/main" id="{9838896D-16CC-E66B-07C5-B00DCAD9A0B9}"/>
              </a:ext>
            </a:extLst>
          </p:cNvPr>
          <p:cNvGrpSpPr/>
          <p:nvPr/>
        </p:nvGrpSpPr>
        <p:grpSpPr>
          <a:xfrm>
            <a:off x="300147" y="3145361"/>
            <a:ext cx="2919169" cy="1149437"/>
            <a:chOff x="300147" y="3145361"/>
            <a:chExt cx="2919169" cy="1149437"/>
          </a:xfrm>
        </p:grpSpPr>
        <p:sp>
          <p:nvSpPr>
            <p:cNvPr id="28" name="Rectangle: Rounded Corners 27">
              <a:extLst>
                <a:ext uri="{FF2B5EF4-FFF2-40B4-BE49-F238E27FC236}">
                  <a16:creationId xmlns:a16="http://schemas.microsoft.com/office/drawing/2014/main" id="{11C66086-1B00-B4B4-9B58-A059CA5A500A}"/>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Rectangle 5">
              <a:extLst>
                <a:ext uri="{FF2B5EF4-FFF2-40B4-BE49-F238E27FC236}">
                  <a16:creationId xmlns:a16="http://schemas.microsoft.com/office/drawing/2014/main" id="{C24CA119-EABB-728D-B48B-72B75A395DF0}"/>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Diglis</a:t>
              </a:r>
            </a:p>
          </p:txBody>
        </p:sp>
        <p:pic>
          <p:nvPicPr>
            <p:cNvPr id="13" name="Graphic 12" descr="Anchor outline">
              <a:extLst>
                <a:ext uri="{FF2B5EF4-FFF2-40B4-BE49-F238E27FC236}">
                  <a16:creationId xmlns:a16="http://schemas.microsoft.com/office/drawing/2014/main" id="{833ACA3B-0C90-25DB-3DB1-5F8693B1F72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25547" y="3145361"/>
              <a:ext cx="1149437" cy="1149437"/>
            </a:xfrm>
            <a:prstGeom prst="rect">
              <a:avLst/>
            </a:prstGeom>
          </p:spPr>
        </p:pic>
      </p:grpSp>
      <p:grpSp>
        <p:nvGrpSpPr>
          <p:cNvPr id="35" name="Group 34">
            <a:extLst>
              <a:ext uri="{FF2B5EF4-FFF2-40B4-BE49-F238E27FC236}">
                <a16:creationId xmlns:a16="http://schemas.microsoft.com/office/drawing/2014/main" id="{8FA38AE9-7134-B09C-762A-84655D78E656}"/>
              </a:ext>
            </a:extLst>
          </p:cNvPr>
          <p:cNvGrpSpPr/>
          <p:nvPr/>
        </p:nvGrpSpPr>
        <p:grpSpPr>
          <a:xfrm>
            <a:off x="318977" y="4677451"/>
            <a:ext cx="2900338" cy="1084459"/>
            <a:chOff x="318977" y="4677451"/>
            <a:chExt cx="2900338" cy="1084459"/>
          </a:xfrm>
        </p:grpSpPr>
        <p:sp>
          <p:nvSpPr>
            <p:cNvPr id="29" name="Rectangle: Rounded Corners 28">
              <a:extLst>
                <a:ext uri="{FF2B5EF4-FFF2-40B4-BE49-F238E27FC236}">
                  <a16:creationId xmlns:a16="http://schemas.microsoft.com/office/drawing/2014/main" id="{321FEB83-C5CB-EA83-E0DC-7840AF808155}"/>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 name="Rectangle 4">
              <a:extLst>
                <a:ext uri="{FF2B5EF4-FFF2-40B4-BE49-F238E27FC236}">
                  <a16:creationId xmlns:a16="http://schemas.microsoft.com/office/drawing/2014/main" id="{20850414-E29B-C93F-7B0D-4FA8AF2FDB48}"/>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Glovers</a:t>
              </a:r>
            </a:p>
          </p:txBody>
        </p:sp>
        <p:pic>
          <p:nvPicPr>
            <p:cNvPr id="15" name="Graphic 14" descr="Hand with solid fill">
              <a:extLst>
                <a:ext uri="{FF2B5EF4-FFF2-40B4-BE49-F238E27FC236}">
                  <a16:creationId xmlns:a16="http://schemas.microsoft.com/office/drawing/2014/main" id="{6EA91F46-71AA-86C9-641C-304F8DCC989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5400000">
              <a:off x="395566" y="4689886"/>
              <a:ext cx="1061512" cy="1061512"/>
            </a:xfrm>
            <a:prstGeom prst="rect">
              <a:avLst/>
            </a:prstGeom>
          </p:spPr>
        </p:pic>
      </p:grpSp>
      <p:grpSp>
        <p:nvGrpSpPr>
          <p:cNvPr id="36" name="Group 35">
            <a:extLst>
              <a:ext uri="{FF2B5EF4-FFF2-40B4-BE49-F238E27FC236}">
                <a16:creationId xmlns:a16="http://schemas.microsoft.com/office/drawing/2014/main" id="{E551F60A-4D10-2511-B620-F8D33FAAC368}"/>
              </a:ext>
            </a:extLst>
          </p:cNvPr>
          <p:cNvGrpSpPr/>
          <p:nvPr/>
        </p:nvGrpSpPr>
        <p:grpSpPr>
          <a:xfrm>
            <a:off x="4697294" y="1562580"/>
            <a:ext cx="2913040" cy="1185918"/>
            <a:chOff x="4697294" y="1562580"/>
            <a:chExt cx="2913040" cy="1185918"/>
          </a:xfrm>
        </p:grpSpPr>
        <p:sp>
          <p:nvSpPr>
            <p:cNvPr id="30" name="Rectangle: Rounded Corners 29">
              <a:extLst>
                <a:ext uri="{FF2B5EF4-FFF2-40B4-BE49-F238E27FC236}">
                  <a16:creationId xmlns:a16="http://schemas.microsoft.com/office/drawing/2014/main" id="{650236F5-A9A2-4E47-A30B-C3AFFACA6258}"/>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 name="Rectangle 2">
              <a:extLst>
                <a:ext uri="{FF2B5EF4-FFF2-40B4-BE49-F238E27FC236}">
                  <a16:creationId xmlns:a16="http://schemas.microsoft.com/office/drawing/2014/main" id="{C44F5AFC-20D5-A2F3-EA64-0A29627524B8}"/>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Vinegar Works</a:t>
              </a:r>
            </a:p>
          </p:txBody>
        </p:sp>
        <p:pic>
          <p:nvPicPr>
            <p:cNvPr id="18" name="Graphic 17" descr="Factory outline">
              <a:extLst>
                <a:ext uri="{FF2B5EF4-FFF2-40B4-BE49-F238E27FC236}">
                  <a16:creationId xmlns:a16="http://schemas.microsoft.com/office/drawing/2014/main" id="{497A605B-4C02-62C7-E03C-F4F1BBA08AA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726065" y="1562580"/>
              <a:ext cx="1185918" cy="1185918"/>
            </a:xfrm>
            <a:prstGeom prst="rect">
              <a:avLst/>
            </a:prstGeom>
          </p:spPr>
        </p:pic>
      </p:grpSp>
      <p:grpSp>
        <p:nvGrpSpPr>
          <p:cNvPr id="37" name="Group 36">
            <a:extLst>
              <a:ext uri="{FF2B5EF4-FFF2-40B4-BE49-F238E27FC236}">
                <a16:creationId xmlns:a16="http://schemas.microsoft.com/office/drawing/2014/main" id="{EB4F0305-990F-077C-231E-77931944E216}"/>
              </a:ext>
            </a:extLst>
          </p:cNvPr>
          <p:cNvGrpSpPr/>
          <p:nvPr/>
        </p:nvGrpSpPr>
        <p:grpSpPr>
          <a:xfrm>
            <a:off x="4697294" y="3134392"/>
            <a:ext cx="2913040" cy="1185918"/>
            <a:chOff x="4697294" y="3134392"/>
            <a:chExt cx="2913040" cy="1185918"/>
          </a:xfrm>
        </p:grpSpPr>
        <p:sp>
          <p:nvSpPr>
            <p:cNvPr id="31" name="Rectangle: Rounded Corners 30">
              <a:extLst>
                <a:ext uri="{FF2B5EF4-FFF2-40B4-BE49-F238E27FC236}">
                  <a16:creationId xmlns:a16="http://schemas.microsoft.com/office/drawing/2014/main" id="{98FE2F53-B491-ABE5-F43B-F0D925D5987D}"/>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Rectangle 7">
              <a:extLst>
                <a:ext uri="{FF2B5EF4-FFF2-40B4-BE49-F238E27FC236}">
                  <a16:creationId xmlns:a16="http://schemas.microsoft.com/office/drawing/2014/main" id="{2C754212-C289-5AD0-1666-E1A85CAB08BC}"/>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Ironmongers &amp; Signallers from Rail itself</a:t>
              </a:r>
            </a:p>
          </p:txBody>
        </p:sp>
        <p:pic>
          <p:nvPicPr>
            <p:cNvPr id="22" name="Graphic 21" descr="Train Tracks with solid fill">
              <a:extLst>
                <a:ext uri="{FF2B5EF4-FFF2-40B4-BE49-F238E27FC236}">
                  <a16:creationId xmlns:a16="http://schemas.microsoft.com/office/drawing/2014/main" id="{A3E4B457-9FDD-BF3A-F09B-17CE533BA0A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719936" y="3134392"/>
              <a:ext cx="1185918" cy="1185918"/>
            </a:xfrm>
            <a:prstGeom prst="rect">
              <a:avLst/>
            </a:prstGeom>
          </p:spPr>
        </p:pic>
      </p:grpSp>
      <p:grpSp>
        <p:nvGrpSpPr>
          <p:cNvPr id="38" name="Group 37">
            <a:extLst>
              <a:ext uri="{FF2B5EF4-FFF2-40B4-BE49-F238E27FC236}">
                <a16:creationId xmlns:a16="http://schemas.microsoft.com/office/drawing/2014/main" id="{F3DF64A0-56C6-0FB2-4F8E-6D92C7C29B90}"/>
              </a:ext>
            </a:extLst>
          </p:cNvPr>
          <p:cNvGrpSpPr/>
          <p:nvPr/>
        </p:nvGrpSpPr>
        <p:grpSpPr>
          <a:xfrm>
            <a:off x="4697294" y="4678187"/>
            <a:ext cx="2913040" cy="1086244"/>
            <a:chOff x="4697294" y="4678187"/>
            <a:chExt cx="2913040" cy="1086244"/>
          </a:xfrm>
        </p:grpSpPr>
        <p:sp>
          <p:nvSpPr>
            <p:cNvPr id="32" name="Rectangle: Rounded Corners 31">
              <a:extLst>
                <a:ext uri="{FF2B5EF4-FFF2-40B4-BE49-F238E27FC236}">
                  <a16:creationId xmlns:a16="http://schemas.microsoft.com/office/drawing/2014/main" id="{8F137D67-6915-F714-0EDD-BA73EE8FB4A6}"/>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34F9B987-BEE6-8356-6D47-0423D3F86197}"/>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Corn exchange</a:t>
              </a:r>
            </a:p>
          </p:txBody>
        </p:sp>
        <p:pic>
          <p:nvPicPr>
            <p:cNvPr id="26" name="Graphic 25" descr="Crops outline">
              <a:extLst>
                <a:ext uri="{FF2B5EF4-FFF2-40B4-BE49-F238E27FC236}">
                  <a16:creationId xmlns:a16="http://schemas.microsoft.com/office/drawing/2014/main" id="{6183DDB7-F0BC-6A51-5467-DD9F320F025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96990" y="4719588"/>
              <a:ext cx="1031810" cy="1031810"/>
            </a:xfrm>
            <a:prstGeom prst="rect">
              <a:avLst/>
            </a:prstGeom>
          </p:spPr>
        </p:pic>
      </p:grpSp>
      <p:sp>
        <p:nvSpPr>
          <p:cNvPr id="39" name="Rectangle 38">
            <a:hlinkClick r:id="rId18" action="ppaction://hlinksldjump"/>
            <a:extLst>
              <a:ext uri="{FF2B5EF4-FFF2-40B4-BE49-F238E27FC236}">
                <a16:creationId xmlns:a16="http://schemas.microsoft.com/office/drawing/2014/main" id="{644E6AA2-CEC0-C87D-9CD6-6C7DEEB7ED90}"/>
              </a:ext>
            </a:extLst>
          </p:cNvPr>
          <p:cNvSpPr>
            <a:spLocks noGrp="1" noRot="1" noMove="1" noResize="1" noEditPoints="1" noAdjustHandles="1" noChangeArrowheads="1" noChangeShapeType="1"/>
          </p:cNvSpPr>
          <p:nvPr/>
        </p:nvSpPr>
        <p:spPr>
          <a:xfrm>
            <a:off x="300147" y="154727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hlinkClick r:id="rId19" action="ppaction://hlinksldjump"/>
            <a:extLst>
              <a:ext uri="{FF2B5EF4-FFF2-40B4-BE49-F238E27FC236}">
                <a16:creationId xmlns:a16="http://schemas.microsoft.com/office/drawing/2014/main" id="{3EB616BA-00B0-A12C-CB30-2ED79FA7F4BF}"/>
              </a:ext>
            </a:extLst>
          </p:cNvPr>
          <p:cNvSpPr>
            <a:spLocks noGrp="1" noRot="1" noMove="1" noResize="1" noEditPoints="1" noAdjustHandles="1" noChangeArrowheads="1" noChangeShapeType="1"/>
          </p:cNvSpPr>
          <p:nvPr/>
        </p:nvSpPr>
        <p:spPr>
          <a:xfrm>
            <a:off x="281316"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hlinkClick r:id="rId20" action="ppaction://hlinksldjump"/>
            <a:extLst>
              <a:ext uri="{FF2B5EF4-FFF2-40B4-BE49-F238E27FC236}">
                <a16:creationId xmlns:a16="http://schemas.microsoft.com/office/drawing/2014/main" id="{261A6F65-99A5-7358-5E38-0C19DDBBD71C}"/>
              </a:ext>
            </a:extLst>
          </p:cNvPr>
          <p:cNvSpPr>
            <a:spLocks noGrp="1" noRot="1" noMove="1" noResize="1" noEditPoints="1" noAdjustHandles="1" noChangeArrowheads="1" noChangeShapeType="1"/>
          </p:cNvSpPr>
          <p:nvPr/>
        </p:nvSpPr>
        <p:spPr>
          <a:xfrm>
            <a:off x="281315" y="462243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hlinkClick r:id="rId21" action="ppaction://hlinksldjump"/>
            <a:extLst>
              <a:ext uri="{FF2B5EF4-FFF2-40B4-BE49-F238E27FC236}">
                <a16:creationId xmlns:a16="http://schemas.microsoft.com/office/drawing/2014/main" id="{94858268-20EE-B5D2-2300-A31985BE3184}"/>
              </a:ext>
            </a:extLst>
          </p:cNvPr>
          <p:cNvSpPr>
            <a:spLocks noGrp="1" noRot="1" noMove="1" noResize="1" noEditPoints="1" noAdjustHandles="1" noChangeArrowheads="1" noChangeShapeType="1"/>
          </p:cNvSpPr>
          <p:nvPr/>
        </p:nvSpPr>
        <p:spPr>
          <a:xfrm>
            <a:off x="4697294" y="155800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3" name="Rectangle 42">
            <a:hlinkClick r:id="rId22" action="ppaction://hlinksldjump"/>
            <a:extLst>
              <a:ext uri="{FF2B5EF4-FFF2-40B4-BE49-F238E27FC236}">
                <a16:creationId xmlns:a16="http://schemas.microsoft.com/office/drawing/2014/main" id="{179D1444-7C31-9FFE-B4C5-9B16D304261F}"/>
              </a:ext>
            </a:extLst>
          </p:cNvPr>
          <p:cNvSpPr>
            <a:spLocks noGrp="1" noRot="1" noMove="1" noResize="1" noEditPoints="1" noAdjustHandles="1" noChangeArrowheads="1" noChangeShapeType="1"/>
          </p:cNvSpPr>
          <p:nvPr/>
        </p:nvSpPr>
        <p:spPr>
          <a:xfrm>
            <a:off x="4684592"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4" name="Rectangle 43">
            <a:hlinkClick r:id="rId23" action="ppaction://hlinksldjump"/>
            <a:extLst>
              <a:ext uri="{FF2B5EF4-FFF2-40B4-BE49-F238E27FC236}">
                <a16:creationId xmlns:a16="http://schemas.microsoft.com/office/drawing/2014/main" id="{2581F60C-4BC8-F111-358B-858E0D5F6C63}"/>
              </a:ext>
            </a:extLst>
          </p:cNvPr>
          <p:cNvSpPr>
            <a:spLocks noGrp="1" noRot="1" noMove="1" noResize="1" noEditPoints="1" noAdjustHandles="1" noChangeArrowheads="1" noChangeShapeType="1"/>
          </p:cNvSpPr>
          <p:nvPr/>
        </p:nvSpPr>
        <p:spPr>
          <a:xfrm>
            <a:off x="4672514" y="464353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6" name="Google Shape;142;p31">
            <a:extLst>
              <a:ext uri="{FF2B5EF4-FFF2-40B4-BE49-F238E27FC236}">
                <a16:creationId xmlns:a16="http://schemas.microsoft.com/office/drawing/2014/main" id="{43DF9126-A7D1-7752-2FE7-B301954752D4}"/>
              </a:ext>
            </a:extLst>
          </p:cNvPr>
          <p:cNvSpPr/>
          <p:nvPr/>
        </p:nvSpPr>
        <p:spPr>
          <a:xfrm>
            <a:off x="395567" y="5924683"/>
            <a:ext cx="6873914" cy="865245"/>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rade, as well as enable new ideas and ventures to progress. The ability to quickly transport large amounts of raw materials and to distribute manufactured goods had never been seen before! </a:t>
            </a:r>
            <a:endParaRPr sz="1200" i="0" u="none" strike="noStrike" cap="none" dirty="0">
              <a:solidFill>
                <a:srgbClr val="2F2967"/>
              </a:solidFill>
              <a:latin typeface="Castledown" panose="02000503040000020003" pitchFamily="2" charset="0"/>
              <a:sym typeface="Arial"/>
            </a:endParaRPr>
          </a:p>
        </p:txBody>
      </p:sp>
    </p:spTree>
    <p:extLst>
      <p:ext uri="{BB962C8B-B14F-4D97-AF65-F5344CB8AC3E}">
        <p14:creationId xmlns:p14="http://schemas.microsoft.com/office/powerpoint/2010/main" val="31721551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C945BDE-AF80-7F44-435B-A67A0B2F2132}"/>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CB1ED8ED-3313-47B7-A2BA-77D56EE29A5D}"/>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B15F7948-294E-9169-7E1A-69222CB5A323}"/>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35" name="Group 34">
            <a:extLst>
              <a:ext uri="{FF2B5EF4-FFF2-40B4-BE49-F238E27FC236}">
                <a16:creationId xmlns:a16="http://schemas.microsoft.com/office/drawing/2014/main" id="{19C55D37-058F-D26E-347A-D1984B3AEBB9}"/>
              </a:ext>
            </a:extLst>
          </p:cNvPr>
          <p:cNvGrpSpPr/>
          <p:nvPr/>
        </p:nvGrpSpPr>
        <p:grpSpPr>
          <a:xfrm>
            <a:off x="820518" y="1653828"/>
            <a:ext cx="2913040" cy="1086244"/>
            <a:chOff x="820518" y="1653828"/>
            <a:chExt cx="2913040" cy="1086244"/>
          </a:xfrm>
        </p:grpSpPr>
        <p:sp>
          <p:nvSpPr>
            <p:cNvPr id="8" name="Rectangle: Rounded Corners 7">
              <a:extLst>
                <a:ext uri="{FF2B5EF4-FFF2-40B4-BE49-F238E27FC236}">
                  <a16:creationId xmlns:a16="http://schemas.microsoft.com/office/drawing/2014/main" id="{191E51CF-F5B9-CE63-ABCD-7196FA34DB56}"/>
                </a:ext>
              </a:extLst>
            </p:cNvPr>
            <p:cNvSpPr/>
            <p:nvPr/>
          </p:nvSpPr>
          <p:spPr>
            <a:xfrm>
              <a:off x="820518" y="165960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A2A60D50-0069-B43E-1981-92FD27BF4C0C}"/>
                </a:ext>
              </a:extLst>
            </p:cNvPr>
            <p:cNvSpPr/>
            <p:nvPr/>
          </p:nvSpPr>
          <p:spPr>
            <a:xfrm>
              <a:off x="2047909" y="165382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Cathedral</a:t>
              </a:r>
            </a:p>
          </p:txBody>
        </p:sp>
        <p:pic>
          <p:nvPicPr>
            <p:cNvPr id="10" name="Graphic 9" descr="Cathedral with solid fill">
              <a:extLst>
                <a:ext uri="{FF2B5EF4-FFF2-40B4-BE49-F238E27FC236}">
                  <a16:creationId xmlns:a16="http://schemas.microsoft.com/office/drawing/2014/main" id="{EB12249D-4A7D-21BC-D093-409A6EED540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016000" y="1784129"/>
              <a:ext cx="809024" cy="809024"/>
            </a:xfrm>
            <a:prstGeom prst="rect">
              <a:avLst/>
            </a:prstGeom>
          </p:spPr>
        </p:pic>
      </p:grpSp>
      <p:grpSp>
        <p:nvGrpSpPr>
          <p:cNvPr id="40" name="Group 39">
            <a:extLst>
              <a:ext uri="{FF2B5EF4-FFF2-40B4-BE49-F238E27FC236}">
                <a16:creationId xmlns:a16="http://schemas.microsoft.com/office/drawing/2014/main" id="{2125FDA4-84D6-3F4B-150E-7A8F8842EABB}"/>
              </a:ext>
            </a:extLst>
          </p:cNvPr>
          <p:cNvGrpSpPr/>
          <p:nvPr/>
        </p:nvGrpSpPr>
        <p:grpSpPr>
          <a:xfrm>
            <a:off x="5239926" y="1649375"/>
            <a:ext cx="2913040" cy="1086244"/>
            <a:chOff x="5239926" y="1649375"/>
            <a:chExt cx="2913040" cy="1086244"/>
          </a:xfrm>
        </p:grpSpPr>
        <p:sp>
          <p:nvSpPr>
            <p:cNvPr id="12" name="Rectangle: Rounded Corners 11">
              <a:extLst>
                <a:ext uri="{FF2B5EF4-FFF2-40B4-BE49-F238E27FC236}">
                  <a16:creationId xmlns:a16="http://schemas.microsoft.com/office/drawing/2014/main" id="{C191C046-3208-5FC0-F4CC-2E3E25BFD8E7}"/>
                </a:ext>
              </a:extLst>
            </p:cNvPr>
            <p:cNvSpPr/>
            <p:nvPr/>
          </p:nvSpPr>
          <p:spPr>
            <a:xfrm>
              <a:off x="5239926" y="1655149"/>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Rectangle 12">
              <a:extLst>
                <a:ext uri="{FF2B5EF4-FFF2-40B4-BE49-F238E27FC236}">
                  <a16:creationId xmlns:a16="http://schemas.microsoft.com/office/drawing/2014/main" id="{69D7F642-296C-8E18-E4A9-B2F6A21B8C85}"/>
                </a:ext>
              </a:extLst>
            </p:cNvPr>
            <p:cNvSpPr/>
            <p:nvPr/>
          </p:nvSpPr>
          <p:spPr>
            <a:xfrm>
              <a:off x="6467317" y="1649375"/>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Pitchcroft</a:t>
              </a:r>
            </a:p>
          </p:txBody>
        </p:sp>
        <p:pic>
          <p:nvPicPr>
            <p:cNvPr id="14" name="Graphic 13" descr="Horseshoe with solid fill">
              <a:extLst>
                <a:ext uri="{FF2B5EF4-FFF2-40B4-BE49-F238E27FC236}">
                  <a16:creationId xmlns:a16="http://schemas.microsoft.com/office/drawing/2014/main" id="{8C27EE2B-39DC-A94B-435C-7673B7E16F4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39622" y="1690776"/>
              <a:ext cx="1031810" cy="1031810"/>
            </a:xfrm>
            <a:prstGeom prst="rect">
              <a:avLst/>
            </a:prstGeom>
          </p:spPr>
        </p:pic>
      </p:grpSp>
      <p:grpSp>
        <p:nvGrpSpPr>
          <p:cNvPr id="36" name="Group 35">
            <a:extLst>
              <a:ext uri="{FF2B5EF4-FFF2-40B4-BE49-F238E27FC236}">
                <a16:creationId xmlns:a16="http://schemas.microsoft.com/office/drawing/2014/main" id="{65B5C5EC-0B15-586A-DDC3-45F321362766}"/>
              </a:ext>
            </a:extLst>
          </p:cNvPr>
          <p:cNvGrpSpPr/>
          <p:nvPr/>
        </p:nvGrpSpPr>
        <p:grpSpPr>
          <a:xfrm>
            <a:off x="807816" y="3192829"/>
            <a:ext cx="2913040" cy="1086244"/>
            <a:chOff x="807816" y="3269029"/>
            <a:chExt cx="2913040" cy="1086244"/>
          </a:xfrm>
        </p:grpSpPr>
        <p:sp>
          <p:nvSpPr>
            <p:cNvPr id="16" name="Rectangle: Rounded Corners 15">
              <a:extLst>
                <a:ext uri="{FF2B5EF4-FFF2-40B4-BE49-F238E27FC236}">
                  <a16:creationId xmlns:a16="http://schemas.microsoft.com/office/drawing/2014/main" id="{AA0F3FFB-729C-622F-F286-B7C63068B2F9}"/>
                </a:ext>
              </a:extLst>
            </p:cNvPr>
            <p:cNvSpPr/>
            <p:nvPr/>
          </p:nvSpPr>
          <p:spPr>
            <a:xfrm>
              <a:off x="807816" y="327480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7" name="Rectangle 16">
              <a:extLst>
                <a:ext uri="{FF2B5EF4-FFF2-40B4-BE49-F238E27FC236}">
                  <a16:creationId xmlns:a16="http://schemas.microsoft.com/office/drawing/2014/main" id="{AA22D3EB-4A57-C784-1996-73B3B3A7DB3B}"/>
                </a:ext>
              </a:extLst>
            </p:cNvPr>
            <p:cNvSpPr/>
            <p:nvPr/>
          </p:nvSpPr>
          <p:spPr>
            <a:xfrm>
              <a:off x="2035207" y="326902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Fownes Hotel</a:t>
              </a:r>
            </a:p>
          </p:txBody>
        </p:sp>
        <p:pic>
          <p:nvPicPr>
            <p:cNvPr id="18" name="Graphic 17" descr="Hotel Bell outline">
              <a:extLst>
                <a:ext uri="{FF2B5EF4-FFF2-40B4-BE49-F238E27FC236}">
                  <a16:creationId xmlns:a16="http://schemas.microsoft.com/office/drawing/2014/main" id="{4C1DEAB8-84FE-186F-5E82-5FFDC638C484}"/>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07512" y="3310430"/>
              <a:ext cx="1031810" cy="1031810"/>
            </a:xfrm>
            <a:prstGeom prst="rect">
              <a:avLst/>
            </a:prstGeom>
          </p:spPr>
        </p:pic>
      </p:grpSp>
      <p:grpSp>
        <p:nvGrpSpPr>
          <p:cNvPr id="39" name="Group 38">
            <a:extLst>
              <a:ext uri="{FF2B5EF4-FFF2-40B4-BE49-F238E27FC236}">
                <a16:creationId xmlns:a16="http://schemas.microsoft.com/office/drawing/2014/main" id="{500E5C4F-AF0A-3FBA-C155-03B18435B214}"/>
              </a:ext>
            </a:extLst>
          </p:cNvPr>
          <p:cNvGrpSpPr/>
          <p:nvPr/>
        </p:nvGrpSpPr>
        <p:grpSpPr>
          <a:xfrm>
            <a:off x="5227224" y="3188376"/>
            <a:ext cx="2913040" cy="1086244"/>
            <a:chOff x="5227224" y="3264576"/>
            <a:chExt cx="2913040" cy="1086244"/>
          </a:xfrm>
        </p:grpSpPr>
        <p:sp>
          <p:nvSpPr>
            <p:cNvPr id="20" name="Rectangle: Rounded Corners 19">
              <a:extLst>
                <a:ext uri="{FF2B5EF4-FFF2-40B4-BE49-F238E27FC236}">
                  <a16:creationId xmlns:a16="http://schemas.microsoft.com/office/drawing/2014/main" id="{88B4E441-5570-AB7B-D9C6-4051B1B17DEC}"/>
                </a:ext>
              </a:extLst>
            </p:cNvPr>
            <p:cNvSpPr/>
            <p:nvPr/>
          </p:nvSpPr>
          <p:spPr>
            <a:xfrm>
              <a:off x="5227224" y="327035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1" name="Rectangle 20">
              <a:extLst>
                <a:ext uri="{FF2B5EF4-FFF2-40B4-BE49-F238E27FC236}">
                  <a16:creationId xmlns:a16="http://schemas.microsoft.com/office/drawing/2014/main" id="{941A81BC-294B-1F10-766E-EC8AD0C3BE4D}"/>
                </a:ext>
              </a:extLst>
            </p:cNvPr>
            <p:cNvSpPr/>
            <p:nvPr/>
          </p:nvSpPr>
          <p:spPr>
            <a:xfrm>
              <a:off x="6454615" y="3264576"/>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Exhibition</a:t>
              </a:r>
            </a:p>
          </p:txBody>
        </p:sp>
        <p:pic>
          <p:nvPicPr>
            <p:cNvPr id="22" name="Graphic 21" descr="Lightbulb and gear outline">
              <a:extLst>
                <a:ext uri="{FF2B5EF4-FFF2-40B4-BE49-F238E27FC236}">
                  <a16:creationId xmlns:a16="http://schemas.microsoft.com/office/drawing/2014/main" id="{9142A61F-853E-B0AB-702C-3A2FD22DB6DE}"/>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326920" y="3305977"/>
              <a:ext cx="1031810" cy="1031810"/>
            </a:xfrm>
            <a:prstGeom prst="rect">
              <a:avLst/>
            </a:prstGeom>
          </p:spPr>
        </p:pic>
      </p:grpSp>
      <p:grpSp>
        <p:nvGrpSpPr>
          <p:cNvPr id="37" name="Group 36">
            <a:extLst>
              <a:ext uri="{FF2B5EF4-FFF2-40B4-BE49-F238E27FC236}">
                <a16:creationId xmlns:a16="http://schemas.microsoft.com/office/drawing/2014/main" id="{86436081-86E4-77EA-5F85-CEC95BE6E656}"/>
              </a:ext>
            </a:extLst>
          </p:cNvPr>
          <p:cNvGrpSpPr/>
          <p:nvPr/>
        </p:nvGrpSpPr>
        <p:grpSpPr>
          <a:xfrm>
            <a:off x="795114" y="4731830"/>
            <a:ext cx="2913040" cy="1086244"/>
            <a:chOff x="795114" y="4884230"/>
            <a:chExt cx="2913040" cy="1086244"/>
          </a:xfrm>
        </p:grpSpPr>
        <p:sp>
          <p:nvSpPr>
            <p:cNvPr id="24" name="Rectangle: Rounded Corners 23">
              <a:extLst>
                <a:ext uri="{FF2B5EF4-FFF2-40B4-BE49-F238E27FC236}">
                  <a16:creationId xmlns:a16="http://schemas.microsoft.com/office/drawing/2014/main" id="{CE2A8A59-0307-7AE1-6C33-68AA7EBEB4CA}"/>
                </a:ext>
              </a:extLst>
            </p:cNvPr>
            <p:cNvSpPr/>
            <p:nvPr/>
          </p:nvSpPr>
          <p:spPr>
            <a:xfrm>
              <a:off x="795114" y="4890004"/>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5" name="Rectangle 24">
              <a:extLst>
                <a:ext uri="{FF2B5EF4-FFF2-40B4-BE49-F238E27FC236}">
                  <a16:creationId xmlns:a16="http://schemas.microsoft.com/office/drawing/2014/main" id="{5EE6F9A3-FEC3-DBE8-B76C-E115C9DFCE90}"/>
                </a:ext>
              </a:extLst>
            </p:cNvPr>
            <p:cNvSpPr/>
            <p:nvPr/>
          </p:nvSpPr>
          <p:spPr>
            <a:xfrm>
              <a:off x="2022505" y="4884230"/>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Battle of Worcester</a:t>
              </a:r>
            </a:p>
          </p:txBody>
        </p:sp>
        <p:pic>
          <p:nvPicPr>
            <p:cNvPr id="26" name="Graphic 25" descr="Sword outline">
              <a:extLst>
                <a:ext uri="{FF2B5EF4-FFF2-40B4-BE49-F238E27FC236}">
                  <a16:creationId xmlns:a16="http://schemas.microsoft.com/office/drawing/2014/main" id="{BAEEF2EE-C952-FC56-18E5-3FD9C42A65CA}"/>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94810" y="4925631"/>
              <a:ext cx="1031810" cy="1031810"/>
            </a:xfrm>
            <a:prstGeom prst="rect">
              <a:avLst/>
            </a:prstGeom>
          </p:spPr>
        </p:pic>
      </p:grpSp>
      <p:grpSp>
        <p:nvGrpSpPr>
          <p:cNvPr id="38" name="Group 37">
            <a:extLst>
              <a:ext uri="{FF2B5EF4-FFF2-40B4-BE49-F238E27FC236}">
                <a16:creationId xmlns:a16="http://schemas.microsoft.com/office/drawing/2014/main" id="{AF262229-531A-85AF-6B94-278A4DE65176}"/>
              </a:ext>
            </a:extLst>
          </p:cNvPr>
          <p:cNvGrpSpPr/>
          <p:nvPr/>
        </p:nvGrpSpPr>
        <p:grpSpPr>
          <a:xfrm>
            <a:off x="5227224" y="4730937"/>
            <a:ext cx="2913040" cy="1086244"/>
            <a:chOff x="5227224" y="4883337"/>
            <a:chExt cx="2913040" cy="1086244"/>
          </a:xfrm>
        </p:grpSpPr>
        <p:sp>
          <p:nvSpPr>
            <p:cNvPr id="32" name="Rectangle: Rounded Corners 31">
              <a:extLst>
                <a:ext uri="{FF2B5EF4-FFF2-40B4-BE49-F238E27FC236}">
                  <a16:creationId xmlns:a16="http://schemas.microsoft.com/office/drawing/2014/main" id="{42F422BC-EA27-701B-2ACC-4FAA714F1EED}"/>
                </a:ext>
              </a:extLst>
            </p:cNvPr>
            <p:cNvSpPr/>
            <p:nvPr/>
          </p:nvSpPr>
          <p:spPr>
            <a:xfrm>
              <a:off x="5227224" y="488911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3" name="Rectangle 32">
              <a:extLst>
                <a:ext uri="{FF2B5EF4-FFF2-40B4-BE49-F238E27FC236}">
                  <a16:creationId xmlns:a16="http://schemas.microsoft.com/office/drawing/2014/main" id="{92B4B80F-DF84-2F8B-0520-3D6939B15900}"/>
                </a:ext>
              </a:extLst>
            </p:cNvPr>
            <p:cNvSpPr/>
            <p:nvPr/>
          </p:nvSpPr>
          <p:spPr>
            <a:xfrm>
              <a:off x="6454615" y="488333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Three Choirs Festival</a:t>
              </a:r>
            </a:p>
          </p:txBody>
        </p:sp>
        <p:pic>
          <p:nvPicPr>
            <p:cNvPr id="34" name="Graphic 33" descr="Music notation with solid fill">
              <a:extLst>
                <a:ext uri="{FF2B5EF4-FFF2-40B4-BE49-F238E27FC236}">
                  <a16:creationId xmlns:a16="http://schemas.microsoft.com/office/drawing/2014/main" id="{A1CFDB39-582F-1530-C440-4A2B2D915A8D}"/>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5326920" y="4924738"/>
              <a:ext cx="1031810" cy="1031810"/>
            </a:xfrm>
            <a:prstGeom prst="rect">
              <a:avLst/>
            </a:prstGeom>
          </p:spPr>
        </p:pic>
      </p:grpSp>
      <p:sp>
        <p:nvSpPr>
          <p:cNvPr id="41" name="Rectangle 40">
            <a:hlinkClick r:id="rId16" action="ppaction://hlinksldjump"/>
            <a:extLst>
              <a:ext uri="{FF2B5EF4-FFF2-40B4-BE49-F238E27FC236}">
                <a16:creationId xmlns:a16="http://schemas.microsoft.com/office/drawing/2014/main" id="{921109FC-00B7-28FE-1F63-78F362DF3576}"/>
              </a:ext>
            </a:extLst>
          </p:cNvPr>
          <p:cNvSpPr>
            <a:spLocks noGrp="1" noRot="1" noMove="1" noResize="1" noEditPoints="1" noAdjustHandles="1" noChangeArrowheads="1" noChangeShapeType="1"/>
          </p:cNvSpPr>
          <p:nvPr/>
        </p:nvSpPr>
        <p:spPr>
          <a:xfrm>
            <a:off x="62230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hlinkClick r:id="rId17" action="ppaction://hlinksldjump"/>
            <a:extLst>
              <a:ext uri="{FF2B5EF4-FFF2-40B4-BE49-F238E27FC236}">
                <a16:creationId xmlns:a16="http://schemas.microsoft.com/office/drawing/2014/main" id="{88A5757C-8E8D-DB73-D1FA-22B6FA100EDA}"/>
              </a:ext>
            </a:extLst>
          </p:cNvPr>
          <p:cNvSpPr>
            <a:spLocks noGrp="1" noRot="1" noMove="1" noResize="1" noEditPoints="1" noAdjustHandles="1" noChangeArrowheads="1" noChangeShapeType="1"/>
          </p:cNvSpPr>
          <p:nvPr/>
        </p:nvSpPr>
        <p:spPr>
          <a:xfrm>
            <a:off x="62230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hlinkClick r:id="rId18" action="ppaction://hlinksldjump"/>
            <a:extLst>
              <a:ext uri="{FF2B5EF4-FFF2-40B4-BE49-F238E27FC236}">
                <a16:creationId xmlns:a16="http://schemas.microsoft.com/office/drawing/2014/main" id="{960F4021-B921-1E6A-CC34-C1A6832AF4A1}"/>
              </a:ext>
            </a:extLst>
          </p:cNvPr>
          <p:cNvSpPr>
            <a:spLocks noGrp="1" noRot="1" noMove="1" noResize="1" noEditPoints="1" noAdjustHandles="1" noChangeArrowheads="1" noChangeShapeType="1"/>
          </p:cNvSpPr>
          <p:nvPr/>
        </p:nvSpPr>
        <p:spPr>
          <a:xfrm>
            <a:off x="62230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hlinkClick r:id="rId19" action="ppaction://hlinksldjump"/>
            <a:extLst>
              <a:ext uri="{FF2B5EF4-FFF2-40B4-BE49-F238E27FC236}">
                <a16:creationId xmlns:a16="http://schemas.microsoft.com/office/drawing/2014/main" id="{9BEB64A7-ACB2-2EDD-EE0C-A4CCBF64A815}"/>
              </a:ext>
            </a:extLst>
          </p:cNvPr>
          <p:cNvSpPr>
            <a:spLocks noGrp="1" noRot="1" noMove="1" noResize="1" noEditPoints="1" noAdjustHandles="1" noChangeArrowheads="1" noChangeShapeType="1"/>
          </p:cNvSpPr>
          <p:nvPr/>
        </p:nvSpPr>
        <p:spPr>
          <a:xfrm>
            <a:off x="483289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hlinkClick r:id="rId20" action="ppaction://hlinksldjump"/>
            <a:extLst>
              <a:ext uri="{FF2B5EF4-FFF2-40B4-BE49-F238E27FC236}">
                <a16:creationId xmlns:a16="http://schemas.microsoft.com/office/drawing/2014/main" id="{CC30CB61-1496-7070-3D11-624BB4A2E32A}"/>
              </a:ext>
            </a:extLst>
          </p:cNvPr>
          <p:cNvSpPr>
            <a:spLocks noGrp="1" noRot="1" noMove="1" noResize="1" noEditPoints="1" noAdjustHandles="1" noChangeArrowheads="1" noChangeShapeType="1"/>
          </p:cNvSpPr>
          <p:nvPr/>
        </p:nvSpPr>
        <p:spPr>
          <a:xfrm>
            <a:off x="483289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hlinkClick r:id="rId21" action="ppaction://hlinksldjump"/>
            <a:extLst>
              <a:ext uri="{FF2B5EF4-FFF2-40B4-BE49-F238E27FC236}">
                <a16:creationId xmlns:a16="http://schemas.microsoft.com/office/drawing/2014/main" id="{4A61E6ED-9EF9-4B3B-4D41-125743917000}"/>
              </a:ext>
            </a:extLst>
          </p:cNvPr>
          <p:cNvSpPr>
            <a:spLocks noGrp="1" noRot="1" noMove="1" noResize="1" noEditPoints="1" noAdjustHandles="1" noChangeArrowheads="1" noChangeShapeType="1"/>
          </p:cNvSpPr>
          <p:nvPr/>
        </p:nvSpPr>
        <p:spPr>
          <a:xfrm>
            <a:off x="483289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Google Shape;147;p31">
            <a:extLst>
              <a:ext uri="{FF2B5EF4-FFF2-40B4-BE49-F238E27FC236}">
                <a16:creationId xmlns:a16="http://schemas.microsoft.com/office/drawing/2014/main" id="{87ACAD00-649B-243A-90D6-214B778F0568}"/>
              </a:ext>
            </a:extLst>
          </p:cNvPr>
          <p:cNvSpPr/>
          <p:nvPr/>
        </p:nvSpPr>
        <p:spPr>
          <a:xfrm>
            <a:off x="6009558" y="121189"/>
            <a:ext cx="3017491" cy="1322876"/>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600" b="1" i="0" u="none" strike="noStrike" cap="none" dirty="0">
                <a:solidFill>
                  <a:srgbClr val="FFFFFF"/>
                </a:solidFill>
                <a:latin typeface="Arial"/>
                <a:ea typeface="Arial"/>
                <a:cs typeface="Arial"/>
                <a:sym typeface="Arial"/>
              </a:rPr>
              <a:t>Stretch</a:t>
            </a:r>
            <a:r>
              <a:rPr lang="en-GB" sz="1600" b="0" i="1" u="none" strike="noStrike" cap="none" dirty="0">
                <a:solidFill>
                  <a:srgbClr val="FFFFFF"/>
                </a:solidFill>
                <a:latin typeface="Arial"/>
                <a:ea typeface="Arial"/>
                <a:cs typeface="Arial"/>
                <a:sym typeface="Arial"/>
              </a:rPr>
              <a:t>: </a:t>
            </a:r>
            <a:r>
              <a:rPr lang="en-GB" sz="1600" dirty="0">
                <a:solidFill>
                  <a:srgbClr val="FFFFFF"/>
                </a:solidFill>
              </a:rPr>
              <a:t>Can you think of any other tourism this city currently has that relies on the railway to bring people in?</a:t>
            </a:r>
            <a:endParaRPr sz="1050" dirty="0"/>
          </a:p>
        </p:txBody>
      </p:sp>
      <p:sp>
        <p:nvSpPr>
          <p:cNvPr id="3" name="Rectangle: Rounded Corners 2">
            <a:extLst>
              <a:ext uri="{FF2B5EF4-FFF2-40B4-BE49-F238E27FC236}">
                <a16:creationId xmlns:a16="http://schemas.microsoft.com/office/drawing/2014/main" id="{973127A7-2627-FF4B-487C-59857D17D02D}"/>
              </a:ext>
            </a:extLst>
          </p:cNvPr>
          <p:cNvSpPr/>
          <p:nvPr/>
        </p:nvSpPr>
        <p:spPr>
          <a:xfrm>
            <a:off x="116952" y="86091"/>
            <a:ext cx="3331098" cy="1322875"/>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b="1" dirty="0">
                <a:solidFill>
                  <a:srgbClr val="2F2967"/>
                </a:solidFill>
                <a:latin typeface="Arial"/>
              </a:rPr>
              <a:t>Here are a few examples of Tourism enhanced by the railway in this city. </a:t>
            </a:r>
          </a:p>
          <a:p>
            <a:pPr>
              <a:spcAft>
                <a:spcPts val="600"/>
              </a:spcAft>
            </a:pPr>
            <a:r>
              <a:rPr lang="en-GB" dirty="0">
                <a:solidFill>
                  <a:srgbClr val="2F2967"/>
                </a:solidFill>
                <a:latin typeface="Arial"/>
              </a:rPr>
              <a:t>This list is by no means exhaustive. Click on the links and you can find out more about each. </a:t>
            </a:r>
            <a:endParaRPr lang="en-GB" dirty="0">
              <a:solidFill>
                <a:srgbClr val="2C2B64"/>
              </a:solidFill>
              <a:latin typeface="Arial"/>
              <a:cs typeface="Arial"/>
            </a:endParaRPr>
          </a:p>
        </p:txBody>
      </p:sp>
      <p:sp>
        <p:nvSpPr>
          <p:cNvPr id="4" name="Google Shape;142;p31">
            <a:extLst>
              <a:ext uri="{FF2B5EF4-FFF2-40B4-BE49-F238E27FC236}">
                <a16:creationId xmlns:a16="http://schemas.microsoft.com/office/drawing/2014/main" id="{F4A41BD9-D426-6199-83C7-651FAC3F7146}"/>
              </a:ext>
            </a:extLst>
          </p:cNvPr>
          <p:cNvSpPr/>
          <p:nvPr/>
        </p:nvSpPr>
        <p:spPr>
          <a:xfrm>
            <a:off x="395567" y="5924683"/>
            <a:ext cx="6873914" cy="865245"/>
          </a:xfrm>
          <a:prstGeom prst="roundRect">
            <a:avLst>
              <a:gd name="adj" fmla="val 16667"/>
            </a:avLst>
          </a:prstGeom>
          <a:solidFill>
            <a:srgbClr val="2F2967"/>
          </a:solidFill>
          <a:ln w="28575" cap="flat" cmpd="sng">
            <a:solidFill>
              <a:srgbClr val="2F2967"/>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solidFill>
                  <a:schemeClr val="bg1"/>
                </a:solidFill>
              </a:rPr>
              <a:t>TASK:</a:t>
            </a:r>
            <a:r>
              <a:rPr lang="en-GB" dirty="0">
                <a:solidFill>
                  <a:schemeClr val="bg1"/>
                </a:solidFill>
              </a:rPr>
              <a:t> Work with a partner to come up with an advert to advertise your venture – How will you attract people to choose your attraction over someone else's? What do you have to offer? Why is your city the place they should come to? How will your business work with the railway?</a:t>
            </a:r>
          </a:p>
        </p:txBody>
      </p:sp>
    </p:spTree>
    <p:extLst>
      <p:ext uri="{BB962C8B-B14F-4D97-AF65-F5344CB8AC3E}">
        <p14:creationId xmlns:p14="http://schemas.microsoft.com/office/powerpoint/2010/main" val="9203349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4CCB173-7050-B7B2-F9E7-C70F7085354C}"/>
            </a:ext>
          </a:extLst>
        </p:cNvPr>
        <p:cNvGrpSpPr/>
        <p:nvPr/>
      </p:nvGrpSpPr>
      <p:grpSpPr>
        <a:xfrm>
          <a:off x="0" y="0"/>
          <a:ext cx="0" cy="0"/>
          <a:chOff x="0" y="0"/>
          <a:chExt cx="0" cy="0"/>
        </a:xfrm>
      </p:grpSpPr>
      <p:pic>
        <p:nvPicPr>
          <p:cNvPr id="3074" name="Picture 2" descr="Worcester Cathedral - Public domain image. Dry plate negative. - PICRYL -  Public Domain Media Search Engine Public Domain Image">
            <a:extLst>
              <a:ext uri="{FF2B5EF4-FFF2-40B4-BE49-F238E27FC236}">
                <a16:creationId xmlns:a16="http://schemas.microsoft.com/office/drawing/2014/main" id="{5FE826B8-D7D3-AC46-0D79-CD98427D7F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3587" y="1386721"/>
            <a:ext cx="4552051" cy="3649751"/>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Rounded Corners 15">
            <a:extLst>
              <a:ext uri="{FF2B5EF4-FFF2-40B4-BE49-F238E27FC236}">
                <a16:creationId xmlns:a16="http://schemas.microsoft.com/office/drawing/2014/main" id="{A7F0F6F9-D0B2-D0CE-B548-59C61249AF5E}"/>
              </a:ext>
            </a:extLst>
          </p:cNvPr>
          <p:cNvSpPr/>
          <p:nvPr/>
        </p:nvSpPr>
        <p:spPr>
          <a:xfrm>
            <a:off x="6600825" y="1402391"/>
            <a:ext cx="2423709" cy="399667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1C8879D6-B7D3-A264-1AFF-DB6F65D6E483}"/>
              </a:ext>
            </a:extLst>
          </p:cNvPr>
          <p:cNvSpPr/>
          <p:nvPr/>
        </p:nvSpPr>
        <p:spPr>
          <a:xfrm>
            <a:off x="2438400" y="5006517"/>
            <a:ext cx="4414388" cy="180432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7053ADAB-182C-0575-E857-74C90AC78DE0}"/>
              </a:ext>
            </a:extLst>
          </p:cNvPr>
          <p:cNvSpPr/>
          <p:nvPr/>
        </p:nvSpPr>
        <p:spPr>
          <a:xfrm>
            <a:off x="119466" y="1428750"/>
            <a:ext cx="2318934" cy="5382089"/>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6" name="Google Shape;146;p31" descr="A picture containing text, clipart&#10;&#10;Description automatically generated">
            <a:extLst>
              <a:ext uri="{FF2B5EF4-FFF2-40B4-BE49-F238E27FC236}">
                <a16:creationId xmlns:a16="http://schemas.microsoft.com/office/drawing/2014/main" id="{6F3014B6-C626-2F1C-C01F-47414A9FBDC2}"/>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grpSp>
        <p:nvGrpSpPr>
          <p:cNvPr id="3" name="Group 2">
            <a:extLst>
              <a:ext uri="{FF2B5EF4-FFF2-40B4-BE49-F238E27FC236}">
                <a16:creationId xmlns:a16="http://schemas.microsoft.com/office/drawing/2014/main" id="{DC1F40AA-AD76-546F-23D0-6233FF8861C8}"/>
              </a:ext>
            </a:extLst>
          </p:cNvPr>
          <p:cNvGrpSpPr/>
          <p:nvPr/>
        </p:nvGrpSpPr>
        <p:grpSpPr>
          <a:xfrm>
            <a:off x="182897" y="232193"/>
            <a:ext cx="2913040" cy="1086244"/>
            <a:chOff x="820518" y="1653828"/>
            <a:chExt cx="2913040" cy="1086244"/>
          </a:xfrm>
        </p:grpSpPr>
        <p:sp>
          <p:nvSpPr>
            <p:cNvPr id="8" name="Rectangle: Rounded Corners 7">
              <a:extLst>
                <a:ext uri="{FF2B5EF4-FFF2-40B4-BE49-F238E27FC236}">
                  <a16:creationId xmlns:a16="http://schemas.microsoft.com/office/drawing/2014/main" id="{B3288871-BCBE-ED50-5D82-8CF971F6D072}"/>
                </a:ext>
              </a:extLst>
            </p:cNvPr>
            <p:cNvSpPr/>
            <p:nvPr/>
          </p:nvSpPr>
          <p:spPr>
            <a:xfrm>
              <a:off x="820518" y="165960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B13173D0-E5EC-380D-4636-0B61CF209B86}"/>
                </a:ext>
              </a:extLst>
            </p:cNvPr>
            <p:cNvSpPr/>
            <p:nvPr/>
          </p:nvSpPr>
          <p:spPr>
            <a:xfrm>
              <a:off x="2047909" y="165382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Cathedral</a:t>
              </a:r>
            </a:p>
          </p:txBody>
        </p:sp>
        <p:pic>
          <p:nvPicPr>
            <p:cNvPr id="10" name="Graphic 9" descr="Cathedral with solid fill">
              <a:extLst>
                <a:ext uri="{FF2B5EF4-FFF2-40B4-BE49-F238E27FC236}">
                  <a16:creationId xmlns:a16="http://schemas.microsoft.com/office/drawing/2014/main" id="{42EBC3C0-541A-DFA9-3FB3-E460A0EC879D}"/>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16000" y="1784129"/>
              <a:ext cx="809024" cy="809024"/>
            </a:xfrm>
            <a:prstGeom prst="rect">
              <a:avLst/>
            </a:prstGeom>
          </p:spPr>
        </p:pic>
      </p:grpSp>
      <p:sp>
        <p:nvSpPr>
          <p:cNvPr id="2" name="Google Shape;142;p31">
            <a:hlinkClick r:id="rId7" action="ppaction://hlinksldjump"/>
            <a:extLst>
              <a:ext uri="{FF2B5EF4-FFF2-40B4-BE49-F238E27FC236}">
                <a16:creationId xmlns:a16="http://schemas.microsoft.com/office/drawing/2014/main" id="{C20BD882-9219-B050-1835-E9EFF5960A2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6" name="Rectangle: Rounded Corners 5">
            <a:extLst>
              <a:ext uri="{FF2B5EF4-FFF2-40B4-BE49-F238E27FC236}">
                <a16:creationId xmlns:a16="http://schemas.microsoft.com/office/drawing/2014/main" id="{8F320038-3AFA-CC35-A565-ACF8E5D7EFC2}"/>
              </a:ext>
            </a:extLst>
          </p:cNvPr>
          <p:cNvSpPr/>
          <p:nvPr/>
        </p:nvSpPr>
        <p:spPr>
          <a:xfrm>
            <a:off x="3149011" y="205790"/>
            <a:ext cx="4414388" cy="113726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983506BC-AD8F-3CB0-9CEC-B03578792202}"/>
              </a:ext>
            </a:extLst>
          </p:cNvPr>
          <p:cNvSpPr txBox="1"/>
          <p:nvPr/>
        </p:nvSpPr>
        <p:spPr>
          <a:xfrm>
            <a:off x="3149011" y="260768"/>
            <a:ext cx="4442866" cy="1015663"/>
          </a:xfrm>
          <a:prstGeom prst="rect">
            <a:avLst/>
          </a:prstGeom>
          <a:noFill/>
        </p:spPr>
        <p:txBody>
          <a:bodyPr wrap="square">
            <a:spAutoFit/>
          </a:bodyPr>
          <a:lstStyle/>
          <a:p>
            <a:r>
              <a:rPr lang="en-GB" sz="1200" b="0" i="0" dirty="0">
                <a:solidFill>
                  <a:srgbClr val="202122"/>
                </a:solidFill>
                <a:effectLst/>
                <a:latin typeface="Castledown" panose="02000503040000020003" pitchFamily="2" charset="0"/>
              </a:rPr>
              <a:t>The cathedral in Worcester, formally the </a:t>
            </a:r>
            <a:r>
              <a:rPr lang="en-GB" sz="1200" b="1" i="0" dirty="0">
                <a:solidFill>
                  <a:srgbClr val="202122"/>
                </a:solidFill>
                <a:effectLst/>
                <a:latin typeface="Castledown" panose="02000503040000020003" pitchFamily="2" charset="0"/>
              </a:rPr>
              <a:t>Cathedral Church of Christ and Blessed Mary the Virgin</a:t>
            </a:r>
            <a:r>
              <a:rPr lang="en-GB" sz="1200" b="0" i="0" dirty="0">
                <a:solidFill>
                  <a:srgbClr val="202122"/>
                </a:solidFill>
                <a:effectLst/>
                <a:latin typeface="Castledown" panose="02000503040000020003" pitchFamily="2" charset="0"/>
              </a:rPr>
              <a:t> was founded in 680CE. However, the earliest surviving fabric dates from how we know and recognise it dates back to 1084CE, when the cathedral was rebuilt in the </a:t>
            </a:r>
            <a:r>
              <a:rPr lang="en-GB" sz="1200" b="0" i="0" u="none" strike="noStrike" dirty="0">
                <a:effectLst/>
                <a:latin typeface="Castledown" panose="02000503040000020003" pitchFamily="2" charset="0"/>
              </a:rPr>
              <a:t>Romanesque</a:t>
            </a:r>
            <a:r>
              <a:rPr lang="en-GB" sz="1200" b="0" i="0" dirty="0">
                <a:solidFill>
                  <a:srgbClr val="202122"/>
                </a:solidFill>
                <a:effectLst/>
                <a:latin typeface="Castledown" panose="02000503040000020003" pitchFamily="2" charset="0"/>
              </a:rPr>
              <a:t> style by Bishop </a:t>
            </a:r>
            <a:r>
              <a:rPr lang="en-GB" sz="1200" b="0" i="0" u="none" strike="noStrike" dirty="0">
                <a:effectLst/>
                <a:latin typeface="Castledown" panose="02000503040000020003" pitchFamily="2" charset="0"/>
              </a:rPr>
              <a:t>Wulfstan</a:t>
            </a:r>
            <a:r>
              <a:rPr lang="en-GB" sz="1200" b="0" i="0" dirty="0">
                <a:solidFill>
                  <a:srgbClr val="202122"/>
                </a:solidFill>
                <a:effectLst/>
                <a:latin typeface="Castledown" panose="02000503040000020003" pitchFamily="2" charset="0"/>
              </a:rPr>
              <a:t>. </a:t>
            </a:r>
            <a:endParaRPr lang="en-GB" sz="1200" dirty="0">
              <a:latin typeface="Castledown" panose="02000503040000020003" pitchFamily="2" charset="0"/>
            </a:endParaRPr>
          </a:p>
        </p:txBody>
      </p:sp>
      <p:sp>
        <p:nvSpPr>
          <p:cNvPr id="7" name="TextBox 6">
            <a:extLst>
              <a:ext uri="{FF2B5EF4-FFF2-40B4-BE49-F238E27FC236}">
                <a16:creationId xmlns:a16="http://schemas.microsoft.com/office/drawing/2014/main" id="{EE70515C-8A4B-9179-F32E-4F7D3ADAF106}"/>
              </a:ext>
            </a:extLst>
          </p:cNvPr>
          <p:cNvSpPr txBox="1"/>
          <p:nvPr/>
        </p:nvSpPr>
        <p:spPr>
          <a:xfrm>
            <a:off x="119466" y="1388506"/>
            <a:ext cx="2318934" cy="5447645"/>
          </a:xfrm>
          <a:prstGeom prst="rect">
            <a:avLst/>
          </a:prstGeom>
          <a:noFill/>
        </p:spPr>
        <p:txBody>
          <a:bodyPr wrap="square">
            <a:spAutoFit/>
          </a:bodyPr>
          <a:lstStyle/>
          <a:p>
            <a:pPr algn="ctr"/>
            <a:r>
              <a:rPr lang="en-GB" sz="1200" b="1" dirty="0">
                <a:solidFill>
                  <a:srgbClr val="202122"/>
                </a:solidFill>
                <a:latin typeface="Castledown" panose="02000503040000020003" pitchFamily="2" charset="0"/>
              </a:rPr>
              <a:t>History</a:t>
            </a:r>
          </a:p>
          <a:p>
            <a:pPr algn="ctr"/>
            <a:r>
              <a:rPr lang="en-GB" sz="1200" dirty="0">
                <a:solidFill>
                  <a:srgbClr val="202122"/>
                </a:solidFill>
                <a:latin typeface="Castledown" panose="02000503040000020003" pitchFamily="2" charset="0"/>
              </a:rPr>
              <a:t>Unsurprisingly, a building this old has seen and recorded a lot of history within its walls and has attracted tourists too numerous to count. </a:t>
            </a:r>
          </a:p>
          <a:p>
            <a:pPr algn="ctr"/>
            <a:r>
              <a:rPr lang="en-GB" sz="1200" dirty="0">
                <a:solidFill>
                  <a:srgbClr val="202122"/>
                </a:solidFill>
                <a:latin typeface="Castledown" panose="02000503040000020003" pitchFamily="2" charset="0"/>
              </a:rPr>
              <a:t>The railways allowed intrepid historians to uncover the Early history, Medieval feats of St. Wulfstan, the Reformation, the Civil War as well as major Victorian restoration work were all reasons to visit and learn from the past.</a:t>
            </a:r>
          </a:p>
          <a:p>
            <a:pPr algn="ctr"/>
            <a:r>
              <a:rPr lang="en-GB" sz="1200" b="0" i="0" dirty="0">
                <a:solidFill>
                  <a:srgbClr val="202122"/>
                </a:solidFill>
                <a:effectLst/>
                <a:latin typeface="Castledown" panose="02000503040000020003" pitchFamily="2" charset="0"/>
              </a:rPr>
              <a:t>The library and archive of Worcester Cathedral attracted many keen scholars with a trove of medieval manuscripts, books and archived documents such as the Worcester </a:t>
            </a:r>
            <a:r>
              <a:rPr lang="en-GB" sz="1200" b="0" i="0" u="none" strike="noStrike" dirty="0">
                <a:effectLst/>
                <a:latin typeface="Castledown" panose="02000503040000020003" pitchFamily="2" charset="0"/>
              </a:rPr>
              <a:t>Antiphoner</a:t>
            </a:r>
            <a:r>
              <a:rPr lang="en-GB" sz="1200" b="0" i="0" dirty="0">
                <a:solidFill>
                  <a:srgbClr val="202122"/>
                </a:solidFill>
                <a:effectLst/>
                <a:latin typeface="Castledown" panose="02000503040000020003" pitchFamily="2" charset="0"/>
              </a:rPr>
              <a:t> (the only book of its kind to survive the Reformation), the will of King John, and a 1225 copy of </a:t>
            </a:r>
            <a:r>
              <a:rPr lang="en-GB" sz="1200" b="0" i="0" u="none" strike="noStrike" dirty="0">
                <a:effectLst/>
                <a:latin typeface="Castledown" panose="02000503040000020003" pitchFamily="2" charset="0"/>
              </a:rPr>
              <a:t>Magna Carta</a:t>
            </a:r>
            <a:r>
              <a:rPr lang="en-GB" sz="1200" b="0" i="0" dirty="0">
                <a:solidFill>
                  <a:srgbClr val="202122"/>
                </a:solidFill>
                <a:effectLst/>
                <a:latin typeface="Castledown" panose="02000503040000020003" pitchFamily="2" charset="0"/>
              </a:rPr>
              <a:t>.</a:t>
            </a:r>
            <a:r>
              <a:rPr lang="en-GB" sz="1200" b="0" i="0" baseline="30000" dirty="0">
                <a:solidFill>
                  <a:srgbClr val="202122"/>
                </a:solidFill>
                <a:effectLst/>
                <a:latin typeface="Castledown" panose="02000503040000020003" pitchFamily="2" charset="0"/>
              </a:rPr>
              <a:t> </a:t>
            </a:r>
            <a:r>
              <a:rPr lang="en-GB" sz="1200" b="0" i="0" dirty="0">
                <a:solidFill>
                  <a:srgbClr val="202122"/>
                </a:solidFill>
                <a:effectLst/>
                <a:latin typeface="Castledown" panose="02000503040000020003" pitchFamily="2" charset="0"/>
              </a:rPr>
              <a:t>This along with a music collection containing works from famous composers such as Edward Elgar and Thomas Tomkins. </a:t>
            </a:r>
            <a:endParaRPr lang="en-GB" sz="1200" dirty="0">
              <a:latin typeface="Castledown" panose="02000503040000020003" pitchFamily="2" charset="0"/>
            </a:endParaRPr>
          </a:p>
        </p:txBody>
      </p:sp>
      <p:sp>
        <p:nvSpPr>
          <p:cNvPr id="11" name="TextBox 10">
            <a:extLst>
              <a:ext uri="{FF2B5EF4-FFF2-40B4-BE49-F238E27FC236}">
                <a16:creationId xmlns:a16="http://schemas.microsoft.com/office/drawing/2014/main" id="{0696F05C-CD22-81E6-6137-D8CCA91EAF38}"/>
              </a:ext>
            </a:extLst>
          </p:cNvPr>
          <p:cNvSpPr txBox="1"/>
          <p:nvPr/>
        </p:nvSpPr>
        <p:spPr>
          <a:xfrm>
            <a:off x="2460909" y="5031829"/>
            <a:ext cx="4344254" cy="1754326"/>
          </a:xfrm>
          <a:prstGeom prst="rect">
            <a:avLst/>
          </a:prstGeom>
          <a:noFill/>
        </p:spPr>
        <p:txBody>
          <a:bodyPr wrap="square">
            <a:spAutoFit/>
          </a:bodyPr>
          <a:lstStyle/>
          <a:p>
            <a:pPr algn="ctr"/>
            <a:r>
              <a:rPr lang="en-GB" sz="1200" b="1" dirty="0">
                <a:solidFill>
                  <a:srgbClr val="202122"/>
                </a:solidFill>
                <a:latin typeface="Castledown" panose="02000503040000020003" pitchFamily="2" charset="0"/>
              </a:rPr>
              <a:t>Architecture</a:t>
            </a:r>
          </a:p>
          <a:p>
            <a:pPr algn="ctr"/>
            <a:r>
              <a:rPr lang="en-GB" sz="1200" b="0" i="0" dirty="0">
                <a:solidFill>
                  <a:srgbClr val="202122"/>
                </a:solidFill>
                <a:effectLst/>
                <a:latin typeface="Castledown" panose="02000503040000020003" pitchFamily="2" charset="0"/>
              </a:rPr>
              <a:t>Worcester Cathedral embodies many features that are highly typical of an English medieval cathedral with a number of unique features, such as the octagonal chapter house..</a:t>
            </a:r>
            <a:endParaRPr lang="en-GB" sz="1200" dirty="0">
              <a:solidFill>
                <a:srgbClr val="202122"/>
              </a:solidFill>
              <a:latin typeface="Castledown" panose="02000503040000020003" pitchFamily="2" charset="0"/>
            </a:endParaRPr>
          </a:p>
          <a:p>
            <a:pPr algn="ctr"/>
            <a:r>
              <a:rPr lang="en-GB" sz="1200" b="0" i="0" dirty="0">
                <a:solidFill>
                  <a:srgbClr val="202122"/>
                </a:solidFill>
                <a:effectLst/>
                <a:latin typeface="Castledown" panose="02000503040000020003" pitchFamily="2" charset="0"/>
              </a:rPr>
              <a:t>Worcester Cathedral was </a:t>
            </a:r>
            <a:r>
              <a:rPr lang="en-GB" sz="1200" b="0" i="0" u="none" strike="noStrike" dirty="0">
                <a:effectLst/>
                <a:latin typeface="Castledown" panose="02000503040000020003" pitchFamily="2" charset="0"/>
              </a:rPr>
              <a:t>extensively restored</a:t>
            </a:r>
            <a:r>
              <a:rPr lang="en-GB" sz="1200" b="0" i="0" dirty="0">
                <a:solidFill>
                  <a:srgbClr val="202122"/>
                </a:solidFill>
                <a:effectLst/>
                <a:latin typeface="Castledown" panose="02000503040000020003" pitchFamily="2" charset="0"/>
              </a:rPr>
              <a:t> from 1857 to 1874with most of the fittings and the stained glass date from this time. Many tourists were incredibly excited at this opportunity to see the blend of the old with the new.</a:t>
            </a:r>
            <a:endParaRPr lang="en-GB" sz="1200" dirty="0">
              <a:latin typeface="Castledown" panose="02000503040000020003" pitchFamily="2" charset="0"/>
            </a:endParaRPr>
          </a:p>
        </p:txBody>
      </p:sp>
      <p:sp>
        <p:nvSpPr>
          <p:cNvPr id="12" name="TextBox 11">
            <a:extLst>
              <a:ext uri="{FF2B5EF4-FFF2-40B4-BE49-F238E27FC236}">
                <a16:creationId xmlns:a16="http://schemas.microsoft.com/office/drawing/2014/main" id="{B38ECD6C-B79A-2A37-D4FD-84AFEEB6A653}"/>
              </a:ext>
            </a:extLst>
          </p:cNvPr>
          <p:cNvSpPr txBox="1"/>
          <p:nvPr/>
        </p:nvSpPr>
        <p:spPr>
          <a:xfrm>
            <a:off x="6641434" y="1390650"/>
            <a:ext cx="2423709" cy="3970318"/>
          </a:xfrm>
          <a:prstGeom prst="rect">
            <a:avLst/>
          </a:prstGeom>
          <a:noFill/>
        </p:spPr>
        <p:txBody>
          <a:bodyPr wrap="square">
            <a:spAutoFit/>
          </a:bodyPr>
          <a:lstStyle/>
          <a:p>
            <a:pPr algn="ctr"/>
            <a:r>
              <a:rPr lang="en-GB" sz="1200" b="1" dirty="0">
                <a:solidFill>
                  <a:schemeClr val="tx1"/>
                </a:solidFill>
                <a:latin typeface="Castledown" panose="02000503040000020003" pitchFamily="2" charset="0"/>
              </a:rPr>
              <a:t>Pilgrimage</a:t>
            </a:r>
          </a:p>
          <a:p>
            <a:pPr algn="ctr"/>
            <a:r>
              <a:rPr lang="en-GB" sz="1200" dirty="0">
                <a:solidFill>
                  <a:schemeClr val="tx1"/>
                </a:solidFill>
                <a:latin typeface="Castledown" panose="02000503040000020003" pitchFamily="2" charset="0"/>
              </a:rPr>
              <a:t>Many visitors, as they still do to this day, visited the Cathedral for its religious significance</a:t>
            </a:r>
            <a:r>
              <a:rPr lang="en-GB" sz="1200" b="1" dirty="0">
                <a:solidFill>
                  <a:schemeClr val="tx1"/>
                </a:solidFill>
                <a:latin typeface="Castledown" panose="02000503040000020003" pitchFamily="2" charset="0"/>
              </a:rPr>
              <a:t>. </a:t>
            </a:r>
            <a:r>
              <a:rPr lang="en-GB" sz="1200" b="0" i="0" dirty="0">
                <a:solidFill>
                  <a:schemeClr val="tx1"/>
                </a:solidFill>
                <a:effectLst/>
                <a:latin typeface="Castledown" panose="02000503040000020003" pitchFamily="2" charset="0"/>
              </a:rPr>
              <a:t>The cathedral is the seat of the </a:t>
            </a:r>
            <a:r>
              <a:rPr lang="en-GB" sz="1200" b="0" i="0" u="none" strike="noStrike" dirty="0">
                <a:solidFill>
                  <a:schemeClr val="tx1"/>
                </a:solidFill>
                <a:effectLst/>
                <a:latin typeface="Castledown" panose="02000503040000020003" pitchFamily="2" charset="0"/>
              </a:rPr>
              <a:t>bishop of Worcester</a:t>
            </a:r>
            <a:r>
              <a:rPr lang="en-GB" sz="1200" b="0" i="0" dirty="0">
                <a:solidFill>
                  <a:schemeClr val="tx1"/>
                </a:solidFill>
                <a:effectLst/>
                <a:latin typeface="Castledown" panose="02000503040000020003" pitchFamily="2" charset="0"/>
              </a:rPr>
              <a:t> and is the </a:t>
            </a:r>
            <a:r>
              <a:rPr lang="en-GB" sz="1200" b="0" i="0" u="none" strike="noStrike" dirty="0">
                <a:solidFill>
                  <a:schemeClr val="tx1"/>
                </a:solidFill>
                <a:effectLst/>
                <a:latin typeface="Castledown" panose="02000503040000020003" pitchFamily="2" charset="0"/>
              </a:rPr>
              <a:t>mother church</a:t>
            </a:r>
            <a:r>
              <a:rPr lang="en-GB" sz="1200" b="0" i="0" dirty="0">
                <a:solidFill>
                  <a:schemeClr val="tx1"/>
                </a:solidFill>
                <a:effectLst/>
                <a:latin typeface="Castledown" panose="02000503040000020003" pitchFamily="2" charset="0"/>
              </a:rPr>
              <a:t> of the </a:t>
            </a:r>
            <a:r>
              <a:rPr lang="en-GB" sz="1200" b="0" i="0" u="none" strike="noStrike" dirty="0">
                <a:solidFill>
                  <a:schemeClr val="tx1"/>
                </a:solidFill>
                <a:effectLst/>
                <a:latin typeface="Castledown" panose="02000503040000020003" pitchFamily="2" charset="0"/>
              </a:rPr>
              <a:t>diocese of Worcester and as such attracted many visitors both within and outside of the diocese. Many religious and cultural events took place here and huge crowds would gather to worship and celebrate together. </a:t>
            </a:r>
            <a:r>
              <a:rPr lang="en-GB" sz="1200" b="0" i="0" dirty="0">
                <a:solidFill>
                  <a:schemeClr val="tx1"/>
                </a:solidFill>
                <a:effectLst/>
                <a:latin typeface="Castledown" panose="02000503040000020003" pitchFamily="2" charset="0"/>
              </a:rPr>
              <a:t>It still contains several funerary monuments, including those of </a:t>
            </a:r>
            <a:r>
              <a:rPr lang="en-GB" sz="1200" b="0" i="0" u="none" strike="noStrike" dirty="0">
                <a:solidFill>
                  <a:schemeClr val="tx1"/>
                </a:solidFill>
                <a:effectLst/>
                <a:latin typeface="Castledown" panose="02000503040000020003" pitchFamily="2" charset="0"/>
              </a:rPr>
              <a:t>King John</a:t>
            </a:r>
            <a:r>
              <a:rPr lang="en-GB" sz="1200" b="0" i="0" dirty="0">
                <a:solidFill>
                  <a:schemeClr val="tx1"/>
                </a:solidFill>
                <a:effectLst/>
                <a:latin typeface="Castledown" panose="02000503040000020003" pitchFamily="2" charset="0"/>
              </a:rPr>
              <a:t>; </a:t>
            </a:r>
            <a:r>
              <a:rPr lang="en-GB" sz="1200" b="0" i="0" u="none" strike="noStrike" dirty="0">
                <a:solidFill>
                  <a:schemeClr val="tx1"/>
                </a:solidFill>
                <a:effectLst/>
                <a:latin typeface="Castledown" panose="02000503040000020003" pitchFamily="2" charset="0"/>
              </a:rPr>
              <a:t>Arthur, Prince of Wales</a:t>
            </a:r>
            <a:r>
              <a:rPr lang="en-GB" sz="1200" b="0" i="0" dirty="0">
                <a:solidFill>
                  <a:schemeClr val="tx1"/>
                </a:solidFill>
                <a:effectLst/>
                <a:latin typeface="Castledown" panose="02000503040000020003" pitchFamily="2" charset="0"/>
              </a:rPr>
              <a:t>; as well as a source for those wanting to venerate the bishops Wulfstan and Oswald.</a:t>
            </a:r>
            <a:endParaRPr lang="en-GB" sz="1200" b="1" dirty="0">
              <a:solidFill>
                <a:schemeClr val="tx1"/>
              </a:solidFill>
              <a:latin typeface="Castledown" panose="02000503040000020003" pitchFamily="2" charset="0"/>
            </a:endParaRPr>
          </a:p>
        </p:txBody>
      </p:sp>
      <p:sp>
        <p:nvSpPr>
          <p:cNvPr id="17" name="Rectangle: Rounded Corners 16">
            <a:extLst>
              <a:ext uri="{FF2B5EF4-FFF2-40B4-BE49-F238E27FC236}">
                <a16:creationId xmlns:a16="http://schemas.microsoft.com/office/drawing/2014/main" id="{82928989-9515-F169-A770-880CB2BBD2F0}"/>
              </a:ext>
            </a:extLst>
          </p:cNvPr>
          <p:cNvSpPr/>
          <p:nvPr/>
        </p:nvSpPr>
        <p:spPr>
          <a:xfrm>
            <a:off x="6736780" y="5320996"/>
            <a:ext cx="2287754" cy="100770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DF3C1DF0-BC05-F8C0-3A6A-633EF5ACD10F}"/>
              </a:ext>
            </a:extLst>
          </p:cNvPr>
          <p:cNvSpPr txBox="1"/>
          <p:nvPr/>
        </p:nvSpPr>
        <p:spPr>
          <a:xfrm>
            <a:off x="6660484" y="5329013"/>
            <a:ext cx="2423708" cy="1015663"/>
          </a:xfrm>
          <a:prstGeom prst="rect">
            <a:avLst/>
          </a:prstGeom>
          <a:noFill/>
        </p:spPr>
        <p:txBody>
          <a:bodyPr wrap="square">
            <a:spAutoFit/>
          </a:bodyPr>
          <a:lstStyle/>
          <a:p>
            <a:pPr algn="ctr"/>
            <a:r>
              <a:rPr lang="en-GB" sz="1200" b="1" dirty="0">
                <a:solidFill>
                  <a:srgbClr val="202122"/>
                </a:solidFill>
                <a:latin typeface="Castledown" panose="02000503040000020003" pitchFamily="2" charset="0"/>
              </a:rPr>
              <a:t>Music</a:t>
            </a:r>
          </a:p>
          <a:p>
            <a:pPr algn="ctr"/>
            <a:r>
              <a:rPr lang="en-GB" sz="1200" dirty="0">
                <a:solidFill>
                  <a:srgbClr val="202122"/>
                </a:solidFill>
                <a:latin typeface="Castledown" panose="02000503040000020003" pitchFamily="2" charset="0"/>
              </a:rPr>
              <a:t>Another reason the trains pulled in the crowds were to sample the exquisite choirs, bells and musical events!</a:t>
            </a:r>
            <a:endParaRPr lang="en-GB" sz="1200" dirty="0">
              <a:latin typeface="Castledown" panose="02000503040000020003" pitchFamily="2" charset="0"/>
            </a:endParaRPr>
          </a:p>
        </p:txBody>
      </p:sp>
    </p:spTree>
    <p:extLst>
      <p:ext uri="{BB962C8B-B14F-4D97-AF65-F5344CB8AC3E}">
        <p14:creationId xmlns:p14="http://schemas.microsoft.com/office/powerpoint/2010/main" val="22531144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A19C6B7-649B-09D7-BF48-2D6CE7EBBF49}"/>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49E91A43-3C8A-BBF6-5629-86E011D861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2436" y="77879"/>
            <a:ext cx="4154156" cy="3096866"/>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pic>
        <p:nvPicPr>
          <p:cNvPr id="9218" name="Picture 2" descr="Worcester 1987">
            <a:extLst>
              <a:ext uri="{FF2B5EF4-FFF2-40B4-BE49-F238E27FC236}">
                <a16:creationId xmlns:a16="http://schemas.microsoft.com/office/drawing/2014/main" id="{12EDEAF2-E42C-1546-05E3-AA53A0D6B2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3201" y="2667162"/>
            <a:ext cx="2483392" cy="3536009"/>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DC2E7ACE-4A30-8D14-7B1B-C49F63B20F11}"/>
              </a:ext>
            </a:extLst>
          </p:cNvPr>
          <p:cNvGrpSpPr/>
          <p:nvPr/>
        </p:nvGrpSpPr>
        <p:grpSpPr>
          <a:xfrm>
            <a:off x="170195" y="238710"/>
            <a:ext cx="2913040" cy="1086244"/>
            <a:chOff x="807816" y="3269029"/>
            <a:chExt cx="2913040" cy="1086244"/>
          </a:xfrm>
        </p:grpSpPr>
        <p:sp>
          <p:nvSpPr>
            <p:cNvPr id="16" name="Rectangle: Rounded Corners 15">
              <a:extLst>
                <a:ext uri="{FF2B5EF4-FFF2-40B4-BE49-F238E27FC236}">
                  <a16:creationId xmlns:a16="http://schemas.microsoft.com/office/drawing/2014/main" id="{ECC46FEA-2638-B27A-267A-58667E5D8327}"/>
                </a:ext>
              </a:extLst>
            </p:cNvPr>
            <p:cNvSpPr/>
            <p:nvPr/>
          </p:nvSpPr>
          <p:spPr>
            <a:xfrm>
              <a:off x="807816" y="327480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7" name="Rectangle 16">
              <a:extLst>
                <a:ext uri="{FF2B5EF4-FFF2-40B4-BE49-F238E27FC236}">
                  <a16:creationId xmlns:a16="http://schemas.microsoft.com/office/drawing/2014/main" id="{9A40203D-DE81-B664-0078-2BEC2C542E87}"/>
                </a:ext>
              </a:extLst>
            </p:cNvPr>
            <p:cNvSpPr/>
            <p:nvPr/>
          </p:nvSpPr>
          <p:spPr>
            <a:xfrm>
              <a:off x="2035207" y="326902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Fownes Hotel</a:t>
              </a:r>
            </a:p>
          </p:txBody>
        </p:sp>
        <p:pic>
          <p:nvPicPr>
            <p:cNvPr id="18" name="Graphic 17" descr="Hotel Bell outline">
              <a:extLst>
                <a:ext uri="{FF2B5EF4-FFF2-40B4-BE49-F238E27FC236}">
                  <a16:creationId xmlns:a16="http://schemas.microsoft.com/office/drawing/2014/main" id="{37E3E55B-50CC-15A9-7AA0-BADB673BC8F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07512" y="3310430"/>
              <a:ext cx="1031810" cy="1031810"/>
            </a:xfrm>
            <a:prstGeom prst="rect">
              <a:avLst/>
            </a:prstGeom>
          </p:spPr>
        </p:pic>
      </p:grpSp>
      <p:pic>
        <p:nvPicPr>
          <p:cNvPr id="146" name="Google Shape;146;p31" descr="A picture containing text, clipart&#10;&#10;Description automatically generated">
            <a:extLst>
              <a:ext uri="{FF2B5EF4-FFF2-40B4-BE49-F238E27FC236}">
                <a16:creationId xmlns:a16="http://schemas.microsoft.com/office/drawing/2014/main" id="{5A3CDA26-ACEE-45F9-688B-6E31FE573AF5}"/>
              </a:ext>
            </a:extLst>
          </p:cNvPr>
          <p:cNvPicPr preferRelativeResize="0"/>
          <p:nvPr/>
        </p:nvPicPr>
        <p:blipFill rotWithShape="1">
          <a:blip r:embed="rId7">
            <a:alphaModFix/>
          </a:blip>
          <a:srcRect/>
          <a:stretch/>
        </p:blipFill>
        <p:spPr>
          <a:xfrm>
            <a:off x="7379493" y="6211704"/>
            <a:ext cx="1685649" cy="568417"/>
          </a:xfrm>
          <a:prstGeom prst="rect">
            <a:avLst/>
          </a:prstGeom>
          <a:noFill/>
          <a:ln>
            <a:noFill/>
          </a:ln>
        </p:spPr>
      </p:pic>
      <p:sp>
        <p:nvSpPr>
          <p:cNvPr id="2" name="Google Shape;142;p31">
            <a:hlinkClick r:id="rId8" action="ppaction://hlinksldjump"/>
            <a:extLst>
              <a:ext uri="{FF2B5EF4-FFF2-40B4-BE49-F238E27FC236}">
                <a16:creationId xmlns:a16="http://schemas.microsoft.com/office/drawing/2014/main" id="{1914D852-5924-7D5A-2EF2-B5C2AE1E9772}"/>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3" name="Rectangle: Rounded Corners 2">
            <a:extLst>
              <a:ext uri="{FF2B5EF4-FFF2-40B4-BE49-F238E27FC236}">
                <a16:creationId xmlns:a16="http://schemas.microsoft.com/office/drawing/2014/main" id="{389B36FD-F168-7E68-9A62-C777B7296ACA}"/>
              </a:ext>
            </a:extLst>
          </p:cNvPr>
          <p:cNvSpPr/>
          <p:nvPr/>
        </p:nvSpPr>
        <p:spPr>
          <a:xfrm>
            <a:off x="169363" y="1420638"/>
            <a:ext cx="4555037" cy="113726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85FC91ED-97B3-77F1-CD88-792986F8022B}"/>
              </a:ext>
            </a:extLst>
          </p:cNvPr>
          <p:cNvSpPr txBox="1"/>
          <p:nvPr/>
        </p:nvSpPr>
        <p:spPr>
          <a:xfrm>
            <a:off x="220883" y="1439647"/>
            <a:ext cx="4503518" cy="1118255"/>
          </a:xfrm>
          <a:prstGeom prst="rect">
            <a:avLst/>
          </a:prstGeom>
          <a:noFill/>
        </p:spPr>
        <p:txBody>
          <a:bodyPr wrap="square">
            <a:spAutoFit/>
          </a:bodyPr>
          <a:lstStyle/>
          <a:p>
            <a:pPr algn="l"/>
            <a:r>
              <a:rPr lang="en-GB" sz="1200" b="1" dirty="0">
                <a:solidFill>
                  <a:schemeClr val="tx1"/>
                </a:solidFill>
                <a:latin typeface="Castledown" panose="02000503040000020003" pitchFamily="2" charset="0"/>
              </a:rPr>
              <a:t>Now: Fownes Hotel</a:t>
            </a:r>
            <a:endParaRPr lang="en-GB" sz="1200" b="0" i="0" dirty="0">
              <a:solidFill>
                <a:schemeClr val="tx1"/>
              </a:solidFill>
              <a:effectLst/>
              <a:latin typeface="Castledown" panose="02000503040000020003" pitchFamily="2" charset="0"/>
            </a:endParaRPr>
          </a:p>
          <a:p>
            <a:pPr algn="l">
              <a:spcBef>
                <a:spcPts val="750"/>
              </a:spcBef>
              <a:spcAft>
                <a:spcPts val="1500"/>
              </a:spcAft>
            </a:pPr>
            <a:r>
              <a:rPr lang="en-GB" sz="1200" b="0" i="0" dirty="0">
                <a:solidFill>
                  <a:schemeClr val="tx1"/>
                </a:solidFill>
                <a:effectLst/>
                <a:latin typeface="Castledown" panose="02000503040000020003" pitchFamily="2" charset="0"/>
              </a:rPr>
              <a:t>Whilst now known as the Fownes Hotel and is a notable landmark that still brings tourists this day stay when visiting the city. The hotel was not the original use of the building, though it did attract visitors from far and wide.</a:t>
            </a:r>
          </a:p>
        </p:txBody>
      </p:sp>
      <p:sp>
        <p:nvSpPr>
          <p:cNvPr id="6" name="Rectangle: Rounded Corners 5">
            <a:extLst>
              <a:ext uri="{FF2B5EF4-FFF2-40B4-BE49-F238E27FC236}">
                <a16:creationId xmlns:a16="http://schemas.microsoft.com/office/drawing/2014/main" id="{DA52A062-51EB-8A8B-9B6B-906EE8BF0E0B}"/>
              </a:ext>
            </a:extLst>
          </p:cNvPr>
          <p:cNvSpPr/>
          <p:nvPr/>
        </p:nvSpPr>
        <p:spPr>
          <a:xfrm>
            <a:off x="143699" y="2809885"/>
            <a:ext cx="6238051" cy="3970236"/>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3">
            <a:extLst>
              <a:ext uri="{FF2B5EF4-FFF2-40B4-BE49-F238E27FC236}">
                <a16:creationId xmlns:a16="http://schemas.microsoft.com/office/drawing/2014/main" id="{4FCB5A57-9201-1AFF-DEBA-96737BD514A1}"/>
              </a:ext>
            </a:extLst>
          </p:cNvPr>
          <p:cNvSpPr>
            <a:spLocks noChangeArrowheads="1"/>
          </p:cNvSpPr>
          <p:nvPr/>
        </p:nvSpPr>
        <p:spPr bwMode="auto">
          <a:xfrm>
            <a:off x="344994" y="2944943"/>
            <a:ext cx="1980000" cy="3758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l">
              <a:lnSpc>
                <a:spcPts val="1658"/>
              </a:lnSpc>
              <a:spcAft>
                <a:spcPts val="1500"/>
              </a:spcAft>
            </a:pPr>
            <a:r>
              <a:rPr lang="en-GB" sz="1200" b="0" i="0" dirty="0">
                <a:effectLst/>
                <a:latin typeface="Castledown" panose="02000503040000020003" pitchFamily="2" charset="0"/>
              </a:rPr>
              <a:t>The impressive building which houses the hotel today was originally built in 1882 as a glove factory by John Fownes. </a:t>
            </a:r>
            <a:r>
              <a:rPr lang="en-GB" sz="1200" dirty="0">
                <a:latin typeface="Castledown" panose="02000503040000020003" pitchFamily="2" charset="0"/>
              </a:rPr>
              <a:t>The firm called Fownes Gloves was established in London in 1877 and was moved to Worcester in 1887. At that time the Fownes Gloves was one of the leading glove makers in the world.</a:t>
            </a:r>
          </a:p>
          <a:p>
            <a:pPr algn="l">
              <a:lnSpc>
                <a:spcPts val="1658"/>
              </a:lnSpc>
              <a:spcAft>
                <a:spcPts val="1500"/>
              </a:spcAft>
            </a:pPr>
            <a:r>
              <a:rPr lang="en-GB" sz="1200" b="0" i="0" dirty="0">
                <a:effectLst/>
                <a:latin typeface="Castledown" panose="02000503040000020003" pitchFamily="2" charset="0"/>
              </a:rPr>
              <a:t>Access to the railways was pivotal in bringing both goods and people in and out of the factory.</a:t>
            </a:r>
          </a:p>
        </p:txBody>
      </p:sp>
      <p:sp>
        <p:nvSpPr>
          <p:cNvPr id="9" name="TextBox 8">
            <a:extLst>
              <a:ext uri="{FF2B5EF4-FFF2-40B4-BE49-F238E27FC236}">
                <a16:creationId xmlns:a16="http://schemas.microsoft.com/office/drawing/2014/main" id="{5BDFC4F4-470A-973C-FD8C-9CD7362368FE}"/>
              </a:ext>
            </a:extLst>
          </p:cNvPr>
          <p:cNvSpPr txBox="1"/>
          <p:nvPr/>
        </p:nvSpPr>
        <p:spPr>
          <a:xfrm>
            <a:off x="4351870" y="2944943"/>
            <a:ext cx="1980000" cy="2862322"/>
          </a:xfrm>
          <a:prstGeom prst="rect">
            <a:avLst/>
          </a:prstGeom>
          <a:noFill/>
        </p:spPr>
        <p:txBody>
          <a:bodyPr wrap="square">
            <a:spAutoFit/>
          </a:bodyPr>
          <a:lstStyle/>
          <a:p>
            <a:r>
              <a:rPr lang="en-GB" sz="1200" dirty="0">
                <a:solidFill>
                  <a:schemeClr val="tx1"/>
                </a:solidFill>
                <a:latin typeface="Castledown" panose="02000503040000020003" pitchFamily="2" charset="0"/>
              </a:rPr>
              <a:t>Though the Fownes Hotel is now an independently owned hotel. When you visit the Fownes Hotel there are pictures of the many processes that were involved in glove making around the building and in the reception area there is an original sewing machine which was used when the factory closed and glove making was made using outworkers.</a:t>
            </a:r>
          </a:p>
        </p:txBody>
      </p:sp>
      <p:sp>
        <p:nvSpPr>
          <p:cNvPr id="11" name="TextBox 10">
            <a:extLst>
              <a:ext uri="{FF2B5EF4-FFF2-40B4-BE49-F238E27FC236}">
                <a16:creationId xmlns:a16="http://schemas.microsoft.com/office/drawing/2014/main" id="{AF15187D-D5F6-1EE3-7E26-24422C41239B}"/>
              </a:ext>
            </a:extLst>
          </p:cNvPr>
          <p:cNvSpPr txBox="1"/>
          <p:nvPr/>
        </p:nvSpPr>
        <p:spPr>
          <a:xfrm>
            <a:off x="2324995" y="2944943"/>
            <a:ext cx="1980000" cy="3348609"/>
          </a:xfrm>
          <a:prstGeom prst="rect">
            <a:avLst/>
          </a:prstGeom>
          <a:noFill/>
        </p:spPr>
        <p:txBody>
          <a:bodyPr wrap="square">
            <a:spAutoFit/>
          </a:bodyPr>
          <a:lstStyle/>
          <a:p>
            <a:pPr algn="l">
              <a:lnSpc>
                <a:spcPts val="1658"/>
              </a:lnSpc>
              <a:spcAft>
                <a:spcPts val="1500"/>
              </a:spcAft>
            </a:pPr>
            <a:r>
              <a:rPr lang="en-GB" sz="1200" b="0" i="0" dirty="0">
                <a:solidFill>
                  <a:schemeClr val="tx1"/>
                </a:solidFill>
                <a:effectLst/>
                <a:latin typeface="Castledown" panose="02000503040000020003" pitchFamily="2" charset="0"/>
              </a:rPr>
              <a:t>The legendary Fownes Glove Company employed more than 10,000 people and was one of the world's leading glove makers with offices and factories all over the world. The railway didn’t just serve to boost trade, it also brought many inquisitive minds and curious fans to come and wonder at where their beloved gloves were made</a:t>
            </a:r>
          </a:p>
        </p:txBody>
      </p:sp>
      <p:pic>
        <p:nvPicPr>
          <p:cNvPr id="1028" name="Picture 4" descr="Fownes | Thoth God of Knowledge | Flickr">
            <a:extLst>
              <a:ext uri="{FF2B5EF4-FFF2-40B4-BE49-F238E27FC236}">
                <a16:creationId xmlns:a16="http://schemas.microsoft.com/office/drawing/2014/main" id="{25D0EF14-FD09-2A53-2763-C47152F762B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27141" y="83000"/>
            <a:ext cx="1104188" cy="1766701"/>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pic>
        <p:nvPicPr>
          <p:cNvPr id="9220" name="Picture 4" descr="Totems ">
            <a:extLst>
              <a:ext uri="{FF2B5EF4-FFF2-40B4-BE49-F238E27FC236}">
                <a16:creationId xmlns:a16="http://schemas.microsoft.com/office/drawing/2014/main" id="{59E8B1B1-5777-0A9C-2D80-E68CA6687984}"/>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81235"/>
          <a:stretch/>
        </p:blipFill>
        <p:spPr bwMode="auto">
          <a:xfrm>
            <a:off x="4995988" y="6016932"/>
            <a:ext cx="2381250" cy="738187"/>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pic>
        <p:nvPicPr>
          <p:cNvPr id="1030" name="Picture 6" descr="Image from page 105 of &quot;Illustrated and descriptive catalo… | Flickr">
            <a:extLst>
              <a:ext uri="{FF2B5EF4-FFF2-40B4-BE49-F238E27FC236}">
                <a16:creationId xmlns:a16="http://schemas.microsoft.com/office/drawing/2014/main" id="{34E85254-E019-0485-47E8-C140CC3524A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41270" y="83542"/>
            <a:ext cx="847601" cy="1636121"/>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0019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30824B03-BD48-18A7-5AB9-C1FEFAD12240}"/>
            </a:ext>
          </a:extLst>
        </p:cNvPr>
        <p:cNvGrpSpPr/>
        <p:nvPr/>
      </p:nvGrpSpPr>
      <p:grpSpPr>
        <a:xfrm>
          <a:off x="0" y="0"/>
          <a:ext cx="0" cy="0"/>
          <a:chOff x="0" y="0"/>
          <a:chExt cx="0" cy="0"/>
        </a:xfrm>
      </p:grpSpPr>
      <p:sp>
        <p:nvSpPr>
          <p:cNvPr id="11" name="Rectangle: Rounded Corners 10">
            <a:extLst>
              <a:ext uri="{FF2B5EF4-FFF2-40B4-BE49-F238E27FC236}">
                <a16:creationId xmlns:a16="http://schemas.microsoft.com/office/drawing/2014/main" id="{9A58B7C1-35D0-5501-64FD-7C1BB3CC19A5}"/>
              </a:ext>
            </a:extLst>
          </p:cNvPr>
          <p:cNvSpPr/>
          <p:nvPr/>
        </p:nvSpPr>
        <p:spPr>
          <a:xfrm>
            <a:off x="3166418" y="143170"/>
            <a:ext cx="3701225" cy="113726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8454E8EB-0A0D-9FDF-2DAB-1A23380C91F8}"/>
              </a:ext>
            </a:extLst>
          </p:cNvPr>
          <p:cNvSpPr/>
          <p:nvPr/>
        </p:nvSpPr>
        <p:spPr>
          <a:xfrm>
            <a:off x="2885332" y="1491374"/>
            <a:ext cx="3982311" cy="2764395"/>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74959F23-2CA3-E697-AC3B-F1BD4B98F236}"/>
              </a:ext>
            </a:extLst>
          </p:cNvPr>
          <p:cNvSpPr/>
          <p:nvPr/>
        </p:nvSpPr>
        <p:spPr>
          <a:xfrm>
            <a:off x="2894857" y="4346264"/>
            <a:ext cx="3972787" cy="228207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8" name="Picture 6" descr="Oliver Cromwell at the Battle of ...">
            <a:extLst>
              <a:ext uri="{FF2B5EF4-FFF2-40B4-BE49-F238E27FC236}">
                <a16:creationId xmlns:a16="http://schemas.microsoft.com/office/drawing/2014/main" id="{24BEC9C5-0E0F-A409-07CA-16B2E9B47A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1825" y="100012"/>
            <a:ext cx="2044800" cy="2705427"/>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grpSp>
        <p:nvGrpSpPr>
          <p:cNvPr id="5" name="Group 4">
            <a:extLst>
              <a:ext uri="{FF2B5EF4-FFF2-40B4-BE49-F238E27FC236}">
                <a16:creationId xmlns:a16="http://schemas.microsoft.com/office/drawing/2014/main" id="{F5E0CFE7-24DB-8BBE-4421-88D4A70FEFD1}"/>
              </a:ext>
            </a:extLst>
          </p:cNvPr>
          <p:cNvGrpSpPr/>
          <p:nvPr/>
        </p:nvGrpSpPr>
        <p:grpSpPr>
          <a:xfrm>
            <a:off x="170195" y="223884"/>
            <a:ext cx="2913040" cy="1086244"/>
            <a:chOff x="795114" y="4884230"/>
            <a:chExt cx="2913040" cy="1086244"/>
          </a:xfrm>
        </p:grpSpPr>
        <p:sp>
          <p:nvSpPr>
            <p:cNvPr id="24" name="Rectangle: Rounded Corners 23">
              <a:extLst>
                <a:ext uri="{FF2B5EF4-FFF2-40B4-BE49-F238E27FC236}">
                  <a16:creationId xmlns:a16="http://schemas.microsoft.com/office/drawing/2014/main" id="{C7368DFA-FD28-26F5-444E-BB7DE4A4157D}"/>
                </a:ext>
              </a:extLst>
            </p:cNvPr>
            <p:cNvSpPr/>
            <p:nvPr/>
          </p:nvSpPr>
          <p:spPr>
            <a:xfrm>
              <a:off x="795114" y="4890004"/>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5" name="Rectangle 24">
              <a:extLst>
                <a:ext uri="{FF2B5EF4-FFF2-40B4-BE49-F238E27FC236}">
                  <a16:creationId xmlns:a16="http://schemas.microsoft.com/office/drawing/2014/main" id="{6250B768-DD0A-1CBA-7713-CAEA9F1E8BD0}"/>
                </a:ext>
              </a:extLst>
            </p:cNvPr>
            <p:cNvSpPr/>
            <p:nvPr/>
          </p:nvSpPr>
          <p:spPr>
            <a:xfrm>
              <a:off x="2022505" y="4884230"/>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Battle of Worcester</a:t>
              </a:r>
            </a:p>
          </p:txBody>
        </p:sp>
        <p:pic>
          <p:nvPicPr>
            <p:cNvPr id="26" name="Graphic 25" descr="Sword outline">
              <a:extLst>
                <a:ext uri="{FF2B5EF4-FFF2-40B4-BE49-F238E27FC236}">
                  <a16:creationId xmlns:a16="http://schemas.microsoft.com/office/drawing/2014/main" id="{67A41999-9128-4C70-D050-DEC40D5CF158}"/>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4810" y="4925631"/>
              <a:ext cx="1031810" cy="1031810"/>
            </a:xfrm>
            <a:prstGeom prst="rect">
              <a:avLst/>
            </a:prstGeom>
          </p:spPr>
        </p:pic>
      </p:grpSp>
      <p:pic>
        <p:nvPicPr>
          <p:cNvPr id="146" name="Google Shape;146;p31" descr="A picture containing text, clipart&#10;&#10;Description automatically generated">
            <a:extLst>
              <a:ext uri="{FF2B5EF4-FFF2-40B4-BE49-F238E27FC236}">
                <a16:creationId xmlns:a16="http://schemas.microsoft.com/office/drawing/2014/main" id="{E48359EC-3E4A-C04D-0515-7D408EA8DB50}"/>
              </a:ext>
            </a:extLst>
          </p:cNvPr>
          <p:cNvPicPr preferRelativeResize="0"/>
          <p:nvPr/>
        </p:nvPicPr>
        <p:blipFill rotWithShape="1">
          <a:blip r:embed="rId6">
            <a:alphaModFix/>
          </a:blip>
          <a:srcRect/>
          <a:stretch/>
        </p:blipFill>
        <p:spPr>
          <a:xfrm>
            <a:off x="7379493" y="6211704"/>
            <a:ext cx="1685649" cy="568417"/>
          </a:xfrm>
          <a:prstGeom prst="rect">
            <a:avLst/>
          </a:prstGeom>
          <a:noFill/>
          <a:ln>
            <a:noFill/>
          </a:ln>
        </p:spPr>
      </p:pic>
      <p:sp>
        <p:nvSpPr>
          <p:cNvPr id="2" name="Google Shape;142;p31">
            <a:hlinkClick r:id="rId7" action="ppaction://hlinksldjump"/>
            <a:extLst>
              <a:ext uri="{FF2B5EF4-FFF2-40B4-BE49-F238E27FC236}">
                <a16:creationId xmlns:a16="http://schemas.microsoft.com/office/drawing/2014/main" id="{20E1440D-28A1-D54A-4F3E-7F2C81198FE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pic>
        <p:nvPicPr>
          <p:cNvPr id="8194" name="Picture 2" descr="Battle of Worcester commemorative ...">
            <a:extLst>
              <a:ext uri="{FF2B5EF4-FFF2-40B4-BE49-F238E27FC236}">
                <a16:creationId xmlns:a16="http://schemas.microsoft.com/office/drawing/2014/main" id="{44E8A1E9-D411-C950-639D-9AEF44D7CF4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64054" y="3018529"/>
            <a:ext cx="2607793" cy="1953328"/>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8196" name="Picture 4" descr="File:Civil War commemorative plaque ...">
            <a:extLst>
              <a:ext uri="{FF2B5EF4-FFF2-40B4-BE49-F238E27FC236}">
                <a16:creationId xmlns:a16="http://schemas.microsoft.com/office/drawing/2014/main" id="{4FD62F34-9C29-79F8-66F0-0A38542B116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4750" y="1315902"/>
            <a:ext cx="2606400" cy="1734441"/>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8200" name="Picture 8" descr="Worcester : King Charles House © Lewis ...">
            <a:extLst>
              <a:ext uri="{FF2B5EF4-FFF2-40B4-BE49-F238E27FC236}">
                <a16:creationId xmlns:a16="http://schemas.microsoft.com/office/drawing/2014/main" id="{2362F9C8-7923-14B2-99E6-1355A476D40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4750" y="4940043"/>
            <a:ext cx="2606400" cy="1728157"/>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8202" name="Picture 10" descr="File:Plaque on King Charles House ...">
            <a:extLst>
              <a:ext uri="{FF2B5EF4-FFF2-40B4-BE49-F238E27FC236}">
                <a16:creationId xmlns:a16="http://schemas.microsoft.com/office/drawing/2014/main" id="{4D330E5F-BD16-2A85-B5E3-7C8DB7B3B57E}"/>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991350" y="2809540"/>
            <a:ext cx="2045242" cy="3073451"/>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A470625-424F-6F1A-6155-79FA39FCB0A5}"/>
              </a:ext>
            </a:extLst>
          </p:cNvPr>
          <p:cNvSpPr txBox="1"/>
          <p:nvPr/>
        </p:nvSpPr>
        <p:spPr>
          <a:xfrm>
            <a:off x="2907643" y="1562387"/>
            <a:ext cx="3960000" cy="2677656"/>
          </a:xfrm>
          <a:prstGeom prst="rect">
            <a:avLst/>
          </a:prstGeom>
          <a:noFill/>
        </p:spPr>
        <p:txBody>
          <a:bodyPr wrap="square">
            <a:spAutoFit/>
          </a:bodyPr>
          <a:lstStyle/>
          <a:p>
            <a:pPr algn="ctr"/>
            <a:r>
              <a:rPr lang="en-GB" sz="1200" b="0" i="0" dirty="0">
                <a:solidFill>
                  <a:schemeClr val="tx1"/>
                </a:solidFill>
                <a:effectLst/>
                <a:latin typeface="Castledown" panose="02000503040000020003" pitchFamily="2" charset="0"/>
              </a:rPr>
              <a:t>The </a:t>
            </a:r>
            <a:r>
              <a:rPr lang="en-GB" sz="1200" b="1" i="0" dirty="0">
                <a:solidFill>
                  <a:schemeClr val="tx1"/>
                </a:solidFill>
                <a:effectLst/>
                <a:latin typeface="Castledown" panose="02000503040000020003" pitchFamily="2" charset="0"/>
              </a:rPr>
              <a:t>Battle of Worcester</a:t>
            </a:r>
            <a:r>
              <a:rPr lang="en-GB" sz="1200" b="0" i="0" dirty="0">
                <a:solidFill>
                  <a:schemeClr val="tx1"/>
                </a:solidFill>
                <a:effectLst/>
                <a:latin typeface="Castledown" panose="02000503040000020003" pitchFamily="2" charset="0"/>
              </a:rPr>
              <a:t> was the final battle of the </a:t>
            </a:r>
            <a:r>
              <a:rPr lang="en-GB" sz="1200" b="0" i="0" u="none" strike="noStrike" dirty="0">
                <a:solidFill>
                  <a:schemeClr val="tx1"/>
                </a:solidFill>
                <a:effectLst/>
                <a:latin typeface="Castledown" panose="02000503040000020003" pitchFamily="2" charset="0"/>
              </a:rPr>
              <a:t>English Civil War</a:t>
            </a:r>
            <a:r>
              <a:rPr lang="en-GB" sz="1200" b="0" i="0" dirty="0">
                <a:solidFill>
                  <a:schemeClr val="tx1"/>
                </a:solidFill>
                <a:effectLst/>
                <a:latin typeface="Castledown" panose="02000503040000020003" pitchFamily="2" charset="0"/>
              </a:rPr>
              <a:t>. </a:t>
            </a:r>
            <a:r>
              <a:rPr lang="en-GB" sz="1200" b="0" i="0" u="none" strike="noStrike" dirty="0">
                <a:solidFill>
                  <a:schemeClr val="tx1"/>
                </a:solidFill>
                <a:effectLst/>
                <a:latin typeface="Castledown" panose="02000503040000020003" pitchFamily="2" charset="0"/>
              </a:rPr>
              <a:t>Oliver Cromwell</a:t>
            </a:r>
            <a:r>
              <a:rPr lang="en-GB" sz="1200" b="0" i="0" dirty="0">
                <a:solidFill>
                  <a:schemeClr val="tx1"/>
                </a:solidFill>
                <a:effectLst/>
                <a:latin typeface="Castledown" panose="02000503040000020003" pitchFamily="2" charset="0"/>
              </a:rPr>
              <a:t> and the Parliamentarians defeated the </a:t>
            </a:r>
            <a:r>
              <a:rPr lang="en-GB" sz="1200" b="0" i="0" u="none" strike="noStrike" dirty="0">
                <a:solidFill>
                  <a:schemeClr val="tx1"/>
                </a:solidFill>
                <a:effectLst/>
                <a:latin typeface="Castledown" panose="02000503040000020003" pitchFamily="2" charset="0"/>
              </a:rPr>
              <a:t>Royalist</a:t>
            </a:r>
            <a:r>
              <a:rPr lang="en-GB" sz="1200" b="0" i="0" dirty="0">
                <a:solidFill>
                  <a:schemeClr val="tx1"/>
                </a:solidFill>
                <a:effectLst/>
                <a:latin typeface="Castledown" panose="02000503040000020003" pitchFamily="2" charset="0"/>
              </a:rPr>
              <a:t> forces of King </a:t>
            </a:r>
            <a:r>
              <a:rPr lang="en-GB" sz="1200" b="0" i="0" u="none" strike="noStrike" dirty="0">
                <a:solidFill>
                  <a:schemeClr val="tx1"/>
                </a:solidFill>
                <a:effectLst/>
                <a:latin typeface="Castledown" panose="02000503040000020003" pitchFamily="2" charset="0"/>
              </a:rPr>
              <a:t>Charles II</a:t>
            </a:r>
            <a:r>
              <a:rPr lang="en-GB" sz="1200" b="0" i="0" dirty="0">
                <a:solidFill>
                  <a:schemeClr val="tx1"/>
                </a:solidFill>
                <a:effectLst/>
                <a:latin typeface="Castledown" panose="02000503040000020003" pitchFamily="2" charset="0"/>
              </a:rPr>
              <a:t> on September 3, 1651 at </a:t>
            </a:r>
            <a:r>
              <a:rPr lang="en-GB" sz="1200" b="0" i="0" u="none" strike="noStrike" dirty="0">
                <a:solidFill>
                  <a:schemeClr val="tx1"/>
                </a:solidFill>
                <a:effectLst/>
                <a:latin typeface="Castledown" panose="02000503040000020003" pitchFamily="2" charset="0"/>
              </a:rPr>
              <a:t>Worcester</a:t>
            </a:r>
            <a:r>
              <a:rPr lang="en-GB" sz="1200" b="0" i="0" dirty="0">
                <a:solidFill>
                  <a:schemeClr val="tx1"/>
                </a:solidFill>
                <a:effectLst/>
                <a:latin typeface="Castledown" panose="02000503040000020003" pitchFamily="2" charset="0"/>
              </a:rPr>
              <a:t>, </a:t>
            </a:r>
            <a:r>
              <a:rPr lang="en-GB" sz="1200" b="0" i="0" u="none" strike="noStrike" dirty="0">
                <a:solidFill>
                  <a:schemeClr val="tx1"/>
                </a:solidFill>
                <a:effectLst/>
                <a:latin typeface="Castledown" panose="02000503040000020003" pitchFamily="2" charset="0"/>
              </a:rPr>
              <a:t>England</a:t>
            </a:r>
            <a:r>
              <a:rPr lang="en-GB" sz="1200" b="0" i="0" dirty="0">
                <a:solidFill>
                  <a:schemeClr val="tx1"/>
                </a:solidFill>
                <a:effectLst/>
                <a:latin typeface="Castledown" panose="02000503040000020003" pitchFamily="2" charset="0"/>
              </a:rPr>
              <a:t>. The 16,000 Royalist forces were </a:t>
            </a:r>
            <a:r>
              <a:rPr lang="en-GB" sz="1200" b="0" i="0" u="none" strike="noStrike" dirty="0">
                <a:solidFill>
                  <a:schemeClr val="tx1"/>
                </a:solidFill>
                <a:effectLst/>
                <a:latin typeface="Castledown" panose="02000503040000020003" pitchFamily="2" charset="0"/>
              </a:rPr>
              <a:t>defeated</a:t>
            </a:r>
            <a:r>
              <a:rPr lang="en-GB" sz="1200" b="0" i="0" dirty="0">
                <a:solidFill>
                  <a:schemeClr val="tx1"/>
                </a:solidFill>
                <a:effectLst/>
                <a:latin typeface="Castledown" panose="02000503040000020003" pitchFamily="2" charset="0"/>
              </a:rPr>
              <a:t> by the 28,000 strong "</a:t>
            </a:r>
            <a:r>
              <a:rPr lang="en-GB" sz="1200" b="0" i="0" u="none" strike="noStrike" dirty="0">
                <a:solidFill>
                  <a:schemeClr val="tx1"/>
                </a:solidFill>
                <a:effectLst/>
                <a:latin typeface="Castledown" panose="02000503040000020003" pitchFamily="2" charset="0"/>
              </a:rPr>
              <a:t>New Model Army</a:t>
            </a:r>
            <a:r>
              <a:rPr lang="en-GB" sz="1200" b="0" i="0" dirty="0">
                <a:solidFill>
                  <a:schemeClr val="tx1"/>
                </a:solidFill>
                <a:effectLst/>
                <a:latin typeface="Castledown" panose="02000503040000020003" pitchFamily="2" charset="0"/>
              </a:rPr>
              <a:t>" of Cromwell. This was decisive and ended the war with a Parliamentary (</a:t>
            </a:r>
            <a:r>
              <a:rPr lang="en-GB" sz="1200" b="0" i="0" u="none" strike="noStrike" dirty="0">
                <a:solidFill>
                  <a:schemeClr val="tx1"/>
                </a:solidFill>
                <a:effectLst/>
                <a:latin typeface="Castledown" panose="02000503040000020003" pitchFamily="2" charset="0"/>
              </a:rPr>
              <a:t>Roundhead</a:t>
            </a:r>
            <a:r>
              <a:rPr lang="en-GB" sz="1200" b="0" i="0" dirty="0">
                <a:solidFill>
                  <a:schemeClr val="tx1"/>
                </a:solidFill>
                <a:effectLst/>
                <a:latin typeface="Castledown" panose="02000503040000020003" pitchFamily="2" charset="0"/>
              </a:rPr>
              <a:t>) victory and King </a:t>
            </a:r>
            <a:r>
              <a:rPr lang="en-GB" sz="1200" b="0" i="0" u="none" strike="noStrike" dirty="0">
                <a:solidFill>
                  <a:schemeClr val="tx1"/>
                </a:solidFill>
                <a:effectLst/>
                <a:latin typeface="Castledown" panose="02000503040000020003" pitchFamily="2" charset="0"/>
              </a:rPr>
              <a:t>Charles II</a:t>
            </a:r>
            <a:r>
              <a:rPr lang="en-GB" sz="1200" b="0" i="0" dirty="0">
                <a:solidFill>
                  <a:schemeClr val="tx1"/>
                </a:solidFill>
                <a:effectLst/>
                <a:latin typeface="Castledown" panose="02000503040000020003" pitchFamily="2" charset="0"/>
              </a:rPr>
              <a:t> a </a:t>
            </a:r>
            <a:r>
              <a:rPr lang="en-GB" sz="1200" b="0" i="0" u="none" strike="noStrike" dirty="0">
                <a:solidFill>
                  <a:schemeClr val="tx1"/>
                </a:solidFill>
                <a:effectLst/>
                <a:latin typeface="Castledown" panose="02000503040000020003" pitchFamily="2" charset="0"/>
              </a:rPr>
              <a:t>wanted fugitive</a:t>
            </a:r>
            <a:r>
              <a:rPr lang="en-GB" sz="1200" b="0" i="0" dirty="0">
                <a:solidFill>
                  <a:schemeClr val="tx1"/>
                </a:solidFill>
                <a:effectLst/>
                <a:latin typeface="Castledown" panose="02000503040000020003" pitchFamily="2" charset="0"/>
              </a:rPr>
              <a:t>.</a:t>
            </a:r>
          </a:p>
          <a:p>
            <a:pPr algn="ctr"/>
            <a:r>
              <a:rPr lang="en-GB" sz="1200" b="0" i="0" dirty="0">
                <a:solidFill>
                  <a:schemeClr val="tx1"/>
                </a:solidFill>
                <a:effectLst/>
                <a:latin typeface="Castledown" panose="02000503040000020003" pitchFamily="2" charset="0"/>
              </a:rPr>
              <a:t>He returned to his headquarters in what is now known as King Charles House in the Cornmarket, before </a:t>
            </a:r>
            <a:r>
              <a:rPr lang="en-GB" sz="1200" b="0" i="0" u="none" strike="noStrike" dirty="0">
                <a:solidFill>
                  <a:schemeClr val="tx1"/>
                </a:solidFill>
                <a:effectLst/>
                <a:latin typeface="Castledown" panose="02000503040000020003" pitchFamily="2" charset="0"/>
              </a:rPr>
              <a:t>escaping north out of the county, and eventually on to France</a:t>
            </a:r>
            <a:r>
              <a:rPr lang="en-GB" sz="1200" b="0" i="0" dirty="0">
                <a:solidFill>
                  <a:schemeClr val="tx1"/>
                </a:solidFill>
                <a:effectLst/>
                <a:latin typeface="Castledown" panose="02000503040000020003" pitchFamily="2" charset="0"/>
              </a:rPr>
              <a:t>, aided by a number of Worcestershire's Catholic gentry.</a:t>
            </a:r>
            <a:endParaRPr lang="en-GB" sz="1200" dirty="0">
              <a:solidFill>
                <a:schemeClr val="tx1"/>
              </a:solidFill>
              <a:latin typeface="Castledown" panose="02000503040000020003" pitchFamily="2" charset="0"/>
            </a:endParaRPr>
          </a:p>
        </p:txBody>
      </p:sp>
      <p:sp>
        <p:nvSpPr>
          <p:cNvPr id="7" name="TextBox 6">
            <a:extLst>
              <a:ext uri="{FF2B5EF4-FFF2-40B4-BE49-F238E27FC236}">
                <a16:creationId xmlns:a16="http://schemas.microsoft.com/office/drawing/2014/main" id="{FA713CD0-2D1E-CDE4-0CA8-9E3DB5CC31CB}"/>
              </a:ext>
            </a:extLst>
          </p:cNvPr>
          <p:cNvSpPr txBox="1"/>
          <p:nvPr/>
        </p:nvSpPr>
        <p:spPr>
          <a:xfrm>
            <a:off x="3192275" y="203971"/>
            <a:ext cx="3650674" cy="1015663"/>
          </a:xfrm>
          <a:prstGeom prst="rect">
            <a:avLst/>
          </a:prstGeom>
          <a:noFill/>
        </p:spPr>
        <p:txBody>
          <a:bodyPr wrap="square">
            <a:spAutoFit/>
          </a:bodyPr>
          <a:lstStyle/>
          <a:p>
            <a:r>
              <a:rPr lang="en-GB" sz="1200" b="0" i="0" u="none" strike="noStrike" dirty="0">
                <a:solidFill>
                  <a:schemeClr val="tx1"/>
                </a:solidFill>
                <a:effectLst/>
                <a:latin typeface="Castledown" panose="02000503040000020003" pitchFamily="2" charset="0"/>
              </a:rPr>
              <a:t>Worcestershire</a:t>
            </a:r>
            <a:r>
              <a:rPr lang="en-GB" sz="1200" b="0" i="0" dirty="0">
                <a:solidFill>
                  <a:schemeClr val="tx1"/>
                </a:solidFill>
                <a:effectLst/>
                <a:latin typeface="Castledown" panose="02000503040000020003" pitchFamily="2" charset="0"/>
              </a:rPr>
              <a:t> was the county where the first battle and last battle of the </a:t>
            </a:r>
            <a:r>
              <a:rPr lang="en-GB" sz="1200" b="0" i="0" u="none" strike="noStrike" dirty="0">
                <a:solidFill>
                  <a:schemeClr val="tx1"/>
                </a:solidFill>
                <a:effectLst/>
                <a:latin typeface="Castledown" panose="02000503040000020003" pitchFamily="2" charset="0"/>
              </a:rPr>
              <a:t>English Civil War</a:t>
            </a:r>
            <a:r>
              <a:rPr lang="en-GB" sz="1200" b="0" i="0" dirty="0">
                <a:solidFill>
                  <a:schemeClr val="tx1"/>
                </a:solidFill>
                <a:effectLst/>
                <a:latin typeface="Castledown" panose="02000503040000020003" pitchFamily="2" charset="0"/>
              </a:rPr>
              <a:t> took place. The first battle, the </a:t>
            </a:r>
            <a:r>
              <a:rPr lang="en-GB" sz="1200" b="0" i="0" u="none" strike="noStrike" dirty="0">
                <a:solidFill>
                  <a:schemeClr val="tx1"/>
                </a:solidFill>
                <a:effectLst/>
                <a:latin typeface="Castledown" panose="02000503040000020003" pitchFamily="2" charset="0"/>
              </a:rPr>
              <a:t>Battle of Powick Bridge</a:t>
            </a:r>
            <a:r>
              <a:rPr lang="en-GB" sz="1200" b="0" i="0" dirty="0">
                <a:solidFill>
                  <a:schemeClr val="tx1"/>
                </a:solidFill>
                <a:effectLst/>
                <a:latin typeface="Castledown" panose="02000503040000020003" pitchFamily="2" charset="0"/>
              </a:rPr>
              <a:t>, fought on 23</a:t>
            </a:r>
            <a:r>
              <a:rPr lang="en-GB" sz="1200" b="0" i="0" baseline="30000" dirty="0">
                <a:solidFill>
                  <a:schemeClr val="tx1"/>
                </a:solidFill>
                <a:effectLst/>
                <a:latin typeface="Castledown" panose="02000503040000020003" pitchFamily="2" charset="0"/>
              </a:rPr>
              <a:t>rd</a:t>
            </a:r>
            <a:r>
              <a:rPr lang="en-GB" sz="1200" b="0" i="0" dirty="0">
                <a:solidFill>
                  <a:schemeClr val="tx1"/>
                </a:solidFill>
                <a:effectLst/>
                <a:latin typeface="Castledown" panose="02000503040000020003" pitchFamily="2" charset="0"/>
              </a:rPr>
              <a:t>  Septembe</a:t>
            </a:r>
            <a:r>
              <a:rPr lang="en-GB" sz="1200" dirty="0">
                <a:solidFill>
                  <a:schemeClr val="tx1"/>
                </a:solidFill>
                <a:latin typeface="Castledown" panose="02000503040000020003" pitchFamily="2" charset="0"/>
              </a:rPr>
              <a:t>r, </a:t>
            </a:r>
            <a:r>
              <a:rPr lang="en-GB" sz="1200" b="0" i="0" dirty="0">
                <a:solidFill>
                  <a:schemeClr val="tx1"/>
                </a:solidFill>
                <a:effectLst/>
                <a:latin typeface="Castledown" panose="02000503040000020003" pitchFamily="2" charset="0"/>
              </a:rPr>
              <a:t> 1642, was a cavalry skirmish and a victory for the Royalists (</a:t>
            </a:r>
            <a:r>
              <a:rPr lang="en-GB" sz="1200" b="0" i="0" u="none" strike="noStrike" dirty="0">
                <a:solidFill>
                  <a:schemeClr val="tx1"/>
                </a:solidFill>
                <a:effectLst/>
                <a:latin typeface="Castledown" panose="02000503040000020003" pitchFamily="2" charset="0"/>
              </a:rPr>
              <a:t>Cavaliers</a:t>
            </a:r>
            <a:r>
              <a:rPr lang="en-GB" sz="1200" b="0" i="0" dirty="0">
                <a:solidFill>
                  <a:schemeClr val="tx1"/>
                </a:solidFill>
                <a:effectLst/>
                <a:latin typeface="Castledown" panose="02000503040000020003" pitchFamily="2" charset="0"/>
              </a:rPr>
              <a:t>).</a:t>
            </a:r>
            <a:endParaRPr lang="en-GB" sz="1200" dirty="0">
              <a:solidFill>
                <a:schemeClr val="tx1"/>
              </a:solidFill>
              <a:latin typeface="Castledown" panose="02000503040000020003" pitchFamily="2" charset="0"/>
            </a:endParaRPr>
          </a:p>
        </p:txBody>
      </p:sp>
      <p:sp>
        <p:nvSpPr>
          <p:cNvPr id="10" name="TextBox 9">
            <a:extLst>
              <a:ext uri="{FF2B5EF4-FFF2-40B4-BE49-F238E27FC236}">
                <a16:creationId xmlns:a16="http://schemas.microsoft.com/office/drawing/2014/main" id="{6626C001-0B03-5EC7-09C9-E6A9D1A558BF}"/>
              </a:ext>
            </a:extLst>
          </p:cNvPr>
          <p:cNvSpPr txBox="1"/>
          <p:nvPr/>
        </p:nvSpPr>
        <p:spPr>
          <a:xfrm>
            <a:off x="2907643" y="4473028"/>
            <a:ext cx="3960000" cy="2123658"/>
          </a:xfrm>
          <a:prstGeom prst="rect">
            <a:avLst/>
          </a:prstGeom>
          <a:noFill/>
        </p:spPr>
        <p:txBody>
          <a:bodyPr wrap="square">
            <a:spAutoFit/>
          </a:bodyPr>
          <a:lstStyle/>
          <a:p>
            <a:r>
              <a:rPr lang="en-GB" sz="1200" b="0" i="0" dirty="0">
                <a:solidFill>
                  <a:schemeClr val="tx1"/>
                </a:solidFill>
                <a:effectLst/>
                <a:latin typeface="Castledown" panose="02000503040000020003" pitchFamily="2" charset="0"/>
              </a:rPr>
              <a:t>In the aftermath of the battle, Worcester was heavily looted by the Parliamentarian army, with an estimated £80,000 of damage done, and the subsequent debts still not recovered into the 1670s.</a:t>
            </a:r>
          </a:p>
          <a:p>
            <a:pPr algn="ctr"/>
            <a:r>
              <a:rPr lang="en-GB" sz="1200" dirty="0">
                <a:solidFill>
                  <a:schemeClr val="tx1"/>
                </a:solidFill>
                <a:latin typeface="Castledown" panose="02000503040000020003" pitchFamily="2" charset="0"/>
              </a:rPr>
              <a:t>Due to the nature of the historical and political aftermath, the city has become a hotspot for tourists wanting to learn about how we have the democracy that we do today. The trains were instrumental in providing the curious minds of the Victorians a way to travel and find out about the role of the ‘Faithful City’ in the Civil war.</a:t>
            </a:r>
          </a:p>
        </p:txBody>
      </p:sp>
    </p:spTree>
    <p:extLst>
      <p:ext uri="{BB962C8B-B14F-4D97-AF65-F5344CB8AC3E}">
        <p14:creationId xmlns:p14="http://schemas.microsoft.com/office/powerpoint/2010/main" val="9748748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FABF7B29-19FC-A8BA-0D1B-CBF660F4D1C0}"/>
            </a:ext>
          </a:extLst>
        </p:cNvPr>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A818AFC0-EAA1-60A2-0F5F-1C6D519F0095}"/>
              </a:ext>
            </a:extLst>
          </p:cNvPr>
          <p:cNvSpPr/>
          <p:nvPr/>
        </p:nvSpPr>
        <p:spPr>
          <a:xfrm>
            <a:off x="3219240" y="145871"/>
            <a:ext cx="5817351" cy="2851238"/>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178" name="Picture 10" descr="Horse racing] - Public domain portrait ...">
            <a:extLst>
              <a:ext uri="{FF2B5EF4-FFF2-40B4-BE49-F238E27FC236}">
                <a16:creationId xmlns:a16="http://schemas.microsoft.com/office/drawing/2014/main" id="{39017FF1-5344-0C89-6EAC-76AA284E47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865" y="3007613"/>
            <a:ext cx="2620800" cy="2034974"/>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7176" name="Picture 8" descr="History Horse Racing Photos Images ...">
            <a:extLst>
              <a:ext uri="{FF2B5EF4-FFF2-40B4-BE49-F238E27FC236}">
                <a16:creationId xmlns:a16="http://schemas.microsoft.com/office/drawing/2014/main" id="{745A73AA-2FEF-1103-06B3-EBFFFCB197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265" y="4915440"/>
            <a:ext cx="2620800" cy="1955520"/>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7180" name="Picture 12" descr="Horse racing drawing - Public domain ...">
            <a:extLst>
              <a:ext uri="{FF2B5EF4-FFF2-40B4-BE49-F238E27FC236}">
                <a16:creationId xmlns:a16="http://schemas.microsoft.com/office/drawing/2014/main" id="{3D33CC8B-7C50-41B1-520A-792501F322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902" y="1286910"/>
            <a:ext cx="2619375" cy="1743075"/>
          </a:xfrm>
          <a:prstGeom prst="rect">
            <a:avLst/>
          </a:prstGeom>
          <a:noFill/>
          <a:ln w="28575">
            <a:solidFill>
              <a:schemeClr val="tx1"/>
            </a:solidFill>
          </a:ln>
          <a:extLst>
            <a:ext uri="{909E8E84-426E-40DD-AFC4-6F175D3DCCD1}">
              <a14:hiddenFill xmlns:a14="http://schemas.microsoft.com/office/drawing/2010/main">
                <a:solidFill>
                  <a:srgbClr val="FFFFFF"/>
                </a:solidFill>
              </a14:hiddenFill>
            </a:ext>
          </a:extLst>
        </p:spPr>
      </p:pic>
      <p:pic>
        <p:nvPicPr>
          <p:cNvPr id="7170" name="Picture 2" descr="February sun - Pitchcroft, Worcester | Mike Finn | Flickr">
            <a:extLst>
              <a:ext uri="{FF2B5EF4-FFF2-40B4-BE49-F238E27FC236}">
                <a16:creationId xmlns:a16="http://schemas.microsoft.com/office/drawing/2014/main" id="{1946F778-E704-4959-700D-D09275A2BC6A}"/>
              </a:ext>
            </a:extLst>
          </p:cNvPr>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3455845" y="3074988"/>
            <a:ext cx="5671564" cy="378301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5A6FF1A4-4FCC-01DF-D9D9-525603633F74}"/>
              </a:ext>
            </a:extLst>
          </p:cNvPr>
          <p:cNvGrpSpPr/>
          <p:nvPr/>
        </p:nvGrpSpPr>
        <p:grpSpPr>
          <a:xfrm>
            <a:off x="170195" y="243729"/>
            <a:ext cx="2913040" cy="1086244"/>
            <a:chOff x="5239926" y="1649375"/>
            <a:chExt cx="2913040" cy="1086244"/>
          </a:xfrm>
        </p:grpSpPr>
        <p:sp>
          <p:nvSpPr>
            <p:cNvPr id="12" name="Rectangle: Rounded Corners 11">
              <a:extLst>
                <a:ext uri="{FF2B5EF4-FFF2-40B4-BE49-F238E27FC236}">
                  <a16:creationId xmlns:a16="http://schemas.microsoft.com/office/drawing/2014/main" id="{C6BECADB-8D7C-AE6C-546D-01304EC652B6}"/>
                </a:ext>
              </a:extLst>
            </p:cNvPr>
            <p:cNvSpPr/>
            <p:nvPr/>
          </p:nvSpPr>
          <p:spPr>
            <a:xfrm>
              <a:off x="5239926" y="1655149"/>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Rectangle 12">
              <a:extLst>
                <a:ext uri="{FF2B5EF4-FFF2-40B4-BE49-F238E27FC236}">
                  <a16:creationId xmlns:a16="http://schemas.microsoft.com/office/drawing/2014/main" id="{55FA1580-B487-8FE8-725E-F817696E68BA}"/>
                </a:ext>
              </a:extLst>
            </p:cNvPr>
            <p:cNvSpPr/>
            <p:nvPr/>
          </p:nvSpPr>
          <p:spPr>
            <a:xfrm>
              <a:off x="6467317" y="1649375"/>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Pitchcroft</a:t>
              </a:r>
            </a:p>
          </p:txBody>
        </p:sp>
        <p:pic>
          <p:nvPicPr>
            <p:cNvPr id="14" name="Graphic 13" descr="Horseshoe with solid fill">
              <a:extLst>
                <a:ext uri="{FF2B5EF4-FFF2-40B4-BE49-F238E27FC236}">
                  <a16:creationId xmlns:a16="http://schemas.microsoft.com/office/drawing/2014/main" id="{7C7ECBAE-30FA-F91D-95A0-0C4665DAC5FF}"/>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339622" y="1690776"/>
              <a:ext cx="1031810" cy="1031810"/>
            </a:xfrm>
            <a:prstGeom prst="rect">
              <a:avLst/>
            </a:prstGeom>
          </p:spPr>
        </p:pic>
      </p:grpSp>
      <p:pic>
        <p:nvPicPr>
          <p:cNvPr id="146" name="Google Shape;146;p31" descr="A picture containing text, clipart&#10;&#10;Description automatically generated">
            <a:extLst>
              <a:ext uri="{FF2B5EF4-FFF2-40B4-BE49-F238E27FC236}">
                <a16:creationId xmlns:a16="http://schemas.microsoft.com/office/drawing/2014/main" id="{C7D875FA-5C7D-B46C-B504-0D513CA102E0}"/>
              </a:ext>
            </a:extLst>
          </p:cNvPr>
          <p:cNvPicPr preferRelativeResize="0"/>
          <p:nvPr/>
        </p:nvPicPr>
        <p:blipFill rotWithShape="1">
          <a:blip r:embed="rId9">
            <a:alphaModFix/>
          </a:blip>
          <a:srcRect/>
          <a:stretch/>
        </p:blipFill>
        <p:spPr>
          <a:xfrm>
            <a:off x="7379493" y="6211704"/>
            <a:ext cx="1685649" cy="568417"/>
          </a:xfrm>
          <a:prstGeom prst="rect">
            <a:avLst/>
          </a:prstGeom>
          <a:noFill/>
          <a:ln>
            <a:noFill/>
          </a:ln>
        </p:spPr>
      </p:pic>
      <p:sp>
        <p:nvSpPr>
          <p:cNvPr id="2" name="Google Shape;142;p31">
            <a:hlinkClick r:id="rId10" action="ppaction://hlinksldjump"/>
            <a:extLst>
              <a:ext uri="{FF2B5EF4-FFF2-40B4-BE49-F238E27FC236}">
                <a16:creationId xmlns:a16="http://schemas.microsoft.com/office/drawing/2014/main" id="{A1AA9A71-F369-4DFE-06B6-8C0DAD4052C9}"/>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4" name="TextBox 3">
            <a:extLst>
              <a:ext uri="{FF2B5EF4-FFF2-40B4-BE49-F238E27FC236}">
                <a16:creationId xmlns:a16="http://schemas.microsoft.com/office/drawing/2014/main" id="{6856AB48-457D-856E-5B73-5A4B1409EFC3}"/>
              </a:ext>
            </a:extLst>
          </p:cNvPr>
          <p:cNvSpPr txBox="1"/>
          <p:nvPr/>
        </p:nvSpPr>
        <p:spPr>
          <a:xfrm>
            <a:off x="3564592" y="3128657"/>
            <a:ext cx="5471999" cy="1600438"/>
          </a:xfrm>
          <a:prstGeom prst="rect">
            <a:avLst/>
          </a:prstGeom>
          <a:noFill/>
        </p:spPr>
        <p:txBody>
          <a:bodyPr wrap="square">
            <a:spAutoFit/>
          </a:bodyPr>
          <a:lstStyle/>
          <a:p>
            <a:pPr algn="l"/>
            <a:r>
              <a:rPr lang="en-GB" b="1" i="0" dirty="0">
                <a:solidFill>
                  <a:schemeClr val="tx1"/>
                </a:solidFill>
                <a:effectLst/>
                <a:latin typeface="Castledown" panose="02000503040000020003" pitchFamily="2" charset="0"/>
              </a:rPr>
              <a:t>Worcester Racecourse</a:t>
            </a:r>
            <a:r>
              <a:rPr lang="en-GB" b="0" i="0" dirty="0">
                <a:solidFill>
                  <a:schemeClr val="tx1"/>
                </a:solidFill>
                <a:effectLst/>
                <a:latin typeface="Castledown" panose="02000503040000020003" pitchFamily="2" charset="0"/>
              </a:rPr>
              <a:t> is a </a:t>
            </a:r>
            <a:r>
              <a:rPr lang="en-GB" b="0" i="0" u="none" strike="noStrike" dirty="0">
                <a:solidFill>
                  <a:schemeClr val="tx1"/>
                </a:solidFill>
                <a:effectLst/>
                <a:latin typeface="Castledown" panose="02000503040000020003" pitchFamily="2" charset="0"/>
              </a:rPr>
              <a:t>thoroughbred</a:t>
            </a:r>
            <a:r>
              <a:rPr lang="en-GB" b="0" i="0" dirty="0">
                <a:solidFill>
                  <a:schemeClr val="tx1"/>
                </a:solidFill>
                <a:effectLst/>
                <a:latin typeface="Castledown" panose="02000503040000020003" pitchFamily="2" charset="0"/>
              </a:rPr>
              <a:t> </a:t>
            </a:r>
            <a:r>
              <a:rPr lang="en-GB" b="0" i="0" u="none" strike="noStrike" dirty="0">
                <a:solidFill>
                  <a:schemeClr val="tx1"/>
                </a:solidFill>
                <a:effectLst/>
                <a:latin typeface="Castledown" panose="02000503040000020003" pitchFamily="2" charset="0"/>
              </a:rPr>
              <a:t>horse racing</a:t>
            </a:r>
            <a:r>
              <a:rPr lang="en-GB" b="0" i="0" dirty="0">
                <a:solidFill>
                  <a:schemeClr val="tx1"/>
                </a:solidFill>
                <a:effectLst/>
                <a:latin typeface="Castledown" panose="02000503040000020003" pitchFamily="2" charset="0"/>
              </a:rPr>
              <a:t> venue located in the city of </a:t>
            </a:r>
            <a:r>
              <a:rPr lang="en-GB" b="0" i="0" u="none" strike="noStrike" dirty="0">
                <a:solidFill>
                  <a:schemeClr val="tx1"/>
                </a:solidFill>
                <a:effectLst/>
                <a:latin typeface="Castledown" panose="02000503040000020003" pitchFamily="2" charset="0"/>
              </a:rPr>
              <a:t>Worcester</a:t>
            </a:r>
            <a:r>
              <a:rPr lang="en-GB" u="none" strike="noStrike" dirty="0">
                <a:solidFill>
                  <a:schemeClr val="tx1"/>
                </a:solidFill>
                <a:latin typeface="Castledown" panose="02000503040000020003" pitchFamily="2" charset="0"/>
              </a:rPr>
              <a:t>, more commonly know</a:t>
            </a:r>
            <a:r>
              <a:rPr lang="en-GB" dirty="0">
                <a:solidFill>
                  <a:schemeClr val="tx1"/>
                </a:solidFill>
                <a:latin typeface="Castledown" panose="02000503040000020003" pitchFamily="2" charset="0"/>
              </a:rPr>
              <a:t>n as ‘</a:t>
            </a:r>
            <a:r>
              <a:rPr lang="en-GB" dirty="0" err="1">
                <a:solidFill>
                  <a:schemeClr val="tx1"/>
                </a:solidFill>
                <a:latin typeface="Castledown" panose="02000503040000020003" pitchFamily="2" charset="0"/>
              </a:rPr>
              <a:t>Pitchcroft</a:t>
            </a:r>
            <a:r>
              <a:rPr lang="en-GB" dirty="0">
                <a:solidFill>
                  <a:schemeClr val="tx1"/>
                </a:solidFill>
                <a:latin typeface="Castledown" panose="02000503040000020003" pitchFamily="2" charset="0"/>
              </a:rPr>
              <a:t>’. </a:t>
            </a:r>
            <a:r>
              <a:rPr lang="en-GB" b="0" i="0" dirty="0">
                <a:solidFill>
                  <a:schemeClr val="tx1"/>
                </a:solidFill>
                <a:effectLst/>
                <a:latin typeface="Castledown" panose="02000503040000020003" pitchFamily="2" charset="0"/>
              </a:rPr>
              <a:t>Horse racing has taken place here since at least 1718.</a:t>
            </a:r>
            <a:r>
              <a:rPr lang="en-GB" b="0" i="0" baseline="30000" dirty="0">
                <a:solidFill>
                  <a:schemeClr val="tx1"/>
                </a:solidFill>
                <a:effectLst/>
                <a:latin typeface="Castledown" panose="02000503040000020003" pitchFamily="2" charset="0"/>
              </a:rPr>
              <a:t> </a:t>
            </a:r>
            <a:r>
              <a:rPr lang="en-GB" b="0" i="0" dirty="0">
                <a:solidFill>
                  <a:schemeClr val="tx1"/>
                </a:solidFill>
                <a:effectLst/>
                <a:latin typeface="Castledown" panose="02000503040000020003" pitchFamily="2" charset="0"/>
              </a:rPr>
              <a:t>It staged </a:t>
            </a:r>
            <a:r>
              <a:rPr lang="en-GB" b="0" i="0" u="none" strike="noStrike" dirty="0">
                <a:solidFill>
                  <a:schemeClr val="tx1"/>
                </a:solidFill>
                <a:effectLst/>
                <a:latin typeface="Castledown" panose="02000503040000020003" pitchFamily="2" charset="0"/>
                <a:hlinkClick r:id="rId11" tooltip="Flat racing">
                  <a:extLst>
                    <a:ext uri="{A12FA001-AC4F-418D-AE19-62706E023703}">
                      <ahyp:hlinkClr xmlns:ahyp="http://schemas.microsoft.com/office/drawing/2018/hyperlinkcolor" val="tx"/>
                    </a:ext>
                  </a:extLst>
                </a:hlinkClick>
              </a:rPr>
              <a:t>Flat racing</a:t>
            </a:r>
            <a:r>
              <a:rPr lang="en-GB" b="0" i="0" dirty="0">
                <a:solidFill>
                  <a:schemeClr val="tx1"/>
                </a:solidFill>
                <a:effectLst/>
                <a:latin typeface="Castledown" panose="02000503040000020003" pitchFamily="2" charset="0"/>
              </a:rPr>
              <a:t> until 1966 as well as the </a:t>
            </a:r>
            <a:r>
              <a:rPr lang="en-GB" b="0" i="0" u="none" strike="noStrike" dirty="0">
                <a:solidFill>
                  <a:schemeClr val="tx1"/>
                </a:solidFill>
                <a:effectLst/>
                <a:latin typeface="Castledown" panose="02000503040000020003" pitchFamily="2" charset="0"/>
              </a:rPr>
              <a:t>National Hunt racing</a:t>
            </a:r>
            <a:r>
              <a:rPr lang="en-GB" b="0" i="0" dirty="0">
                <a:solidFill>
                  <a:schemeClr val="tx1"/>
                </a:solidFill>
                <a:effectLst/>
                <a:latin typeface="Castledown" panose="02000503040000020003" pitchFamily="2" charset="0"/>
              </a:rPr>
              <a:t> seen today.</a:t>
            </a:r>
          </a:p>
          <a:p>
            <a:pPr algn="l"/>
            <a:endParaRPr lang="en-GB" b="0" i="0" dirty="0">
              <a:solidFill>
                <a:schemeClr val="tx1"/>
              </a:solidFill>
              <a:effectLst/>
              <a:latin typeface="Castledown" panose="02000503040000020003" pitchFamily="2" charset="0"/>
            </a:endParaRPr>
          </a:p>
          <a:p>
            <a:pPr algn="l"/>
            <a:endParaRPr lang="en-GB" dirty="0">
              <a:solidFill>
                <a:schemeClr val="tx1"/>
              </a:solidFill>
              <a:latin typeface="Castledown" panose="02000503040000020003" pitchFamily="2" charset="0"/>
            </a:endParaRPr>
          </a:p>
        </p:txBody>
      </p:sp>
      <p:sp>
        <p:nvSpPr>
          <p:cNvPr id="7" name="TextBox 6">
            <a:extLst>
              <a:ext uri="{FF2B5EF4-FFF2-40B4-BE49-F238E27FC236}">
                <a16:creationId xmlns:a16="http://schemas.microsoft.com/office/drawing/2014/main" id="{2A257FD2-5B43-1AA9-0BDD-832DC2FDDC83}"/>
              </a:ext>
            </a:extLst>
          </p:cNvPr>
          <p:cNvSpPr txBox="1"/>
          <p:nvPr/>
        </p:nvSpPr>
        <p:spPr>
          <a:xfrm>
            <a:off x="6220222" y="507380"/>
            <a:ext cx="2855979" cy="2308324"/>
          </a:xfrm>
          <a:prstGeom prst="rect">
            <a:avLst/>
          </a:prstGeom>
          <a:noFill/>
        </p:spPr>
        <p:txBody>
          <a:bodyPr wrap="square">
            <a:spAutoFit/>
          </a:bodyPr>
          <a:lstStyle/>
          <a:p>
            <a:pPr algn="l"/>
            <a:r>
              <a:rPr lang="en-GB" sz="1200" b="1" i="0" dirty="0">
                <a:solidFill>
                  <a:schemeClr val="tx1"/>
                </a:solidFill>
                <a:effectLst/>
                <a:latin typeface="Castledown" panose="02000503040000020003" pitchFamily="2" charset="0"/>
              </a:rPr>
              <a:t>Not just for horses</a:t>
            </a:r>
          </a:p>
          <a:p>
            <a:pPr algn="l"/>
            <a:r>
              <a:rPr lang="en-GB" sz="1200" b="0" i="0" dirty="0">
                <a:solidFill>
                  <a:schemeClr val="tx1"/>
                </a:solidFill>
                <a:effectLst/>
                <a:latin typeface="Castledown" panose="02000503040000020003" pitchFamily="2" charset="0"/>
              </a:rPr>
              <a:t>From 1893 the </a:t>
            </a:r>
            <a:r>
              <a:rPr lang="en-GB" sz="1200" b="0" i="0" u="none" strike="noStrike" dirty="0">
                <a:solidFill>
                  <a:schemeClr val="tx1"/>
                </a:solidFill>
                <a:effectLst/>
                <a:latin typeface="Castledown" panose="02000503040000020003" pitchFamily="2" charset="0"/>
              </a:rPr>
              <a:t>Worcester Rugby Club</a:t>
            </a:r>
            <a:r>
              <a:rPr lang="en-GB" sz="1200" b="0" i="0" dirty="0">
                <a:solidFill>
                  <a:schemeClr val="tx1"/>
                </a:solidFill>
                <a:effectLst/>
                <a:latin typeface="Castledown" panose="02000503040000020003" pitchFamily="2" charset="0"/>
              </a:rPr>
              <a:t> played on ground enclosed by the racecourse for a number of years. In 1902 Berwick Rangers and Worcester Rovers football clubs amalgamated taking the present name of </a:t>
            </a:r>
            <a:r>
              <a:rPr lang="en-GB" sz="1200" b="0" i="0" u="none" strike="noStrike" dirty="0">
                <a:solidFill>
                  <a:schemeClr val="tx1"/>
                </a:solidFill>
                <a:effectLst/>
                <a:latin typeface="Castledown" panose="02000503040000020003" pitchFamily="2" charset="0"/>
                <a:hlinkClick r:id="rId12" tooltip="Worcester City F.C.">
                  <a:extLst>
                    <a:ext uri="{A12FA001-AC4F-418D-AE19-62706E023703}">
                      <ahyp:hlinkClr xmlns:ahyp="http://schemas.microsoft.com/office/drawing/2018/hyperlinkcolor" val="tx"/>
                    </a:ext>
                  </a:extLst>
                </a:hlinkClick>
              </a:rPr>
              <a:t>Worcester City F.C.</a:t>
            </a:r>
            <a:r>
              <a:rPr lang="en-GB" sz="1200" b="0" i="0" dirty="0">
                <a:solidFill>
                  <a:schemeClr val="tx1"/>
                </a:solidFill>
                <a:effectLst/>
                <a:latin typeface="Castledown" panose="02000503040000020003" pitchFamily="2" charset="0"/>
              </a:rPr>
              <a:t> playing on an enclosed area of the racecourse called Severn Terrace (behind the present Swan Theatre) until the start of the 1905 season.</a:t>
            </a:r>
          </a:p>
        </p:txBody>
      </p:sp>
      <p:sp>
        <p:nvSpPr>
          <p:cNvPr id="9" name="TextBox 8">
            <a:extLst>
              <a:ext uri="{FF2B5EF4-FFF2-40B4-BE49-F238E27FC236}">
                <a16:creationId xmlns:a16="http://schemas.microsoft.com/office/drawing/2014/main" id="{D2C3074A-CD2B-F7A9-9441-B3A9C2CE7B00}"/>
              </a:ext>
            </a:extLst>
          </p:cNvPr>
          <p:cNvSpPr txBox="1"/>
          <p:nvPr/>
        </p:nvSpPr>
        <p:spPr>
          <a:xfrm>
            <a:off x="3376734" y="265795"/>
            <a:ext cx="2942312" cy="2862322"/>
          </a:xfrm>
          <a:prstGeom prst="rect">
            <a:avLst/>
          </a:prstGeom>
          <a:noFill/>
        </p:spPr>
        <p:txBody>
          <a:bodyPr wrap="square">
            <a:spAutoFit/>
          </a:bodyPr>
          <a:lstStyle/>
          <a:p>
            <a:pPr algn="l"/>
            <a:r>
              <a:rPr lang="en-GB" sz="1200" b="1" i="0" dirty="0">
                <a:solidFill>
                  <a:schemeClr val="tx1"/>
                </a:solidFill>
                <a:effectLst/>
                <a:latin typeface="Castledown" panose="02000503040000020003" pitchFamily="2" charset="0"/>
              </a:rPr>
              <a:t>Horse racing history</a:t>
            </a:r>
          </a:p>
          <a:p>
            <a:pPr algn="l"/>
            <a:r>
              <a:rPr lang="en-GB" sz="1200" b="0" i="0" dirty="0">
                <a:solidFill>
                  <a:schemeClr val="tx1"/>
                </a:solidFill>
                <a:effectLst/>
                <a:latin typeface="Castledown" panose="02000503040000020003" pitchFamily="2" charset="0"/>
              </a:rPr>
              <a:t>Horse racing is one of the most ancient sports with the nomadic tribesmen of Central Asia racing horses since early domestication and horse racing has long been an organised sport in many countries throughout history- The Victorians were no different. </a:t>
            </a:r>
            <a:r>
              <a:rPr lang="en-GB" sz="1200" dirty="0">
                <a:solidFill>
                  <a:schemeClr val="tx1"/>
                </a:solidFill>
                <a:latin typeface="Castledown" panose="02000503040000020003" pitchFamily="2" charset="0"/>
              </a:rPr>
              <a:t>Victorians would travel by train to watch (and bet on) various races around the country, and Worcester was one of those such places where the railway was making the ‘sport of kings’ available to the masses.</a:t>
            </a:r>
            <a:endParaRPr lang="en-GB" sz="1200" b="0" i="0" dirty="0">
              <a:solidFill>
                <a:schemeClr val="tx1"/>
              </a:solidFill>
              <a:effectLst/>
              <a:latin typeface="Castledown" panose="02000503040000020003" pitchFamily="2" charset="0"/>
            </a:endParaRPr>
          </a:p>
          <a:p>
            <a:pPr algn="l"/>
            <a:r>
              <a:rPr lang="en-GB" sz="1200" b="1" i="0" dirty="0">
                <a:solidFill>
                  <a:schemeClr val="tx1"/>
                </a:solidFill>
                <a:effectLst/>
                <a:latin typeface="Castledown" panose="02000503040000020003" pitchFamily="2" charset="0"/>
              </a:rPr>
              <a:t> </a:t>
            </a:r>
            <a:endParaRPr lang="en-GB" sz="1200" b="0" i="0" dirty="0">
              <a:solidFill>
                <a:schemeClr val="tx1"/>
              </a:solidFill>
              <a:effectLst/>
              <a:latin typeface="Castledown" panose="02000503040000020003" pitchFamily="2" charset="0"/>
            </a:endParaRPr>
          </a:p>
        </p:txBody>
      </p:sp>
    </p:spTree>
    <p:extLst>
      <p:ext uri="{BB962C8B-B14F-4D97-AF65-F5344CB8AC3E}">
        <p14:creationId xmlns:p14="http://schemas.microsoft.com/office/powerpoint/2010/main" val="3831613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CA8276F-885B-84FB-943B-93F3669B0AF8}"/>
            </a:ext>
          </a:extLst>
        </p:cNvPr>
        <p:cNvGrpSpPr/>
        <p:nvPr/>
      </p:nvGrpSpPr>
      <p:grpSpPr>
        <a:xfrm>
          <a:off x="0" y="0"/>
          <a:ext cx="0" cy="0"/>
          <a:chOff x="0" y="0"/>
          <a:chExt cx="0" cy="0"/>
        </a:xfrm>
      </p:grpSpPr>
      <p:pic>
        <p:nvPicPr>
          <p:cNvPr id="12" name="Picture 4" descr="Corridor and staircase, 2nd floor, Worcester Art Museum - PICRYL - Public  Domain Media Search Engine Public Domain Search">
            <a:extLst>
              <a:ext uri="{FF2B5EF4-FFF2-40B4-BE49-F238E27FC236}">
                <a16:creationId xmlns:a16="http://schemas.microsoft.com/office/drawing/2014/main" id="{CBE00D4F-E025-6527-5094-937F817D4D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50919" y="42077"/>
            <a:ext cx="1688248" cy="134536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Entrance to Worcester City Art Gallery ...">
            <a:extLst>
              <a:ext uri="{FF2B5EF4-FFF2-40B4-BE49-F238E27FC236}">
                <a16:creationId xmlns:a16="http://schemas.microsoft.com/office/drawing/2014/main" id="{D1AB708C-DC42-63B7-CD24-04824FEEB7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2733" y="3465172"/>
            <a:ext cx="1380410" cy="152232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8" name="Rectangle: Rounded Corners 7">
            <a:extLst>
              <a:ext uri="{FF2B5EF4-FFF2-40B4-BE49-F238E27FC236}">
                <a16:creationId xmlns:a16="http://schemas.microsoft.com/office/drawing/2014/main" id="{B9ADAFD3-D5A9-1BB4-8692-215697BA6E03}"/>
              </a:ext>
            </a:extLst>
          </p:cNvPr>
          <p:cNvSpPr/>
          <p:nvPr/>
        </p:nvSpPr>
        <p:spPr>
          <a:xfrm>
            <a:off x="5570527" y="586288"/>
            <a:ext cx="3352704" cy="4268628"/>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Rounded Corners 8">
            <a:extLst>
              <a:ext uri="{FF2B5EF4-FFF2-40B4-BE49-F238E27FC236}">
                <a16:creationId xmlns:a16="http://schemas.microsoft.com/office/drawing/2014/main" id="{BF032630-C018-361F-5F4F-4740850AB734}"/>
              </a:ext>
            </a:extLst>
          </p:cNvPr>
          <p:cNvSpPr/>
          <p:nvPr/>
        </p:nvSpPr>
        <p:spPr>
          <a:xfrm>
            <a:off x="2315009" y="1415349"/>
            <a:ext cx="3106529" cy="2221384"/>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Rounded Corners 9">
            <a:extLst>
              <a:ext uri="{FF2B5EF4-FFF2-40B4-BE49-F238E27FC236}">
                <a16:creationId xmlns:a16="http://schemas.microsoft.com/office/drawing/2014/main" id="{99232FF6-FDD1-9D33-B11E-D32F0BDD3B98}"/>
              </a:ext>
            </a:extLst>
          </p:cNvPr>
          <p:cNvSpPr/>
          <p:nvPr/>
        </p:nvSpPr>
        <p:spPr>
          <a:xfrm>
            <a:off x="3683850" y="4934933"/>
            <a:ext cx="5239381" cy="1345823"/>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148" name="Picture 4">
            <a:extLst>
              <a:ext uri="{FF2B5EF4-FFF2-40B4-BE49-F238E27FC236}">
                <a16:creationId xmlns:a16="http://schemas.microsoft.com/office/drawing/2014/main" id="{E392EC6C-037E-F103-E892-2FF3D5D98E6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b="15056"/>
          <a:stretch/>
        </p:blipFill>
        <p:spPr bwMode="auto">
          <a:xfrm>
            <a:off x="170195" y="3465421"/>
            <a:ext cx="3293390" cy="3314700"/>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46" name="Picture 2" descr="Worcestershire Exhibition">
            <a:extLst>
              <a:ext uri="{FF2B5EF4-FFF2-40B4-BE49-F238E27FC236}">
                <a16:creationId xmlns:a16="http://schemas.microsoft.com/office/drawing/2014/main" id="{6A8C19C5-42EB-A6D4-9D3A-8DE6362E5F0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0195" y="1181100"/>
            <a:ext cx="3293390" cy="2590800"/>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1157E839-D5FB-149B-0499-72676767BE51}"/>
              </a:ext>
            </a:extLst>
          </p:cNvPr>
          <p:cNvSpPr/>
          <p:nvPr/>
        </p:nvSpPr>
        <p:spPr>
          <a:xfrm>
            <a:off x="170195" y="1181100"/>
            <a:ext cx="3293390" cy="5599021"/>
          </a:xfrm>
          <a:prstGeom prst="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Group 6">
            <a:extLst>
              <a:ext uri="{FF2B5EF4-FFF2-40B4-BE49-F238E27FC236}">
                <a16:creationId xmlns:a16="http://schemas.microsoft.com/office/drawing/2014/main" id="{83545B1B-411D-2E43-4BC7-4ECEA020443A}"/>
              </a:ext>
            </a:extLst>
          </p:cNvPr>
          <p:cNvGrpSpPr/>
          <p:nvPr/>
        </p:nvGrpSpPr>
        <p:grpSpPr>
          <a:xfrm>
            <a:off x="170195" y="223884"/>
            <a:ext cx="2913040" cy="1086244"/>
            <a:chOff x="5227224" y="3264576"/>
            <a:chExt cx="2913040" cy="1086244"/>
          </a:xfrm>
        </p:grpSpPr>
        <p:sp>
          <p:nvSpPr>
            <p:cNvPr id="20" name="Rectangle: Rounded Corners 19">
              <a:extLst>
                <a:ext uri="{FF2B5EF4-FFF2-40B4-BE49-F238E27FC236}">
                  <a16:creationId xmlns:a16="http://schemas.microsoft.com/office/drawing/2014/main" id="{5BDC0285-5D1E-057D-956D-C17A3356CDB0}"/>
                </a:ext>
              </a:extLst>
            </p:cNvPr>
            <p:cNvSpPr/>
            <p:nvPr/>
          </p:nvSpPr>
          <p:spPr>
            <a:xfrm>
              <a:off x="5227224" y="327035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1" name="Rectangle 20">
              <a:extLst>
                <a:ext uri="{FF2B5EF4-FFF2-40B4-BE49-F238E27FC236}">
                  <a16:creationId xmlns:a16="http://schemas.microsoft.com/office/drawing/2014/main" id="{C394AFA8-D65E-79A7-6988-3817E37A7894}"/>
                </a:ext>
              </a:extLst>
            </p:cNvPr>
            <p:cNvSpPr/>
            <p:nvPr/>
          </p:nvSpPr>
          <p:spPr>
            <a:xfrm>
              <a:off x="6454615" y="3264576"/>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Exhibition</a:t>
              </a:r>
            </a:p>
          </p:txBody>
        </p:sp>
        <p:pic>
          <p:nvPicPr>
            <p:cNvPr id="22" name="Graphic 21" descr="Lightbulb and gear outline">
              <a:extLst>
                <a:ext uri="{FF2B5EF4-FFF2-40B4-BE49-F238E27FC236}">
                  <a16:creationId xmlns:a16="http://schemas.microsoft.com/office/drawing/2014/main" id="{29F6D273-8769-7B63-B6A7-41B7D000194E}"/>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5326920" y="3305977"/>
              <a:ext cx="1031810" cy="1031810"/>
            </a:xfrm>
            <a:prstGeom prst="rect">
              <a:avLst/>
            </a:prstGeom>
          </p:spPr>
        </p:pic>
      </p:grpSp>
      <p:pic>
        <p:nvPicPr>
          <p:cNvPr id="146" name="Google Shape;146;p31" descr="A picture containing text, clipart&#10;&#10;Description automatically generated">
            <a:extLst>
              <a:ext uri="{FF2B5EF4-FFF2-40B4-BE49-F238E27FC236}">
                <a16:creationId xmlns:a16="http://schemas.microsoft.com/office/drawing/2014/main" id="{FD7C77A3-86A1-CE85-B36D-49393E643FD4}"/>
              </a:ext>
            </a:extLst>
          </p:cNvPr>
          <p:cNvPicPr preferRelativeResize="0"/>
          <p:nvPr/>
        </p:nvPicPr>
        <p:blipFill rotWithShape="1">
          <a:blip r:embed="rId9">
            <a:alphaModFix/>
          </a:blip>
          <a:srcRect/>
          <a:stretch/>
        </p:blipFill>
        <p:spPr>
          <a:xfrm>
            <a:off x="7379493" y="6211704"/>
            <a:ext cx="1685649" cy="568417"/>
          </a:xfrm>
          <a:prstGeom prst="rect">
            <a:avLst/>
          </a:prstGeom>
          <a:noFill/>
          <a:ln>
            <a:noFill/>
          </a:ln>
        </p:spPr>
      </p:pic>
      <p:sp>
        <p:nvSpPr>
          <p:cNvPr id="2" name="Google Shape;142;p31">
            <a:hlinkClick r:id="rId10" action="ppaction://hlinksldjump"/>
            <a:extLst>
              <a:ext uri="{FF2B5EF4-FFF2-40B4-BE49-F238E27FC236}">
                <a16:creationId xmlns:a16="http://schemas.microsoft.com/office/drawing/2014/main" id="{978FD069-1E56-686F-AF91-83A55B0514A5}"/>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sp>
        <p:nvSpPr>
          <p:cNvPr id="23" name="TextBox 22">
            <a:extLst>
              <a:ext uri="{FF2B5EF4-FFF2-40B4-BE49-F238E27FC236}">
                <a16:creationId xmlns:a16="http://schemas.microsoft.com/office/drawing/2014/main" id="{761D0480-F87F-DDFF-5039-CBB143377FAB}"/>
              </a:ext>
            </a:extLst>
          </p:cNvPr>
          <p:cNvSpPr txBox="1"/>
          <p:nvPr/>
        </p:nvSpPr>
        <p:spPr>
          <a:xfrm>
            <a:off x="3516105" y="1513075"/>
            <a:ext cx="1900944" cy="2123658"/>
          </a:xfrm>
          <a:prstGeom prst="rect">
            <a:avLst/>
          </a:prstGeom>
          <a:noFill/>
        </p:spPr>
        <p:txBody>
          <a:bodyPr wrap="square">
            <a:spAutoFit/>
          </a:bodyPr>
          <a:lstStyle/>
          <a:p>
            <a:r>
              <a:rPr lang="en-GB" sz="1200" b="0" i="0" dirty="0">
                <a:solidFill>
                  <a:schemeClr val="tx1"/>
                </a:solidFill>
                <a:effectLst/>
                <a:latin typeface="Castledown" panose="02000503040000020003" pitchFamily="2" charset="0"/>
              </a:rPr>
              <a:t>This photograph (from the collection of Andrew Smith) shows a large number of carriages on Shrub Hill Road and is believed to have been taken on the day that the exhibition was opened on 18th July 1882. The exhibition closed on 18th October 1882.</a:t>
            </a:r>
            <a:endParaRPr lang="en-GB" sz="1200" dirty="0">
              <a:solidFill>
                <a:schemeClr val="tx1"/>
              </a:solidFill>
              <a:latin typeface="Castledown" panose="02000503040000020003" pitchFamily="2" charset="0"/>
            </a:endParaRPr>
          </a:p>
        </p:txBody>
      </p:sp>
      <p:sp>
        <p:nvSpPr>
          <p:cNvPr id="27" name="TextBox 26">
            <a:extLst>
              <a:ext uri="{FF2B5EF4-FFF2-40B4-BE49-F238E27FC236}">
                <a16:creationId xmlns:a16="http://schemas.microsoft.com/office/drawing/2014/main" id="{0E5B90A9-B208-CB96-5F0A-E1DCD6DB2174}"/>
              </a:ext>
            </a:extLst>
          </p:cNvPr>
          <p:cNvSpPr txBox="1"/>
          <p:nvPr/>
        </p:nvSpPr>
        <p:spPr>
          <a:xfrm>
            <a:off x="117675" y="3808044"/>
            <a:ext cx="3907222" cy="261610"/>
          </a:xfrm>
          <a:prstGeom prst="rect">
            <a:avLst/>
          </a:prstGeom>
          <a:noFill/>
        </p:spPr>
        <p:txBody>
          <a:bodyPr wrap="square">
            <a:spAutoFit/>
          </a:bodyPr>
          <a:lstStyle/>
          <a:p>
            <a:pPr algn="l"/>
            <a:r>
              <a:rPr lang="en-GB" sz="1100" b="0" i="0" dirty="0">
                <a:solidFill>
                  <a:schemeClr val="tx1"/>
                </a:solidFill>
                <a:effectLst/>
                <a:highlight>
                  <a:srgbClr val="C0C0C0"/>
                </a:highlight>
                <a:latin typeface="Castledown" panose="02000503040000020003" pitchFamily="2" charset="0"/>
              </a:rPr>
              <a:t>Photograph by Andrew Smith, Present day</a:t>
            </a:r>
            <a:endParaRPr lang="en-GB" sz="1100" dirty="0">
              <a:solidFill>
                <a:schemeClr val="tx1"/>
              </a:solidFill>
              <a:highlight>
                <a:srgbClr val="C0C0C0"/>
              </a:highlight>
              <a:latin typeface="Castledown" panose="02000503040000020003" pitchFamily="2" charset="0"/>
            </a:endParaRPr>
          </a:p>
        </p:txBody>
      </p:sp>
      <p:sp>
        <p:nvSpPr>
          <p:cNvPr id="28" name="TextBox 27">
            <a:extLst>
              <a:ext uri="{FF2B5EF4-FFF2-40B4-BE49-F238E27FC236}">
                <a16:creationId xmlns:a16="http://schemas.microsoft.com/office/drawing/2014/main" id="{A8FE77F0-3608-9CBB-0E5A-28B0A745E89D}"/>
              </a:ext>
            </a:extLst>
          </p:cNvPr>
          <p:cNvSpPr txBox="1"/>
          <p:nvPr/>
        </p:nvSpPr>
        <p:spPr>
          <a:xfrm>
            <a:off x="155775" y="1335332"/>
            <a:ext cx="3907222" cy="261610"/>
          </a:xfrm>
          <a:prstGeom prst="rect">
            <a:avLst/>
          </a:prstGeom>
          <a:noFill/>
        </p:spPr>
        <p:txBody>
          <a:bodyPr wrap="square">
            <a:spAutoFit/>
          </a:bodyPr>
          <a:lstStyle/>
          <a:p>
            <a:pPr algn="l"/>
            <a:r>
              <a:rPr lang="en-GB" sz="1100" b="0" i="0" dirty="0">
                <a:solidFill>
                  <a:schemeClr val="tx1"/>
                </a:solidFill>
                <a:effectLst/>
                <a:highlight>
                  <a:srgbClr val="C0C0C0"/>
                </a:highlight>
                <a:latin typeface="Castledown" panose="02000503040000020003" pitchFamily="2" charset="0"/>
              </a:rPr>
              <a:t>Photograph from Andrew Smith’s collection, 1882</a:t>
            </a:r>
            <a:endParaRPr lang="en-GB" sz="1100" dirty="0">
              <a:solidFill>
                <a:schemeClr val="tx1"/>
              </a:solidFill>
              <a:highlight>
                <a:srgbClr val="C0C0C0"/>
              </a:highlight>
              <a:latin typeface="Castledown" panose="02000503040000020003" pitchFamily="2" charset="0"/>
            </a:endParaRPr>
          </a:p>
        </p:txBody>
      </p:sp>
      <p:sp>
        <p:nvSpPr>
          <p:cNvPr id="4" name="TextBox 3">
            <a:extLst>
              <a:ext uri="{FF2B5EF4-FFF2-40B4-BE49-F238E27FC236}">
                <a16:creationId xmlns:a16="http://schemas.microsoft.com/office/drawing/2014/main" id="{A72C321F-9C19-6D55-828A-D70E2943EC88}"/>
              </a:ext>
            </a:extLst>
          </p:cNvPr>
          <p:cNvSpPr txBox="1"/>
          <p:nvPr/>
        </p:nvSpPr>
        <p:spPr>
          <a:xfrm>
            <a:off x="5680417" y="613618"/>
            <a:ext cx="3293388" cy="4401205"/>
          </a:xfrm>
          <a:prstGeom prst="rect">
            <a:avLst/>
          </a:prstGeom>
          <a:noFill/>
        </p:spPr>
        <p:txBody>
          <a:bodyPr wrap="square">
            <a:spAutoFit/>
          </a:bodyPr>
          <a:lstStyle/>
          <a:p>
            <a:pPr algn="ctr"/>
            <a:r>
              <a:rPr lang="en-GB" b="1" i="0" dirty="0">
                <a:solidFill>
                  <a:srgbClr val="202122"/>
                </a:solidFill>
                <a:effectLst/>
                <a:latin typeface="Arial" panose="020B0604020202020204" pitchFamily="34" charset="0"/>
              </a:rPr>
              <a:t>What was it?</a:t>
            </a:r>
          </a:p>
          <a:p>
            <a:r>
              <a:rPr lang="en-GB" b="0" i="0" dirty="0">
                <a:solidFill>
                  <a:srgbClr val="202122"/>
                </a:solidFill>
                <a:effectLst/>
                <a:latin typeface="Arial" panose="020B0604020202020204" pitchFamily="34" charset="0"/>
              </a:rPr>
              <a:t>In 1882 Worcester hosted the Worcestershire Exhibition, inspired by the earlier </a:t>
            </a:r>
            <a:r>
              <a:rPr lang="en-GB" b="0" i="0" u="none" strike="noStrike" dirty="0">
                <a:effectLst/>
                <a:latin typeface="Arial" panose="020B0604020202020204" pitchFamily="34" charset="0"/>
              </a:rPr>
              <a:t>Great Exhibition</a:t>
            </a:r>
            <a:r>
              <a:rPr lang="en-GB" b="0" i="0" dirty="0">
                <a:solidFill>
                  <a:srgbClr val="202122"/>
                </a:solidFill>
                <a:effectLst/>
                <a:latin typeface="Arial" panose="020B0604020202020204" pitchFamily="34" charset="0"/>
              </a:rPr>
              <a:t> in London. These exhibitions were designed to show off, celebrate and educate the world </a:t>
            </a:r>
            <a:r>
              <a:rPr lang="en-GB" dirty="0">
                <a:solidFill>
                  <a:srgbClr val="202122"/>
                </a:solidFill>
                <a:latin typeface="Arial" panose="020B0604020202020204" pitchFamily="34" charset="0"/>
              </a:rPr>
              <a:t>on all the marvellous feats and works of the Victorians. </a:t>
            </a:r>
            <a:r>
              <a:rPr lang="en-GB" b="0" i="0" dirty="0">
                <a:solidFill>
                  <a:srgbClr val="202122"/>
                </a:solidFill>
                <a:effectLst/>
                <a:latin typeface="Arial" panose="020B0604020202020204" pitchFamily="34" charset="0"/>
              </a:rPr>
              <a:t>There were sections for exhibits of fine arts (over 600 paintings), historical manuscripts and industrial items. The profit was £1,867.9s.6d and the number of visitors is recorded as 222,807… Which was a huge amount of money and people for that period of history! This exhibition and its location were only made possible due to the access of Shrub Hill station and the thousands traveling by train to be present.</a:t>
            </a:r>
          </a:p>
          <a:p>
            <a:endParaRPr lang="en-GB" dirty="0">
              <a:solidFill>
                <a:srgbClr val="202122"/>
              </a:solidFill>
              <a:latin typeface="Arial" panose="020B0604020202020204" pitchFamily="34" charset="0"/>
            </a:endParaRPr>
          </a:p>
        </p:txBody>
      </p:sp>
      <p:sp>
        <p:nvSpPr>
          <p:cNvPr id="6" name="TextBox 5">
            <a:extLst>
              <a:ext uri="{FF2B5EF4-FFF2-40B4-BE49-F238E27FC236}">
                <a16:creationId xmlns:a16="http://schemas.microsoft.com/office/drawing/2014/main" id="{ED9ABB2B-0190-A8E5-C644-4EAFC7F9AF13}"/>
              </a:ext>
            </a:extLst>
          </p:cNvPr>
          <p:cNvSpPr txBox="1"/>
          <p:nvPr/>
        </p:nvSpPr>
        <p:spPr>
          <a:xfrm>
            <a:off x="3704641" y="4929098"/>
            <a:ext cx="5239381" cy="1384995"/>
          </a:xfrm>
          <a:prstGeom prst="rect">
            <a:avLst/>
          </a:prstGeom>
          <a:noFill/>
        </p:spPr>
        <p:txBody>
          <a:bodyPr wrap="square">
            <a:spAutoFit/>
          </a:bodyPr>
          <a:lstStyle/>
          <a:p>
            <a:pPr algn="ctr"/>
            <a:r>
              <a:rPr lang="en-GB" b="1" i="0" dirty="0">
                <a:solidFill>
                  <a:srgbClr val="202122"/>
                </a:solidFill>
                <a:effectLst/>
                <a:latin typeface="Arial" panose="020B0604020202020204" pitchFamily="34" charset="0"/>
              </a:rPr>
              <a:t>Why was it important?</a:t>
            </a:r>
          </a:p>
          <a:p>
            <a:r>
              <a:rPr lang="en-GB" dirty="0">
                <a:solidFill>
                  <a:srgbClr val="202122"/>
                </a:solidFill>
                <a:latin typeface="Arial" panose="020B0604020202020204" pitchFamily="34" charset="0"/>
              </a:rPr>
              <a:t>Apart from making Worcester a better known location for people to visit, s</a:t>
            </a:r>
            <a:r>
              <a:rPr lang="en-GB" i="0" dirty="0">
                <a:solidFill>
                  <a:srgbClr val="202122"/>
                </a:solidFill>
                <a:effectLst/>
                <a:latin typeface="Arial" panose="020B0604020202020204" pitchFamily="34" charset="0"/>
              </a:rPr>
              <a:t>ome </a:t>
            </a:r>
            <a:r>
              <a:rPr lang="en-GB" b="0" i="0" dirty="0">
                <a:solidFill>
                  <a:srgbClr val="202122"/>
                </a:solidFill>
                <a:effectLst/>
                <a:latin typeface="Arial" panose="020B0604020202020204" pitchFamily="34" charset="0"/>
              </a:rPr>
              <a:t>of the profit from the exhibition was used to build the city further, such as the Victoria Institute in Foregate Street, Worcester, which opened on 1 October 1896 and originally housed the city art gallery and museum.</a:t>
            </a:r>
            <a:endParaRPr lang="en-GB" dirty="0"/>
          </a:p>
        </p:txBody>
      </p:sp>
    </p:spTree>
    <p:extLst>
      <p:ext uri="{BB962C8B-B14F-4D97-AF65-F5344CB8AC3E}">
        <p14:creationId xmlns:p14="http://schemas.microsoft.com/office/powerpoint/2010/main" val="19504886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5211139-6E44-4198-D0C2-7813D8099442}"/>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4E4CA1-62A0-B659-DC18-0135F21B8E7C}"/>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5" name="Rectangle: Rounded Corners 4">
            <a:extLst>
              <a:ext uri="{FF2B5EF4-FFF2-40B4-BE49-F238E27FC236}">
                <a16:creationId xmlns:a16="http://schemas.microsoft.com/office/drawing/2014/main" id="{4E4257C2-0FEF-81F2-0F24-9A06D13111DD}"/>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1AEBEE5D-7464-8D60-273F-27468E8FD3AE}"/>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7" name="Group 6">
            <a:extLst>
              <a:ext uri="{FF2B5EF4-FFF2-40B4-BE49-F238E27FC236}">
                <a16:creationId xmlns:a16="http://schemas.microsoft.com/office/drawing/2014/main" id="{D5CF5313-4CFA-F0F1-DF27-2BD40E0991FF}"/>
              </a:ext>
            </a:extLst>
          </p:cNvPr>
          <p:cNvGrpSpPr/>
          <p:nvPr/>
        </p:nvGrpSpPr>
        <p:grpSpPr>
          <a:xfrm>
            <a:off x="256407" y="2465406"/>
            <a:ext cx="8543092" cy="3521599"/>
            <a:chOff x="256407" y="2465406"/>
            <a:chExt cx="8543092" cy="3521599"/>
          </a:xfrm>
        </p:grpSpPr>
        <p:pic>
          <p:nvPicPr>
            <p:cNvPr id="8" name="Picture 7">
              <a:extLst>
                <a:ext uri="{FF2B5EF4-FFF2-40B4-BE49-F238E27FC236}">
                  <a16:creationId xmlns:a16="http://schemas.microsoft.com/office/drawing/2014/main" id="{63401F6E-B4AB-E64F-873F-83F3A66C5797}"/>
                </a:ext>
              </a:extLst>
            </p:cNvPr>
            <p:cNvPicPr>
              <a:picLocks noChangeAspect="1"/>
            </p:cNvPicPr>
            <p:nvPr/>
          </p:nvPicPr>
          <p:blipFill>
            <a:blip r:embed="rId4"/>
            <a:stretch>
              <a:fillRect/>
            </a:stretch>
          </p:blipFill>
          <p:spPr>
            <a:xfrm>
              <a:off x="256407" y="2708475"/>
              <a:ext cx="8543092" cy="3278530"/>
            </a:xfrm>
            <a:prstGeom prst="rect">
              <a:avLst/>
            </a:prstGeom>
          </p:spPr>
        </p:pic>
        <p:pic>
          <p:nvPicPr>
            <p:cNvPr id="9" name="Picture 8" descr="A person wearing a crown&#10;&#10;Description automatically generated">
              <a:extLst>
                <a:ext uri="{FF2B5EF4-FFF2-40B4-BE49-F238E27FC236}">
                  <a16:creationId xmlns:a16="http://schemas.microsoft.com/office/drawing/2014/main" id="{5FC92DAC-EFD0-A18D-9C0C-44C9102282E2}"/>
                </a:ext>
              </a:extLst>
            </p:cNvPr>
            <p:cNvPicPr>
              <a:picLocks noChangeAspect="1"/>
            </p:cNvPicPr>
            <p:nvPr/>
          </p:nvPicPr>
          <p:blipFill>
            <a:blip r:embed="rId5"/>
            <a:stretch>
              <a:fillRect/>
            </a:stretch>
          </p:blipFill>
          <p:spPr>
            <a:xfrm flipH="1">
              <a:off x="7735033" y="2465406"/>
              <a:ext cx="900109" cy="1192194"/>
            </a:xfrm>
            <a:prstGeom prst="rect">
              <a:avLst/>
            </a:prstGeom>
          </p:spPr>
        </p:pic>
        <p:pic>
          <p:nvPicPr>
            <p:cNvPr id="10" name="Picture 9" descr="A grey factory with smoke coming out of it&#10;&#10;Description automatically generated">
              <a:extLst>
                <a:ext uri="{FF2B5EF4-FFF2-40B4-BE49-F238E27FC236}">
                  <a16:creationId xmlns:a16="http://schemas.microsoft.com/office/drawing/2014/main" id="{FDB2AE88-55FD-7830-21CE-F3DADA8946B4}"/>
                </a:ext>
              </a:extLst>
            </p:cNvPr>
            <p:cNvPicPr>
              <a:picLocks noChangeAspect="1"/>
            </p:cNvPicPr>
            <p:nvPr/>
          </p:nvPicPr>
          <p:blipFill>
            <a:blip r:embed="rId6"/>
            <a:stretch>
              <a:fillRect/>
            </a:stretch>
          </p:blipFill>
          <p:spPr>
            <a:xfrm>
              <a:off x="6519133" y="3975975"/>
              <a:ext cx="1861593" cy="1955604"/>
            </a:xfrm>
            <a:prstGeom prst="rect">
              <a:avLst/>
            </a:prstGeom>
          </p:spPr>
        </p:pic>
      </p:grpSp>
    </p:spTree>
    <p:extLst>
      <p:ext uri="{BB962C8B-B14F-4D97-AF65-F5344CB8AC3E}">
        <p14:creationId xmlns:p14="http://schemas.microsoft.com/office/powerpoint/2010/main" val="10255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74F10EF-C915-B6DE-CE06-64B50D33A13E}"/>
            </a:ext>
          </a:extLst>
        </p:cNvPr>
        <p:cNvGrpSpPr/>
        <p:nvPr/>
      </p:nvGrpSpPr>
      <p:grpSpPr>
        <a:xfrm>
          <a:off x="0" y="0"/>
          <a:ext cx="0" cy="0"/>
          <a:chOff x="0" y="0"/>
          <a:chExt cx="0" cy="0"/>
        </a:xfrm>
      </p:grpSpPr>
      <p:sp>
        <p:nvSpPr>
          <p:cNvPr id="17" name="Rectangle: Rounded Corners 16">
            <a:extLst>
              <a:ext uri="{FF2B5EF4-FFF2-40B4-BE49-F238E27FC236}">
                <a16:creationId xmlns:a16="http://schemas.microsoft.com/office/drawing/2014/main" id="{74E0E765-F1CF-174B-6E5B-F06D281A0D58}"/>
              </a:ext>
            </a:extLst>
          </p:cNvPr>
          <p:cNvSpPr/>
          <p:nvPr/>
        </p:nvSpPr>
        <p:spPr>
          <a:xfrm>
            <a:off x="3164584" y="151047"/>
            <a:ext cx="2828283" cy="1851216"/>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2180E069-7B30-F91F-9E4F-151B06E57EB6}"/>
              </a:ext>
            </a:extLst>
          </p:cNvPr>
          <p:cNvSpPr/>
          <p:nvPr/>
        </p:nvSpPr>
        <p:spPr>
          <a:xfrm>
            <a:off x="2517945" y="2326779"/>
            <a:ext cx="6388311" cy="73270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Rounded Corners 18">
            <a:extLst>
              <a:ext uri="{FF2B5EF4-FFF2-40B4-BE49-F238E27FC236}">
                <a16:creationId xmlns:a16="http://schemas.microsoft.com/office/drawing/2014/main" id="{55828E00-597F-F2EF-A3C0-16C5F0785EE5}"/>
              </a:ext>
            </a:extLst>
          </p:cNvPr>
          <p:cNvSpPr/>
          <p:nvPr/>
        </p:nvSpPr>
        <p:spPr>
          <a:xfrm>
            <a:off x="2583916" y="3340793"/>
            <a:ext cx="3106529" cy="855656"/>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Rounded Corners 19">
            <a:extLst>
              <a:ext uri="{FF2B5EF4-FFF2-40B4-BE49-F238E27FC236}">
                <a16:creationId xmlns:a16="http://schemas.microsoft.com/office/drawing/2014/main" id="{B4160582-8DC9-99F2-7B29-96A08EB90059}"/>
              </a:ext>
            </a:extLst>
          </p:cNvPr>
          <p:cNvSpPr/>
          <p:nvPr/>
        </p:nvSpPr>
        <p:spPr>
          <a:xfrm>
            <a:off x="116167" y="4640618"/>
            <a:ext cx="8829028" cy="165553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194" name="Picture 2" descr="No.73037 at Worcester">
            <a:extLst>
              <a:ext uri="{FF2B5EF4-FFF2-40B4-BE49-F238E27FC236}">
                <a16:creationId xmlns:a16="http://schemas.microsoft.com/office/drawing/2014/main" id="{76387BFD-EDDF-EE6F-5F29-797D2BEB3B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6950" y="139603"/>
            <a:ext cx="2890095" cy="2111375"/>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0703911B-D106-8F1B-A557-0E8AB31F0029}"/>
              </a:ext>
            </a:extLst>
          </p:cNvPr>
          <p:cNvSpPr txBox="1"/>
          <p:nvPr/>
        </p:nvSpPr>
        <p:spPr>
          <a:xfrm>
            <a:off x="6008303" y="2002263"/>
            <a:ext cx="4572000" cy="261610"/>
          </a:xfrm>
          <a:prstGeom prst="rect">
            <a:avLst/>
          </a:prstGeom>
          <a:noFill/>
        </p:spPr>
        <p:txBody>
          <a:bodyPr wrap="square">
            <a:spAutoFit/>
          </a:bodyPr>
          <a:lstStyle/>
          <a:p>
            <a:pPr algn="l"/>
            <a:r>
              <a:rPr lang="en-GB" sz="1100" b="0" i="0" dirty="0">
                <a:solidFill>
                  <a:schemeClr val="tx1"/>
                </a:solidFill>
                <a:effectLst/>
                <a:highlight>
                  <a:srgbClr val="C0C0C0"/>
                </a:highlight>
                <a:latin typeface="Castledown" panose="02000503040000020003" pitchFamily="2" charset="0"/>
              </a:rPr>
              <a:t>Photograph by Keith Farmer, 1964</a:t>
            </a:r>
            <a:endParaRPr lang="en-GB" sz="1100" dirty="0">
              <a:solidFill>
                <a:schemeClr val="tx1"/>
              </a:solidFill>
              <a:highlight>
                <a:srgbClr val="C0C0C0"/>
              </a:highlight>
              <a:latin typeface="Castledown" panose="02000503040000020003" pitchFamily="2" charset="0"/>
            </a:endParaRPr>
          </a:p>
        </p:txBody>
      </p:sp>
      <p:grpSp>
        <p:nvGrpSpPr>
          <p:cNvPr id="11" name="Group 10">
            <a:extLst>
              <a:ext uri="{FF2B5EF4-FFF2-40B4-BE49-F238E27FC236}">
                <a16:creationId xmlns:a16="http://schemas.microsoft.com/office/drawing/2014/main" id="{EC5F23CE-F34B-F15A-9AFC-883F1B771077}"/>
              </a:ext>
            </a:extLst>
          </p:cNvPr>
          <p:cNvGrpSpPr/>
          <p:nvPr/>
        </p:nvGrpSpPr>
        <p:grpSpPr>
          <a:xfrm>
            <a:off x="182897" y="237967"/>
            <a:ext cx="2913040" cy="1086244"/>
            <a:chOff x="5227224" y="4883337"/>
            <a:chExt cx="2913040" cy="1086244"/>
          </a:xfrm>
        </p:grpSpPr>
        <p:sp>
          <p:nvSpPr>
            <p:cNvPr id="32" name="Rectangle: Rounded Corners 31">
              <a:extLst>
                <a:ext uri="{FF2B5EF4-FFF2-40B4-BE49-F238E27FC236}">
                  <a16:creationId xmlns:a16="http://schemas.microsoft.com/office/drawing/2014/main" id="{F513C304-A611-6214-00A5-DABAE13C9DE9}"/>
                </a:ext>
              </a:extLst>
            </p:cNvPr>
            <p:cNvSpPr/>
            <p:nvPr/>
          </p:nvSpPr>
          <p:spPr>
            <a:xfrm>
              <a:off x="5227224" y="488911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3" name="Rectangle 32">
              <a:extLst>
                <a:ext uri="{FF2B5EF4-FFF2-40B4-BE49-F238E27FC236}">
                  <a16:creationId xmlns:a16="http://schemas.microsoft.com/office/drawing/2014/main" id="{A7AD8562-8DBA-7850-0340-4D231F92E2FC}"/>
                </a:ext>
              </a:extLst>
            </p:cNvPr>
            <p:cNvSpPr/>
            <p:nvPr/>
          </p:nvSpPr>
          <p:spPr>
            <a:xfrm>
              <a:off x="6454615" y="488333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Three Choirs Festival</a:t>
              </a:r>
            </a:p>
          </p:txBody>
        </p:sp>
        <p:pic>
          <p:nvPicPr>
            <p:cNvPr id="34" name="Graphic 33" descr="Music notation with solid fill">
              <a:extLst>
                <a:ext uri="{FF2B5EF4-FFF2-40B4-BE49-F238E27FC236}">
                  <a16:creationId xmlns:a16="http://schemas.microsoft.com/office/drawing/2014/main" id="{C7FA70A5-39DF-106A-0E1B-22E636933FF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5326920" y="4924738"/>
              <a:ext cx="1031810" cy="1031810"/>
            </a:xfrm>
            <a:prstGeom prst="rect">
              <a:avLst/>
            </a:prstGeom>
          </p:spPr>
        </p:pic>
      </p:grpSp>
      <p:pic>
        <p:nvPicPr>
          <p:cNvPr id="146" name="Google Shape;146;p31" descr="A picture containing text, clipart&#10;&#10;Description automatically generated">
            <a:extLst>
              <a:ext uri="{FF2B5EF4-FFF2-40B4-BE49-F238E27FC236}">
                <a16:creationId xmlns:a16="http://schemas.microsoft.com/office/drawing/2014/main" id="{23C73F85-DDF8-42A5-F25A-D1C5ECDE867F}"/>
              </a:ext>
            </a:extLst>
          </p:cNvPr>
          <p:cNvPicPr preferRelativeResize="0"/>
          <p:nvPr/>
        </p:nvPicPr>
        <p:blipFill rotWithShape="1">
          <a:blip r:embed="rId6">
            <a:alphaModFix/>
          </a:blip>
          <a:srcRect/>
          <a:stretch/>
        </p:blipFill>
        <p:spPr>
          <a:xfrm>
            <a:off x="7379493" y="6211704"/>
            <a:ext cx="1685649" cy="568417"/>
          </a:xfrm>
          <a:prstGeom prst="rect">
            <a:avLst/>
          </a:prstGeom>
          <a:noFill/>
          <a:ln>
            <a:noFill/>
          </a:ln>
        </p:spPr>
      </p:pic>
      <p:sp>
        <p:nvSpPr>
          <p:cNvPr id="2" name="Google Shape;142;p31">
            <a:hlinkClick r:id="rId7" action="ppaction://hlinksldjump"/>
            <a:extLst>
              <a:ext uri="{FF2B5EF4-FFF2-40B4-BE49-F238E27FC236}">
                <a16:creationId xmlns:a16="http://schemas.microsoft.com/office/drawing/2014/main" id="{0543DA3C-09F4-9BA3-727B-627EA7E392A1}"/>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400" b="1" i="0" u="none" strike="noStrike" cap="none" dirty="0">
                <a:solidFill>
                  <a:srgbClr val="2F2967"/>
                </a:solidFill>
                <a:latin typeface="Arial"/>
                <a:ea typeface="Arial"/>
                <a:cs typeface="Arial"/>
                <a:sym typeface="Arial"/>
              </a:rPr>
              <a:t>Tourism</a:t>
            </a:r>
            <a:endParaRPr sz="2000" b="0" i="0" u="none" strike="noStrike" cap="none" dirty="0">
              <a:solidFill>
                <a:srgbClr val="2F2967"/>
              </a:solidFill>
              <a:latin typeface="Arial"/>
              <a:ea typeface="Arial"/>
              <a:cs typeface="Arial"/>
              <a:sym typeface="Arial"/>
            </a:endParaRPr>
          </a:p>
        </p:txBody>
      </p:sp>
      <p:pic>
        <p:nvPicPr>
          <p:cNvPr id="8196" name="Picture 4">
            <a:extLst>
              <a:ext uri="{FF2B5EF4-FFF2-40B4-BE49-F238E27FC236}">
                <a16:creationId xmlns:a16="http://schemas.microsoft.com/office/drawing/2014/main" id="{61DAC2A1-3035-9F1D-4DFD-8979C08A6DD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842845" y="3135820"/>
            <a:ext cx="3124200" cy="145732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a:extLst>
              <a:ext uri="{FF2B5EF4-FFF2-40B4-BE49-F238E27FC236}">
                <a16:creationId xmlns:a16="http://schemas.microsoft.com/office/drawing/2014/main" id="{0FD63853-69D0-FD81-2CE0-47854E752B4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8805" y="1176337"/>
            <a:ext cx="2196703" cy="29289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602A2E5-7DE0-98FF-35BE-F711F1B6DF70}"/>
              </a:ext>
            </a:extLst>
          </p:cNvPr>
          <p:cNvSpPr txBox="1"/>
          <p:nvPr/>
        </p:nvSpPr>
        <p:spPr>
          <a:xfrm>
            <a:off x="2539151" y="2364325"/>
            <a:ext cx="6406044" cy="646331"/>
          </a:xfrm>
          <a:prstGeom prst="rect">
            <a:avLst/>
          </a:prstGeom>
          <a:noFill/>
        </p:spPr>
        <p:txBody>
          <a:bodyPr wrap="square">
            <a:spAutoFit/>
          </a:bodyPr>
          <a:lstStyle/>
          <a:p>
            <a:r>
              <a:rPr lang="en-GB" sz="1200" b="0" i="0" dirty="0">
                <a:solidFill>
                  <a:srgbClr val="202122"/>
                </a:solidFill>
                <a:effectLst/>
                <a:latin typeface="Castledown" panose="02000503040000020003" pitchFamily="2" charset="0"/>
              </a:rPr>
              <a:t>The festival, originally held over two days in September (though now a week in July) is one of the world's oldest classical choral music festivals.</a:t>
            </a:r>
            <a:r>
              <a:rPr lang="en-GB" sz="1200" b="0" i="0" baseline="30000" dirty="0">
                <a:solidFill>
                  <a:srgbClr val="202122"/>
                </a:solidFill>
                <a:effectLst/>
                <a:latin typeface="Castledown" panose="02000503040000020003" pitchFamily="2" charset="0"/>
              </a:rPr>
              <a:t> </a:t>
            </a:r>
            <a:r>
              <a:rPr lang="en-GB" sz="1200" b="0" i="0" dirty="0">
                <a:solidFill>
                  <a:srgbClr val="202122"/>
                </a:solidFill>
                <a:effectLst/>
                <a:latin typeface="Castledown" panose="02000503040000020003" pitchFamily="2" charset="0"/>
              </a:rPr>
              <a:t>Originally called the </a:t>
            </a:r>
            <a:r>
              <a:rPr lang="en-GB" sz="1200" b="1" i="0" dirty="0">
                <a:solidFill>
                  <a:srgbClr val="202122"/>
                </a:solidFill>
                <a:effectLst/>
                <a:latin typeface="Castledown" panose="02000503040000020003" pitchFamily="2" charset="0"/>
              </a:rPr>
              <a:t>Annual Music Meeting of the Three Choirs</a:t>
            </a:r>
            <a:r>
              <a:rPr lang="en-GB" sz="1200" b="0" i="0" dirty="0">
                <a:solidFill>
                  <a:srgbClr val="202122"/>
                </a:solidFill>
                <a:effectLst/>
                <a:latin typeface="Castledown" panose="02000503040000020003" pitchFamily="2" charset="0"/>
              </a:rPr>
              <a:t>, the first is believed to have been held in Gloucester in 1715.</a:t>
            </a:r>
            <a:endParaRPr lang="en-GB" sz="1200" dirty="0">
              <a:latin typeface="Castledown" panose="02000503040000020003" pitchFamily="2" charset="0"/>
            </a:endParaRPr>
          </a:p>
        </p:txBody>
      </p:sp>
      <p:sp>
        <p:nvSpPr>
          <p:cNvPr id="8" name="TextBox 7">
            <a:extLst>
              <a:ext uri="{FF2B5EF4-FFF2-40B4-BE49-F238E27FC236}">
                <a16:creationId xmlns:a16="http://schemas.microsoft.com/office/drawing/2014/main" id="{6762ED3B-65A6-C988-CEF3-A2296527E14D}"/>
              </a:ext>
            </a:extLst>
          </p:cNvPr>
          <p:cNvSpPr txBox="1"/>
          <p:nvPr/>
        </p:nvSpPr>
        <p:spPr>
          <a:xfrm>
            <a:off x="3179120" y="187760"/>
            <a:ext cx="2828283" cy="1754326"/>
          </a:xfrm>
          <a:prstGeom prst="rect">
            <a:avLst/>
          </a:prstGeom>
          <a:noFill/>
        </p:spPr>
        <p:txBody>
          <a:bodyPr wrap="square">
            <a:spAutoFit/>
          </a:bodyPr>
          <a:lstStyle/>
          <a:p>
            <a:pPr algn="ctr"/>
            <a:r>
              <a:rPr lang="en-GB" sz="1200" b="0" i="0" dirty="0">
                <a:solidFill>
                  <a:srgbClr val="202122"/>
                </a:solidFill>
                <a:effectLst/>
                <a:latin typeface="Castledown" panose="02000503040000020003" pitchFamily="2" charset="0"/>
              </a:rPr>
              <a:t>The </a:t>
            </a:r>
            <a:r>
              <a:rPr lang="en-GB" sz="1200" b="1" i="0" dirty="0">
                <a:solidFill>
                  <a:srgbClr val="202122"/>
                </a:solidFill>
                <a:effectLst/>
                <a:latin typeface="Castledown" panose="02000503040000020003" pitchFamily="2" charset="0"/>
              </a:rPr>
              <a:t>Three Choirs Festival</a:t>
            </a:r>
            <a:r>
              <a:rPr lang="en-GB" sz="1200" b="0" i="0" dirty="0">
                <a:solidFill>
                  <a:srgbClr val="202122"/>
                </a:solidFill>
                <a:effectLst/>
                <a:latin typeface="Castledown" panose="02000503040000020003" pitchFamily="2" charset="0"/>
              </a:rPr>
              <a:t> is a music festival held annually at the end of July, rotating among the cathedrals of the</a:t>
            </a:r>
            <a:r>
              <a:rPr lang="en-GB" sz="1200" dirty="0">
                <a:solidFill>
                  <a:srgbClr val="202122"/>
                </a:solidFill>
                <a:latin typeface="Castledown" panose="02000503040000020003" pitchFamily="2" charset="0"/>
              </a:rPr>
              <a:t> Three Counties </a:t>
            </a:r>
            <a:r>
              <a:rPr lang="en-GB" sz="1200" b="0" i="0" dirty="0">
                <a:solidFill>
                  <a:srgbClr val="202122"/>
                </a:solidFill>
                <a:effectLst/>
                <a:latin typeface="Castledown" panose="02000503040000020003" pitchFamily="2" charset="0"/>
              </a:rPr>
              <a:t>(</a:t>
            </a:r>
            <a:r>
              <a:rPr lang="en-GB" sz="1200" b="0" i="0" u="none" strike="noStrike" dirty="0">
                <a:effectLst/>
                <a:latin typeface="Castledown" panose="02000503040000020003" pitchFamily="2" charset="0"/>
              </a:rPr>
              <a:t>Hereford</a:t>
            </a:r>
            <a:r>
              <a:rPr lang="en-GB" sz="1200" b="0" i="0" dirty="0">
                <a:solidFill>
                  <a:srgbClr val="202122"/>
                </a:solidFill>
                <a:effectLst/>
                <a:latin typeface="Castledown" panose="02000503040000020003" pitchFamily="2" charset="0"/>
              </a:rPr>
              <a:t>, </a:t>
            </a:r>
            <a:r>
              <a:rPr lang="en-GB" sz="1200" b="0" i="0" u="none" strike="noStrike" dirty="0">
                <a:effectLst/>
                <a:latin typeface="Castledown" panose="02000503040000020003" pitchFamily="2" charset="0"/>
              </a:rPr>
              <a:t>Gloucester</a:t>
            </a:r>
            <a:r>
              <a:rPr lang="en-GB" sz="1200" b="0" i="0" dirty="0">
                <a:solidFill>
                  <a:srgbClr val="202122"/>
                </a:solidFill>
                <a:effectLst/>
                <a:latin typeface="Castledown" panose="02000503040000020003" pitchFamily="2" charset="0"/>
              </a:rPr>
              <a:t>, and </a:t>
            </a:r>
            <a:r>
              <a:rPr lang="en-GB" sz="1200" b="0" i="0" u="none" strike="noStrike" dirty="0">
                <a:effectLst/>
                <a:latin typeface="Castledown" panose="02000503040000020003" pitchFamily="2" charset="0"/>
              </a:rPr>
              <a:t>Worcester</a:t>
            </a:r>
            <a:r>
              <a:rPr lang="en-GB" sz="1200" b="0" i="0" dirty="0">
                <a:solidFill>
                  <a:srgbClr val="202122"/>
                </a:solidFill>
                <a:effectLst/>
                <a:latin typeface="Castledown" panose="02000503040000020003" pitchFamily="2" charset="0"/>
              </a:rPr>
              <a:t>) and originally featuring their three choirs, which remain central to the week-long programme. </a:t>
            </a:r>
            <a:endParaRPr lang="en-GB" sz="1200" dirty="0">
              <a:latin typeface="Castledown" panose="02000503040000020003" pitchFamily="2" charset="0"/>
            </a:endParaRPr>
          </a:p>
        </p:txBody>
      </p:sp>
      <p:sp>
        <p:nvSpPr>
          <p:cNvPr id="10" name="TextBox 9">
            <a:extLst>
              <a:ext uri="{FF2B5EF4-FFF2-40B4-BE49-F238E27FC236}">
                <a16:creationId xmlns:a16="http://schemas.microsoft.com/office/drawing/2014/main" id="{C383B23E-1020-1C86-D033-DA34397E1EA5}"/>
              </a:ext>
            </a:extLst>
          </p:cNvPr>
          <p:cNvSpPr txBox="1"/>
          <p:nvPr/>
        </p:nvSpPr>
        <p:spPr>
          <a:xfrm>
            <a:off x="2530236" y="3445456"/>
            <a:ext cx="3124201" cy="646331"/>
          </a:xfrm>
          <a:prstGeom prst="rect">
            <a:avLst/>
          </a:prstGeom>
          <a:noFill/>
        </p:spPr>
        <p:txBody>
          <a:bodyPr wrap="square">
            <a:spAutoFit/>
          </a:bodyPr>
          <a:lstStyle/>
          <a:p>
            <a:pPr algn="ctr"/>
            <a:r>
              <a:rPr lang="en-GB" sz="1200" b="0" i="0" dirty="0">
                <a:solidFill>
                  <a:srgbClr val="202122"/>
                </a:solidFill>
                <a:effectLst/>
                <a:latin typeface="Castledown" panose="02000503040000020003" pitchFamily="2" charset="0"/>
              </a:rPr>
              <a:t>The festival is closely identified with the musical career of British composer, </a:t>
            </a:r>
            <a:r>
              <a:rPr lang="en-GB" sz="1200" b="0" i="0" u="none" strike="noStrike" dirty="0">
                <a:effectLst/>
                <a:latin typeface="Castledown" panose="02000503040000020003" pitchFamily="2" charset="0"/>
              </a:rPr>
              <a:t>Edward Elgar</a:t>
            </a:r>
            <a:endParaRPr lang="en-GB" sz="1200" dirty="0">
              <a:latin typeface="Castledown" panose="02000503040000020003" pitchFamily="2" charset="0"/>
            </a:endParaRPr>
          </a:p>
        </p:txBody>
      </p:sp>
      <p:sp>
        <p:nvSpPr>
          <p:cNvPr id="16" name="TextBox 15">
            <a:extLst>
              <a:ext uri="{FF2B5EF4-FFF2-40B4-BE49-F238E27FC236}">
                <a16:creationId xmlns:a16="http://schemas.microsoft.com/office/drawing/2014/main" id="{900E8064-903A-2AA2-6C9D-43EEAD98E692}"/>
              </a:ext>
            </a:extLst>
          </p:cNvPr>
          <p:cNvSpPr txBox="1"/>
          <p:nvPr/>
        </p:nvSpPr>
        <p:spPr>
          <a:xfrm>
            <a:off x="116167" y="4726495"/>
            <a:ext cx="8790090" cy="1569660"/>
          </a:xfrm>
          <a:prstGeom prst="rect">
            <a:avLst/>
          </a:prstGeom>
          <a:noFill/>
        </p:spPr>
        <p:txBody>
          <a:bodyPr wrap="square">
            <a:spAutoFit/>
          </a:bodyPr>
          <a:lstStyle/>
          <a:p>
            <a:r>
              <a:rPr lang="en-GB" sz="1200" b="0" i="0" dirty="0">
                <a:solidFill>
                  <a:srgbClr val="202122"/>
                </a:solidFill>
                <a:effectLst/>
                <a:latin typeface="Castledown" panose="02000503040000020003" pitchFamily="2" charset="0"/>
              </a:rPr>
              <a:t>The 19th century saw the introduction of composers such as </a:t>
            </a:r>
            <a:r>
              <a:rPr lang="en-GB" sz="1200" b="0" i="0" u="none" strike="noStrike" dirty="0">
                <a:effectLst/>
                <a:latin typeface="Castledown" panose="02000503040000020003" pitchFamily="2" charset="0"/>
              </a:rPr>
              <a:t>Rossini</a:t>
            </a:r>
            <a:r>
              <a:rPr lang="en-GB" sz="1200" b="0" i="0" dirty="0">
                <a:solidFill>
                  <a:srgbClr val="202122"/>
                </a:solidFill>
                <a:effectLst/>
                <a:latin typeface="Castledown" panose="02000503040000020003" pitchFamily="2" charset="0"/>
              </a:rPr>
              <a:t>, </a:t>
            </a:r>
            <a:r>
              <a:rPr lang="en-GB" sz="1200" b="0" i="0" u="none" strike="noStrike" dirty="0">
                <a:effectLst/>
                <a:latin typeface="Castledown" panose="02000503040000020003" pitchFamily="2" charset="0"/>
              </a:rPr>
              <a:t>Mozart</a:t>
            </a:r>
            <a:r>
              <a:rPr lang="en-GB" sz="1200" b="0" i="0" dirty="0">
                <a:solidFill>
                  <a:srgbClr val="202122"/>
                </a:solidFill>
                <a:effectLst/>
                <a:latin typeface="Castledown" panose="02000503040000020003" pitchFamily="2" charset="0"/>
              </a:rPr>
              <a:t>, and </a:t>
            </a:r>
            <a:r>
              <a:rPr lang="en-GB" sz="1200" b="0" i="0" u="none" strike="noStrike" dirty="0">
                <a:effectLst/>
                <a:latin typeface="Castledown" panose="02000503040000020003" pitchFamily="2" charset="0"/>
              </a:rPr>
              <a:t>Beethoven</a:t>
            </a:r>
            <a:r>
              <a:rPr lang="en-GB" sz="1200" b="0" i="0" dirty="0">
                <a:solidFill>
                  <a:srgbClr val="202122"/>
                </a:solidFill>
                <a:effectLst/>
                <a:latin typeface="Castledown" panose="02000503040000020003" pitchFamily="2" charset="0"/>
              </a:rPr>
              <a:t>, and the festival's fortunes were enhanced by the arrival of the railways. However, these also brought crowds, a phenomenon not always pleasing to the church authorities, although full seats uplifted the finances of both the church and the cities. </a:t>
            </a:r>
          </a:p>
          <a:p>
            <a:r>
              <a:rPr lang="en-GB" sz="1200" b="0" i="0" dirty="0">
                <a:solidFill>
                  <a:srgbClr val="202122"/>
                </a:solidFill>
                <a:effectLst/>
                <a:latin typeface="Castledown" panose="02000503040000020003" pitchFamily="2" charset="0"/>
              </a:rPr>
              <a:t>In the 1870s, the festival was reduced to the three cathedral choirs, ending for a while the era of the visiting celebrity singer as some in the church sought to stress the "appropriate" nature of activities allowed in the cathedrals. However, the civil authorities took issue with the </a:t>
            </a:r>
            <a:r>
              <a:rPr lang="en-GB" sz="1200" dirty="0">
                <a:solidFill>
                  <a:srgbClr val="202122"/>
                </a:solidFill>
                <a:latin typeface="Castledown" panose="02000503040000020003" pitchFamily="2" charset="0"/>
              </a:rPr>
              <a:t>church view </a:t>
            </a:r>
            <a:r>
              <a:rPr lang="en-GB" sz="1200" b="0" i="0" dirty="0">
                <a:solidFill>
                  <a:srgbClr val="202122"/>
                </a:solidFill>
                <a:effectLst/>
                <a:latin typeface="Castledown" panose="02000503040000020003" pitchFamily="2" charset="0"/>
              </a:rPr>
              <a:t>and the festival was later revived. Eventually a  local (</a:t>
            </a:r>
            <a:r>
              <a:rPr lang="en-GB" sz="1200" b="0" i="0" u="none" strike="noStrike" dirty="0">
                <a:effectLst/>
                <a:latin typeface="Castledown" panose="02000503040000020003" pitchFamily="2" charset="0"/>
              </a:rPr>
              <a:t>Worcestershire</a:t>
            </a:r>
            <a:r>
              <a:rPr lang="en-GB" sz="1200" b="0" i="0" dirty="0">
                <a:solidFill>
                  <a:srgbClr val="202122"/>
                </a:solidFill>
                <a:effectLst/>
                <a:latin typeface="Castledown" panose="02000503040000020003" pitchFamily="2" charset="0"/>
              </a:rPr>
              <a:t>-born) composer Elgar began to be featured around the turn of the 19</a:t>
            </a:r>
            <a:r>
              <a:rPr lang="en-GB" sz="1200" b="0" i="0" baseline="30000" dirty="0">
                <a:solidFill>
                  <a:srgbClr val="202122"/>
                </a:solidFill>
                <a:effectLst/>
                <a:latin typeface="Castledown" panose="02000503040000020003" pitchFamily="2" charset="0"/>
              </a:rPr>
              <a:t>th</a:t>
            </a:r>
            <a:r>
              <a:rPr lang="en-GB" sz="1200" b="0" i="0" dirty="0">
                <a:solidFill>
                  <a:srgbClr val="202122"/>
                </a:solidFill>
                <a:effectLst/>
                <a:latin typeface="Castledown" panose="02000503040000020003" pitchFamily="2" charset="0"/>
              </a:rPr>
              <a:t> century and whose works dominated the festival for much of the 20th century as its emphasis shifted toward British musicians.</a:t>
            </a:r>
            <a:endParaRPr lang="en-GB" sz="1200" dirty="0">
              <a:latin typeface="Castledown" panose="02000503040000020003" pitchFamily="2" charset="0"/>
            </a:endParaRPr>
          </a:p>
        </p:txBody>
      </p:sp>
    </p:spTree>
    <p:extLst>
      <p:ext uri="{BB962C8B-B14F-4D97-AF65-F5344CB8AC3E}">
        <p14:creationId xmlns:p14="http://schemas.microsoft.com/office/powerpoint/2010/main" val="26703803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B6E46B9-AC56-4202-27F1-AB0CD8F6F3BD}"/>
            </a:ext>
          </a:extLst>
        </p:cNvPr>
        <p:cNvGrpSpPr/>
        <p:nvPr/>
      </p:nvGrpSpPr>
      <p:grpSpPr>
        <a:xfrm>
          <a:off x="0" y="0"/>
          <a:ext cx="0" cy="0"/>
          <a:chOff x="0" y="0"/>
          <a:chExt cx="0" cy="0"/>
        </a:xfrm>
      </p:grpSpPr>
      <p:sp>
        <p:nvSpPr>
          <p:cNvPr id="32" name="Rectangle: Rounded Corners 31">
            <a:extLst>
              <a:ext uri="{FF2B5EF4-FFF2-40B4-BE49-F238E27FC236}">
                <a16:creationId xmlns:a16="http://schemas.microsoft.com/office/drawing/2014/main" id="{E07FD10A-2860-9954-6426-30EB86109EF1}"/>
              </a:ext>
            </a:extLst>
          </p:cNvPr>
          <p:cNvSpPr/>
          <p:nvPr/>
        </p:nvSpPr>
        <p:spPr>
          <a:xfrm>
            <a:off x="341649" y="5967507"/>
            <a:ext cx="6790151" cy="79767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ED391EC2-E043-F5B6-2F98-64F7AB620EC1}"/>
              </a:ext>
            </a:extLst>
          </p:cNvPr>
          <p:cNvSpPr/>
          <p:nvPr/>
        </p:nvSpPr>
        <p:spPr>
          <a:xfrm>
            <a:off x="236122" y="2556883"/>
            <a:ext cx="8648798" cy="325056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Rounded Corners 26">
            <a:extLst>
              <a:ext uri="{FF2B5EF4-FFF2-40B4-BE49-F238E27FC236}">
                <a16:creationId xmlns:a16="http://schemas.microsoft.com/office/drawing/2014/main" id="{CEB890B8-8D1F-67C5-46AC-69F5838E2FDB}"/>
              </a:ext>
            </a:extLst>
          </p:cNvPr>
          <p:cNvSpPr/>
          <p:nvPr/>
        </p:nvSpPr>
        <p:spPr>
          <a:xfrm>
            <a:off x="296422" y="1445299"/>
            <a:ext cx="5082638" cy="855656"/>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30" name="Picture 6" descr="Visitors to Worcester porcelain">
            <a:extLst>
              <a:ext uri="{FF2B5EF4-FFF2-40B4-BE49-F238E27FC236}">
                <a16:creationId xmlns:a16="http://schemas.microsoft.com/office/drawing/2014/main" id="{7BFF9B84-C793-AC7E-514D-2356931373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1299" y="77878"/>
            <a:ext cx="2900337" cy="21716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42" name="Google Shape;142;p31">
            <a:hlinkClick r:id="rId4" action="ppaction://hlinksldjump"/>
            <a:extLst>
              <a:ext uri="{FF2B5EF4-FFF2-40B4-BE49-F238E27FC236}">
                <a16:creationId xmlns:a16="http://schemas.microsoft.com/office/drawing/2014/main" id="{AFE73835-5CC0-BD80-6FB4-463269CFB48F}"/>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E906B92A-8F63-4EF3-4938-EE2C49520BD4}"/>
              </a:ext>
            </a:extLst>
          </p:cNvPr>
          <p:cNvPicPr preferRelativeResize="0"/>
          <p:nvPr/>
        </p:nvPicPr>
        <p:blipFill rotWithShape="1">
          <a:blip r:embed="rId5">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5DFE6FD1-117B-DADC-FC89-1C6D995F8878}"/>
              </a:ext>
            </a:extLst>
          </p:cNvPr>
          <p:cNvGrpSpPr/>
          <p:nvPr/>
        </p:nvGrpSpPr>
        <p:grpSpPr>
          <a:xfrm>
            <a:off x="328612" y="141102"/>
            <a:ext cx="2900340" cy="1371600"/>
            <a:chOff x="318977" y="1547279"/>
            <a:chExt cx="2900340" cy="1371600"/>
          </a:xfrm>
        </p:grpSpPr>
        <p:sp>
          <p:nvSpPr>
            <p:cNvPr id="9" name="Rectangle: Rounded Corners 8">
              <a:extLst>
                <a:ext uri="{FF2B5EF4-FFF2-40B4-BE49-F238E27FC236}">
                  <a16:creationId xmlns:a16="http://schemas.microsoft.com/office/drawing/2014/main" id="{B9EC6683-24BF-55A7-32D7-043D672DCCAB}"/>
                </a:ext>
              </a:extLst>
            </p:cNvPr>
            <p:cNvSpPr/>
            <p:nvPr/>
          </p:nvSpPr>
          <p:spPr>
            <a:xfrm>
              <a:off x="318977" y="1638318"/>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10" name="Graphic 9" descr="Chinese Teapot And Cup outline">
              <a:extLst>
                <a:ext uri="{FF2B5EF4-FFF2-40B4-BE49-F238E27FC236}">
                  <a16:creationId xmlns:a16="http://schemas.microsoft.com/office/drawing/2014/main" id="{4F3DC728-9ABA-88BF-16CB-73A5F44ADE5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3647" y="1547279"/>
              <a:ext cx="914400" cy="914400"/>
            </a:xfrm>
            <a:prstGeom prst="rect">
              <a:avLst/>
            </a:prstGeom>
          </p:spPr>
        </p:pic>
        <p:sp>
          <p:nvSpPr>
            <p:cNvPr id="11" name="Rectangle 10">
              <a:extLst>
                <a:ext uri="{FF2B5EF4-FFF2-40B4-BE49-F238E27FC236}">
                  <a16:creationId xmlns:a16="http://schemas.microsoft.com/office/drawing/2014/main" id="{0FA71A56-1991-B4C6-7EC5-DD71050E74E9}"/>
                </a:ext>
              </a:extLst>
            </p:cNvPr>
            <p:cNvSpPr/>
            <p:nvPr/>
          </p:nvSpPr>
          <p:spPr>
            <a:xfrm>
              <a:off x="1533668" y="163831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Porcelain</a:t>
              </a:r>
            </a:p>
          </p:txBody>
        </p:sp>
        <p:pic>
          <p:nvPicPr>
            <p:cNvPr id="12" name="Graphic 11" descr="Plate outline">
              <a:extLst>
                <a:ext uri="{FF2B5EF4-FFF2-40B4-BE49-F238E27FC236}">
                  <a16:creationId xmlns:a16="http://schemas.microsoft.com/office/drawing/2014/main" id="{19E8A24E-94F0-6C61-F4B4-37B92B469C3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2141" y="2004479"/>
              <a:ext cx="914400" cy="914400"/>
            </a:xfrm>
            <a:prstGeom prst="rect">
              <a:avLst/>
            </a:prstGeom>
          </p:spPr>
        </p:pic>
      </p:grpSp>
      <p:sp>
        <p:nvSpPr>
          <p:cNvPr id="14" name="TextBox 13">
            <a:extLst>
              <a:ext uri="{FF2B5EF4-FFF2-40B4-BE49-F238E27FC236}">
                <a16:creationId xmlns:a16="http://schemas.microsoft.com/office/drawing/2014/main" id="{2FAE9005-F7C1-C801-FF91-E2D4BBC35198}"/>
              </a:ext>
            </a:extLst>
          </p:cNvPr>
          <p:cNvSpPr txBox="1"/>
          <p:nvPr/>
        </p:nvSpPr>
        <p:spPr>
          <a:xfrm>
            <a:off x="328611" y="1441309"/>
            <a:ext cx="4831425" cy="830997"/>
          </a:xfrm>
          <a:prstGeom prst="rect">
            <a:avLst/>
          </a:prstGeom>
          <a:noFill/>
        </p:spPr>
        <p:txBody>
          <a:bodyPr wrap="square">
            <a:spAutoFit/>
          </a:bodyPr>
          <a:lstStyle/>
          <a:p>
            <a:pPr algn="l"/>
            <a:r>
              <a:rPr lang="en-GB" sz="1200" b="1" i="0" dirty="0">
                <a:solidFill>
                  <a:schemeClr val="tx1"/>
                </a:solidFill>
                <a:effectLst/>
                <a:latin typeface="Castledown" panose="02000503040000020003" pitchFamily="2" charset="0"/>
              </a:rPr>
              <a:t>History</a:t>
            </a:r>
            <a:endParaRPr lang="en-GB" sz="1200" b="0" i="0" dirty="0">
              <a:solidFill>
                <a:schemeClr val="tx1"/>
              </a:solidFill>
              <a:effectLst/>
              <a:latin typeface="Castledown" panose="02000503040000020003" pitchFamily="2" charset="0"/>
            </a:endParaRPr>
          </a:p>
          <a:p>
            <a:pPr algn="l"/>
            <a:r>
              <a:rPr lang="en-GB" sz="1200" b="0" i="0" dirty="0">
                <a:solidFill>
                  <a:schemeClr val="tx1"/>
                </a:solidFill>
                <a:effectLst/>
                <a:latin typeface="Castledown" panose="02000503040000020003" pitchFamily="2" charset="0"/>
              </a:rPr>
              <a:t>The Worcester Royal Porcelain Company was founded in 1751 by Dr. John Wall and a group of local businessmen. It's believed to be the oldest or second oldest English porcelain brand still in existence.</a:t>
            </a:r>
          </a:p>
        </p:txBody>
      </p:sp>
      <p:sp>
        <p:nvSpPr>
          <p:cNvPr id="16" name="TextBox 15">
            <a:extLst>
              <a:ext uri="{FF2B5EF4-FFF2-40B4-BE49-F238E27FC236}">
                <a16:creationId xmlns:a16="http://schemas.microsoft.com/office/drawing/2014/main" id="{CAB313AC-D62C-56C6-7706-E36CBD61FA01}"/>
              </a:ext>
            </a:extLst>
          </p:cNvPr>
          <p:cNvSpPr txBox="1"/>
          <p:nvPr/>
        </p:nvSpPr>
        <p:spPr>
          <a:xfrm>
            <a:off x="373282" y="2675334"/>
            <a:ext cx="8315920" cy="646331"/>
          </a:xfrm>
          <a:prstGeom prst="rect">
            <a:avLst/>
          </a:prstGeom>
          <a:noFill/>
        </p:spPr>
        <p:txBody>
          <a:bodyPr wrap="square">
            <a:spAutoFit/>
          </a:bodyPr>
          <a:lstStyle/>
          <a:p>
            <a:pPr algn="l"/>
            <a:r>
              <a:rPr lang="en-GB" sz="1200" b="1" i="0" dirty="0">
                <a:solidFill>
                  <a:schemeClr val="tx1"/>
                </a:solidFill>
                <a:effectLst/>
                <a:latin typeface="Castledown" panose="02000503040000020003" pitchFamily="2" charset="0"/>
              </a:rPr>
              <a:t>Production</a:t>
            </a:r>
            <a:endParaRPr lang="en-GB" sz="1200" b="0" i="0" dirty="0">
              <a:solidFill>
                <a:schemeClr val="tx1"/>
              </a:solidFill>
              <a:effectLst/>
              <a:latin typeface="Castledown" panose="02000503040000020003" pitchFamily="2" charset="0"/>
            </a:endParaRPr>
          </a:p>
          <a:p>
            <a:pPr algn="l"/>
            <a:r>
              <a:rPr lang="en-GB" sz="1200" b="0" i="0" dirty="0">
                <a:solidFill>
                  <a:schemeClr val="tx1"/>
                </a:solidFill>
                <a:effectLst/>
                <a:latin typeface="Castledown" panose="02000503040000020003" pitchFamily="2" charset="0"/>
              </a:rPr>
              <a:t>The factory in Worcester has stopped producing porcelain since 2009, but the brand is still part of the luxury tableware and giftware market.</a:t>
            </a:r>
          </a:p>
        </p:txBody>
      </p:sp>
      <p:sp>
        <p:nvSpPr>
          <p:cNvPr id="20" name="Rectangle 3">
            <a:extLst>
              <a:ext uri="{FF2B5EF4-FFF2-40B4-BE49-F238E27FC236}">
                <a16:creationId xmlns:a16="http://schemas.microsoft.com/office/drawing/2014/main" id="{A5783273-FFD0-FC33-95DB-57AF1FDB8E14}"/>
              </a:ext>
            </a:extLst>
          </p:cNvPr>
          <p:cNvSpPr>
            <a:spLocks noChangeArrowheads="1"/>
          </p:cNvSpPr>
          <p:nvPr/>
        </p:nvSpPr>
        <p:spPr bwMode="auto">
          <a:xfrm>
            <a:off x="373282" y="3307081"/>
            <a:ext cx="361068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The earliest Worcester porcelain was painted in blue under the glaze.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By 1756 Robert Hancock had arrived at Worcester, the first man to apply transferring of prints onto porcelain.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Around 1770 one of the first Royal dinner services was made for the Duke of Gloucester. </a:t>
            </a:r>
          </a:p>
        </p:txBody>
      </p:sp>
      <p:sp>
        <p:nvSpPr>
          <p:cNvPr id="21" name="Rectangle 5">
            <a:extLst>
              <a:ext uri="{FF2B5EF4-FFF2-40B4-BE49-F238E27FC236}">
                <a16:creationId xmlns:a16="http://schemas.microsoft.com/office/drawing/2014/main" id="{0D6B85A7-D11B-2684-19E4-F87916094A79}"/>
              </a:ext>
            </a:extLst>
          </p:cNvPr>
          <p:cNvSpPr>
            <a:spLocks noChangeArrowheads="1"/>
          </p:cNvSpPr>
          <p:nvPr/>
        </p:nvSpPr>
        <p:spPr bwMode="auto">
          <a:xfrm>
            <a:off x="4032767" y="3201089"/>
            <a:ext cx="4852153"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By 1789 the quality of Worcester Porcelain earned the company the prestigious 'Royal Warrant' as Manufacturers to their Majesties - thus the word 'Royal' was added to the name.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In 1840 manufacture was consolidated on the current factory site and major modernisation followed in 1862.</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The 'Worcester Royal Porcelain Company Limited' was the result of this work.  The railways allowed for the large amounts of materials needed to be brought in to the city, as well as transporting the manufactured goods across the country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During the second half of the nineteenth century, Royal Worcester produced a new material called Parian,                                            which revolutionised figure making. </a:t>
            </a:r>
          </a:p>
        </p:txBody>
      </p:sp>
      <p:sp>
        <p:nvSpPr>
          <p:cNvPr id="23" name="TextBox 22">
            <a:extLst>
              <a:ext uri="{FF2B5EF4-FFF2-40B4-BE49-F238E27FC236}">
                <a16:creationId xmlns:a16="http://schemas.microsoft.com/office/drawing/2014/main" id="{44D3DDBE-90E0-E541-3538-8B74E1BF0C39}"/>
              </a:ext>
            </a:extLst>
          </p:cNvPr>
          <p:cNvSpPr txBox="1"/>
          <p:nvPr/>
        </p:nvSpPr>
        <p:spPr>
          <a:xfrm>
            <a:off x="6602719" y="2037105"/>
            <a:ext cx="2619419" cy="2616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highlight>
                  <a:srgbClr val="C0C0C0"/>
                </a:highlight>
                <a:latin typeface="Castledown" panose="02000503040000020003" pitchFamily="2" charset="0"/>
              </a:rPr>
              <a:t>Copyright Royal Worcester Porcelain</a:t>
            </a:r>
          </a:p>
        </p:txBody>
      </p:sp>
      <p:sp>
        <p:nvSpPr>
          <p:cNvPr id="24" name="TextBox 23">
            <a:extLst>
              <a:ext uri="{FF2B5EF4-FFF2-40B4-BE49-F238E27FC236}">
                <a16:creationId xmlns:a16="http://schemas.microsoft.com/office/drawing/2014/main" id="{0A5564C4-2FA1-D0F3-BB13-97F276D00172}"/>
              </a:ext>
            </a:extLst>
          </p:cNvPr>
          <p:cNvSpPr txBox="1"/>
          <p:nvPr/>
        </p:nvSpPr>
        <p:spPr>
          <a:xfrm>
            <a:off x="373282" y="6014284"/>
            <a:ext cx="7006211" cy="748923"/>
          </a:xfrm>
          <a:prstGeom prst="rect">
            <a:avLst/>
          </a:prstGeom>
          <a:noFill/>
        </p:spPr>
        <p:txBody>
          <a:bodyPr wrap="square">
            <a:spAutoFit/>
          </a:bodyPr>
          <a:lstStyle/>
          <a:p>
            <a:pPr algn="l"/>
            <a:r>
              <a:rPr lang="en-GB" sz="1200" b="1" dirty="0">
                <a:solidFill>
                  <a:schemeClr val="tx1"/>
                </a:solidFill>
                <a:latin typeface="Castledown" panose="02000503040000020003" pitchFamily="2" charset="0"/>
              </a:rPr>
              <a:t>Now: Museum of Royal Worcester</a:t>
            </a:r>
            <a:endParaRPr lang="en-GB" sz="1200" b="0" i="0" dirty="0">
              <a:solidFill>
                <a:schemeClr val="tx1"/>
              </a:solidFill>
              <a:effectLst/>
              <a:latin typeface="Castledown" panose="02000503040000020003" pitchFamily="2" charset="0"/>
            </a:endParaRPr>
          </a:p>
          <a:p>
            <a:pPr algn="l">
              <a:spcBef>
                <a:spcPts val="750"/>
              </a:spcBef>
              <a:spcAft>
                <a:spcPts val="1500"/>
              </a:spcAft>
            </a:pPr>
            <a:r>
              <a:rPr lang="en-GB" sz="1200" b="0" i="0" dirty="0">
                <a:solidFill>
                  <a:schemeClr val="tx1"/>
                </a:solidFill>
                <a:effectLst/>
                <a:latin typeface="Castledown" panose="02000503040000020003" pitchFamily="2" charset="0"/>
              </a:rPr>
              <a:t>Now the factory has been reopened as The Museum of Royal Worcester. There are activities for children, including the ability to Paint-Your-Own-Pottery to create your own iconic pieces.</a:t>
            </a:r>
          </a:p>
        </p:txBody>
      </p:sp>
      <p:pic>
        <p:nvPicPr>
          <p:cNvPr id="1034" name="Picture 10" descr="Porcelain Tea Set, Worcester Royal Porcelain Company - PICRYL - Public  Domain Media Search Engine Public Domain Image">
            <a:extLst>
              <a:ext uri="{FF2B5EF4-FFF2-40B4-BE49-F238E27FC236}">
                <a16:creationId xmlns:a16="http://schemas.microsoft.com/office/drawing/2014/main" id="{5464A6A4-C3C1-233A-81EE-7D39C9D84A2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32767" y="78586"/>
            <a:ext cx="2252031" cy="13875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2" name="Picture 8" descr="43 Foregate Street, Worcester - blue plaques - Dr John Hal… | Flickr">
            <a:extLst>
              <a:ext uri="{FF2B5EF4-FFF2-40B4-BE49-F238E27FC236}">
                <a16:creationId xmlns:a16="http://schemas.microsoft.com/office/drawing/2014/main" id="{B0F89109-B913-78BB-E0E9-227FE7E74993}"/>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0571" t="3021" r="17294" b="11964"/>
          <a:stretch/>
        </p:blipFill>
        <p:spPr bwMode="auto">
          <a:xfrm>
            <a:off x="5257258" y="1062940"/>
            <a:ext cx="1361361" cy="12033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1" name="Picture 30" descr="A green train next to a building&#10;&#10;Description automatically generated">
            <a:extLst>
              <a:ext uri="{FF2B5EF4-FFF2-40B4-BE49-F238E27FC236}">
                <a16:creationId xmlns:a16="http://schemas.microsoft.com/office/drawing/2014/main" id="{9A49F3D6-123B-05C4-FDB5-31A9402DB593}"/>
              </a:ext>
            </a:extLst>
          </p:cNvPr>
          <p:cNvPicPr>
            <a:picLocks noChangeAspect="1"/>
          </p:cNvPicPr>
          <p:nvPr/>
        </p:nvPicPr>
        <p:blipFill>
          <a:blip r:embed="rId12"/>
          <a:stretch>
            <a:fillRect/>
          </a:stretch>
        </p:blipFill>
        <p:spPr>
          <a:xfrm>
            <a:off x="6652117" y="5202725"/>
            <a:ext cx="2264436" cy="832352"/>
          </a:xfrm>
          <a:prstGeom prst="rect">
            <a:avLst/>
          </a:prstGeom>
        </p:spPr>
      </p:pic>
      <p:pic>
        <p:nvPicPr>
          <p:cNvPr id="1036" name="Picture 12">
            <a:extLst>
              <a:ext uri="{FF2B5EF4-FFF2-40B4-BE49-F238E27FC236}">
                <a16:creationId xmlns:a16="http://schemas.microsoft.com/office/drawing/2014/main" id="{47C801C6-BFAC-339B-66F3-8F030B540240}"/>
              </a:ext>
            </a:extLst>
          </p:cNvPr>
          <p:cNvPicPr>
            <a:picLocks noChangeAspect="1" noChangeArrowheads="1"/>
          </p:cNvPicPr>
          <p:nvPr/>
        </p:nvPicPr>
        <p:blipFill rotWithShape="1">
          <a:blip r:embed="rId13">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rcRect t="42262" b="10894"/>
          <a:stretch/>
        </p:blipFill>
        <p:spPr bwMode="auto">
          <a:xfrm>
            <a:off x="948641" y="4861442"/>
            <a:ext cx="2508767" cy="8501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5132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0A8A0ED-9E91-E6E3-9529-37839BAD8FB7}"/>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8C3A92BB-DA52-0508-FBA8-633D99BB00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67931">
            <a:off x="6165817" y="522998"/>
            <a:ext cx="2490559" cy="13192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Diglis Bottom Lock - Worcester &amp; Birmingham Canal, Worcest… | Flickr">
            <a:extLst>
              <a:ext uri="{FF2B5EF4-FFF2-40B4-BE49-F238E27FC236}">
                <a16:creationId xmlns:a16="http://schemas.microsoft.com/office/drawing/2014/main" id="{8DAD3F57-1666-CF72-AAEC-0C7896A92A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1456">
            <a:off x="6295862" y="3727142"/>
            <a:ext cx="2504380" cy="18782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6" name="Picture 8" descr="Diglis Water Worcester - Diglis Oil Basin - River Severn, … | Flickr">
            <a:extLst>
              <a:ext uri="{FF2B5EF4-FFF2-40B4-BE49-F238E27FC236}">
                <a16:creationId xmlns:a16="http://schemas.microsoft.com/office/drawing/2014/main" id="{306083D8-B002-1848-CDE6-6D24A9DEB5A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9291"/>
          <a:stretch/>
        </p:blipFill>
        <p:spPr bwMode="auto">
          <a:xfrm rot="193400">
            <a:off x="4229612" y="281981"/>
            <a:ext cx="2101772" cy="12722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4" name="Picture 6" descr="Diglis Lock - River Severn, Worcester | This is the Diglis L… | Flickr">
            <a:extLst>
              <a:ext uri="{FF2B5EF4-FFF2-40B4-BE49-F238E27FC236}">
                <a16:creationId xmlns:a16="http://schemas.microsoft.com/office/drawing/2014/main" id="{10E30EB1-E4DE-65CF-8410-B18365AF045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799" y="1759664"/>
            <a:ext cx="2504380" cy="18782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9" name="Rectangle: Rounded Corners 18">
            <a:extLst>
              <a:ext uri="{FF2B5EF4-FFF2-40B4-BE49-F238E27FC236}">
                <a16:creationId xmlns:a16="http://schemas.microsoft.com/office/drawing/2014/main" id="{26430E16-F0BA-1847-EB69-614415D41027}"/>
              </a:ext>
            </a:extLst>
          </p:cNvPr>
          <p:cNvSpPr/>
          <p:nvPr/>
        </p:nvSpPr>
        <p:spPr>
          <a:xfrm>
            <a:off x="318976" y="1474708"/>
            <a:ext cx="6254543" cy="4910852"/>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6" name="Google Shape;146;p31" descr="A picture containing text, clipart&#10;&#10;Description automatically generated">
            <a:extLst>
              <a:ext uri="{FF2B5EF4-FFF2-40B4-BE49-F238E27FC236}">
                <a16:creationId xmlns:a16="http://schemas.microsoft.com/office/drawing/2014/main" id="{B9AAF8D6-9B3E-12C3-F904-9E9B28AD1F81}"/>
              </a:ext>
            </a:extLst>
          </p:cNvPr>
          <p:cNvPicPr preferRelativeResize="0"/>
          <p:nvPr/>
        </p:nvPicPr>
        <p:blipFill rotWithShape="1">
          <a:blip r:embed="rId7">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FBAC330B-EC49-616D-9C14-7FCACA8E4697}"/>
              </a:ext>
            </a:extLst>
          </p:cNvPr>
          <p:cNvGrpSpPr/>
          <p:nvPr/>
        </p:nvGrpSpPr>
        <p:grpSpPr>
          <a:xfrm>
            <a:off x="318977" y="175983"/>
            <a:ext cx="2919169" cy="1149437"/>
            <a:chOff x="300147" y="3145361"/>
            <a:chExt cx="2919169" cy="1149437"/>
          </a:xfrm>
        </p:grpSpPr>
        <p:sp>
          <p:nvSpPr>
            <p:cNvPr id="9" name="Rectangle: Rounded Corners 8">
              <a:extLst>
                <a:ext uri="{FF2B5EF4-FFF2-40B4-BE49-F238E27FC236}">
                  <a16:creationId xmlns:a16="http://schemas.microsoft.com/office/drawing/2014/main" id="{BD4EB996-638A-0212-9A87-8C4DE39A39E6}"/>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1F36D721-A5EF-7B45-0014-1F43A2BD526B}"/>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Diglis</a:t>
              </a:r>
            </a:p>
          </p:txBody>
        </p:sp>
        <p:pic>
          <p:nvPicPr>
            <p:cNvPr id="11" name="Graphic 10" descr="Anchor outline">
              <a:extLst>
                <a:ext uri="{FF2B5EF4-FFF2-40B4-BE49-F238E27FC236}">
                  <a16:creationId xmlns:a16="http://schemas.microsoft.com/office/drawing/2014/main" id="{51E6A6E2-4807-4878-C00B-35550A6AAE9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25547" y="3145361"/>
              <a:ext cx="1149437" cy="1149437"/>
            </a:xfrm>
            <a:prstGeom prst="rect">
              <a:avLst/>
            </a:prstGeom>
          </p:spPr>
        </p:pic>
      </p:grpSp>
      <p:sp>
        <p:nvSpPr>
          <p:cNvPr id="14" name="Google Shape;142;p31">
            <a:hlinkClick r:id="rId10" action="ppaction://hlinksldjump"/>
            <a:extLst>
              <a:ext uri="{FF2B5EF4-FFF2-40B4-BE49-F238E27FC236}">
                <a16:creationId xmlns:a16="http://schemas.microsoft.com/office/drawing/2014/main" id="{1FE40534-E1F1-ABE2-D227-D908B4CE8F92}"/>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6" name="TextBox 15">
            <a:extLst>
              <a:ext uri="{FF2B5EF4-FFF2-40B4-BE49-F238E27FC236}">
                <a16:creationId xmlns:a16="http://schemas.microsoft.com/office/drawing/2014/main" id="{5A8EDFDC-A693-8CD7-FA0C-F2DC33CAE3DA}"/>
              </a:ext>
            </a:extLst>
          </p:cNvPr>
          <p:cNvSpPr txBox="1"/>
          <p:nvPr/>
        </p:nvSpPr>
        <p:spPr>
          <a:xfrm>
            <a:off x="624841" y="1739053"/>
            <a:ext cx="5775958" cy="523220"/>
          </a:xfrm>
          <a:prstGeom prst="rect">
            <a:avLst/>
          </a:prstGeom>
          <a:noFill/>
        </p:spPr>
        <p:txBody>
          <a:bodyPr wrap="square">
            <a:spAutoFit/>
          </a:bodyPr>
          <a:lstStyle/>
          <a:p>
            <a:r>
              <a:rPr lang="en-GB" b="0" i="0" dirty="0">
                <a:solidFill>
                  <a:schemeClr val="tx1"/>
                </a:solidFill>
                <a:effectLst/>
                <a:latin typeface="Castledown" panose="02000503040000020003" pitchFamily="2" charset="0"/>
              </a:rPr>
              <a:t>Canals were the arteries of the Industrial revolution, and the cutting edge of transport technology.</a:t>
            </a:r>
            <a:endParaRPr lang="en-GB" dirty="0">
              <a:solidFill>
                <a:schemeClr val="tx1"/>
              </a:solidFill>
              <a:latin typeface="Castledown" panose="02000503040000020003" pitchFamily="2" charset="0"/>
            </a:endParaRPr>
          </a:p>
        </p:txBody>
      </p:sp>
      <p:sp>
        <p:nvSpPr>
          <p:cNvPr id="18" name="TextBox 17">
            <a:extLst>
              <a:ext uri="{FF2B5EF4-FFF2-40B4-BE49-F238E27FC236}">
                <a16:creationId xmlns:a16="http://schemas.microsoft.com/office/drawing/2014/main" id="{D2F876C5-1DC5-2095-EB36-2DF05566C8BA}"/>
              </a:ext>
            </a:extLst>
          </p:cNvPr>
          <p:cNvSpPr txBox="1"/>
          <p:nvPr/>
        </p:nvSpPr>
        <p:spPr>
          <a:xfrm>
            <a:off x="624840" y="2314856"/>
            <a:ext cx="5775959" cy="3970318"/>
          </a:xfrm>
          <a:prstGeom prst="rect">
            <a:avLst/>
          </a:prstGeom>
          <a:noFill/>
        </p:spPr>
        <p:txBody>
          <a:bodyPr wrap="square">
            <a:spAutoFit/>
          </a:bodyPr>
          <a:lstStyle/>
          <a:p>
            <a:r>
              <a:rPr lang="en-GB" b="0" i="0" dirty="0">
                <a:solidFill>
                  <a:schemeClr val="tx1"/>
                </a:solidFill>
                <a:effectLst/>
                <a:latin typeface="Castledown" panose="02000503040000020003" pitchFamily="2" charset="0"/>
              </a:rPr>
              <a:t>However, once the railways came many canals closed</a:t>
            </a:r>
            <a:r>
              <a:rPr lang="en-GB" dirty="0">
                <a:solidFill>
                  <a:schemeClr val="tx1"/>
                </a:solidFill>
                <a:latin typeface="Castledown" panose="02000503040000020003" pitchFamily="2" charset="0"/>
              </a:rPr>
              <a:t> </a:t>
            </a:r>
            <a:r>
              <a:rPr lang="en-GB" b="0" i="0" dirty="0">
                <a:solidFill>
                  <a:schemeClr val="tx1"/>
                </a:solidFill>
                <a:effectLst/>
                <a:latin typeface="Castledown" panose="02000503040000020003" pitchFamily="2" charset="0"/>
              </a:rPr>
              <a:t>and fell into disrepair.</a:t>
            </a:r>
          </a:p>
          <a:p>
            <a:endParaRPr lang="en-GB" dirty="0">
              <a:solidFill>
                <a:schemeClr val="tx1"/>
              </a:solidFill>
              <a:latin typeface="Castledown" panose="02000503040000020003" pitchFamily="2" charset="0"/>
            </a:endParaRPr>
          </a:p>
          <a:p>
            <a:r>
              <a:rPr lang="en-GB" dirty="0">
                <a:solidFill>
                  <a:schemeClr val="tx1"/>
                </a:solidFill>
                <a:latin typeface="Castledown" panose="02000503040000020003" pitchFamily="2" charset="0"/>
              </a:rPr>
              <a:t>Diglis though with the many factories and industries that had arisen at the Diglis basin, was able to continue and prosper.</a:t>
            </a:r>
          </a:p>
          <a:p>
            <a:endParaRPr lang="en-GB" dirty="0">
              <a:solidFill>
                <a:schemeClr val="tx1"/>
              </a:solidFill>
              <a:latin typeface="Castledown" panose="02000503040000020003" pitchFamily="2" charset="0"/>
            </a:endParaRPr>
          </a:p>
          <a:p>
            <a:r>
              <a:rPr lang="en-GB" dirty="0">
                <a:solidFill>
                  <a:schemeClr val="tx1"/>
                </a:solidFill>
                <a:latin typeface="Castledown" panose="02000503040000020003" pitchFamily="2" charset="0"/>
              </a:rPr>
              <a:t>Moreover, a railway line called the Butts Spur Line was installed to carry the railway from Foregate street into Diglis to meet the canal and the river. This helped to bring materials further into the city and more accessible. However, the track was never fully completed as was originally intended. </a:t>
            </a:r>
            <a:r>
              <a:rPr lang="en-GB" b="0" i="0" dirty="0">
                <a:solidFill>
                  <a:schemeClr val="tx1"/>
                </a:solidFill>
                <a:effectLst/>
                <a:latin typeface="Castledown" panose="02000503040000020003" pitchFamily="2" charset="0"/>
              </a:rPr>
              <a:t>The initial intention had been for the line to continue south beyond the cathedral to terminate in the Diglis area where it was intended to interchange goods with the canal, but this part of the line was never built due to opposition from the church authorities. </a:t>
            </a:r>
            <a:r>
              <a:rPr lang="en-GB" dirty="0">
                <a:solidFill>
                  <a:schemeClr val="tx1"/>
                </a:solidFill>
                <a:latin typeface="Castledown" panose="02000503040000020003" pitchFamily="2" charset="0"/>
              </a:rPr>
              <a:t>Trains and boats could though work closely to help convey goods to where they were needed.</a:t>
            </a:r>
          </a:p>
          <a:p>
            <a:r>
              <a:rPr lang="en-GB" dirty="0">
                <a:solidFill>
                  <a:schemeClr val="tx1"/>
                </a:solidFill>
                <a:latin typeface="Castledown" panose="02000503040000020003" pitchFamily="2" charset="0"/>
              </a:rPr>
              <a:t>The track that carried freight trains and wagons was eventually taken up in 1957 as the area was later developed.</a:t>
            </a:r>
          </a:p>
        </p:txBody>
      </p:sp>
    </p:spTree>
    <p:extLst>
      <p:ext uri="{BB962C8B-B14F-4D97-AF65-F5344CB8AC3E}">
        <p14:creationId xmlns:p14="http://schemas.microsoft.com/office/powerpoint/2010/main" val="5420895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E6E0F9F-81D0-D757-4A62-3BD07349C8C8}"/>
            </a:ext>
          </a:extLst>
        </p:cNvPr>
        <p:cNvGrpSpPr/>
        <p:nvPr/>
      </p:nvGrpSpPr>
      <p:grpSpPr>
        <a:xfrm>
          <a:off x="0" y="0"/>
          <a:ext cx="0" cy="0"/>
          <a:chOff x="0" y="0"/>
          <a:chExt cx="0" cy="0"/>
        </a:xfrm>
      </p:grpSpPr>
      <p:sp>
        <p:nvSpPr>
          <p:cNvPr id="23" name="Rectangle: Rounded Corners 22">
            <a:extLst>
              <a:ext uri="{FF2B5EF4-FFF2-40B4-BE49-F238E27FC236}">
                <a16:creationId xmlns:a16="http://schemas.microsoft.com/office/drawing/2014/main" id="{E5577D09-A7D7-BC29-1EDF-045053E6B9B6}"/>
              </a:ext>
            </a:extLst>
          </p:cNvPr>
          <p:cNvSpPr/>
          <p:nvPr/>
        </p:nvSpPr>
        <p:spPr>
          <a:xfrm>
            <a:off x="395566" y="208208"/>
            <a:ext cx="8429457" cy="530860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8" name="Picture 2">
            <a:extLst>
              <a:ext uri="{FF2B5EF4-FFF2-40B4-BE49-F238E27FC236}">
                <a16:creationId xmlns:a16="http://schemas.microsoft.com/office/drawing/2014/main" id="{9626661D-9285-79E2-B86D-DCDD051E06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438" y="1112448"/>
            <a:ext cx="2945416" cy="4404360"/>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6" name="Google Shape;146;p31" descr="A picture containing text, clipart&#10;&#10;Description automatically generated">
            <a:extLst>
              <a:ext uri="{FF2B5EF4-FFF2-40B4-BE49-F238E27FC236}">
                <a16:creationId xmlns:a16="http://schemas.microsoft.com/office/drawing/2014/main" id="{B92217B8-D093-3608-2309-738162F91142}"/>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6BA59D76-40D8-F7BE-F66A-982841AEF0C6}"/>
              </a:ext>
            </a:extLst>
          </p:cNvPr>
          <p:cNvGrpSpPr/>
          <p:nvPr/>
        </p:nvGrpSpPr>
        <p:grpSpPr>
          <a:xfrm>
            <a:off x="318977" y="195773"/>
            <a:ext cx="2900338" cy="1084459"/>
            <a:chOff x="318977" y="4677451"/>
            <a:chExt cx="2900338" cy="1084459"/>
          </a:xfrm>
        </p:grpSpPr>
        <p:sp>
          <p:nvSpPr>
            <p:cNvPr id="9" name="Rectangle: Rounded Corners 8">
              <a:extLst>
                <a:ext uri="{FF2B5EF4-FFF2-40B4-BE49-F238E27FC236}">
                  <a16:creationId xmlns:a16="http://schemas.microsoft.com/office/drawing/2014/main" id="{A0B0F8CA-5333-C4C9-FF49-F7A7444FD729}"/>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1A7A0E12-A5FC-70A5-A16E-56AE1CD59388}"/>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Glovers</a:t>
              </a:r>
            </a:p>
          </p:txBody>
        </p:sp>
        <p:pic>
          <p:nvPicPr>
            <p:cNvPr id="11" name="Graphic 10" descr="Hand with solid fill">
              <a:extLst>
                <a:ext uri="{FF2B5EF4-FFF2-40B4-BE49-F238E27FC236}">
                  <a16:creationId xmlns:a16="http://schemas.microsoft.com/office/drawing/2014/main" id="{77697852-5AEB-0745-31AE-90ED56C5AF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395566" y="4689886"/>
              <a:ext cx="1061512" cy="1061512"/>
            </a:xfrm>
            <a:prstGeom prst="rect">
              <a:avLst/>
            </a:prstGeom>
          </p:spPr>
        </p:pic>
      </p:grpSp>
      <p:sp>
        <p:nvSpPr>
          <p:cNvPr id="14" name="Google Shape;142;p31">
            <a:hlinkClick r:id="rId7" action="ppaction://hlinksldjump"/>
            <a:extLst>
              <a:ext uri="{FF2B5EF4-FFF2-40B4-BE49-F238E27FC236}">
                <a16:creationId xmlns:a16="http://schemas.microsoft.com/office/drawing/2014/main" id="{A224C079-9A27-ABB8-A638-78C4A1D16E5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6" name="TextBox 15">
            <a:extLst>
              <a:ext uri="{FF2B5EF4-FFF2-40B4-BE49-F238E27FC236}">
                <a16:creationId xmlns:a16="http://schemas.microsoft.com/office/drawing/2014/main" id="{F5565236-076E-DD24-99D4-7029CA40F203}"/>
              </a:ext>
            </a:extLst>
          </p:cNvPr>
          <p:cNvSpPr txBox="1"/>
          <p:nvPr/>
        </p:nvSpPr>
        <p:spPr>
          <a:xfrm>
            <a:off x="3337560" y="1188297"/>
            <a:ext cx="4263137" cy="1600438"/>
          </a:xfrm>
          <a:prstGeom prst="rect">
            <a:avLst/>
          </a:prstGeom>
          <a:noFill/>
        </p:spPr>
        <p:txBody>
          <a:bodyPr wrap="square">
            <a:spAutoFit/>
          </a:bodyPr>
          <a:lstStyle/>
          <a:p>
            <a:r>
              <a:rPr lang="en-GB" b="1" i="0" dirty="0">
                <a:solidFill>
                  <a:srgbClr val="001D35"/>
                </a:solidFill>
                <a:effectLst/>
                <a:latin typeface="Castledown" panose="02000503040000020003" pitchFamily="2" charset="0"/>
              </a:rPr>
              <a:t>Peak years</a:t>
            </a:r>
            <a:endParaRPr lang="en-GB" b="0" i="0" dirty="0">
              <a:solidFill>
                <a:srgbClr val="001D35"/>
              </a:solidFill>
              <a:effectLst/>
              <a:latin typeface="Castledown" panose="02000503040000020003" pitchFamily="2" charset="0"/>
            </a:endParaRPr>
          </a:p>
          <a:p>
            <a:r>
              <a:rPr lang="en-GB" b="0" i="0" dirty="0">
                <a:solidFill>
                  <a:srgbClr val="040C28"/>
                </a:solidFill>
                <a:effectLst/>
                <a:latin typeface="Castledown" panose="02000503040000020003" pitchFamily="2" charset="0"/>
              </a:rPr>
              <a:t>Worcester's gloving industry reached its peak between 1790 and 1820 when 150 manufacturers of gloves employed over 30,000 people in and around Worcester</a:t>
            </a:r>
            <a:r>
              <a:rPr lang="en-GB" b="0" i="0" dirty="0">
                <a:solidFill>
                  <a:srgbClr val="202124"/>
                </a:solidFill>
                <a:effectLst/>
                <a:latin typeface="Castledown" panose="02000503040000020003" pitchFamily="2" charset="0"/>
              </a:rPr>
              <a:t>. At this time nearly half of all glovers in Britain were based in and around the city of Worcester.</a:t>
            </a:r>
            <a:endParaRPr lang="en-GB" dirty="0">
              <a:latin typeface="Castledown" panose="02000503040000020003" pitchFamily="2" charset="0"/>
            </a:endParaRPr>
          </a:p>
        </p:txBody>
      </p:sp>
      <p:sp>
        <p:nvSpPr>
          <p:cNvPr id="18" name="TextBox 17">
            <a:extLst>
              <a:ext uri="{FF2B5EF4-FFF2-40B4-BE49-F238E27FC236}">
                <a16:creationId xmlns:a16="http://schemas.microsoft.com/office/drawing/2014/main" id="{66EB898B-4E2C-56DF-B436-031DB8EB3753}"/>
              </a:ext>
            </a:extLst>
          </p:cNvPr>
          <p:cNvSpPr txBox="1"/>
          <p:nvPr/>
        </p:nvSpPr>
        <p:spPr>
          <a:xfrm>
            <a:off x="3380884" y="2844106"/>
            <a:ext cx="5290676" cy="1169551"/>
          </a:xfrm>
          <a:prstGeom prst="rect">
            <a:avLst/>
          </a:prstGeom>
          <a:noFill/>
        </p:spPr>
        <p:txBody>
          <a:bodyPr wrap="square">
            <a:spAutoFit/>
          </a:bodyPr>
          <a:lstStyle/>
          <a:p>
            <a:pPr algn="l"/>
            <a:r>
              <a:rPr lang="en-GB" b="1" i="0" dirty="0">
                <a:solidFill>
                  <a:srgbClr val="001D35"/>
                </a:solidFill>
                <a:effectLst/>
                <a:latin typeface="Castledown" panose="02000503040000020003" pitchFamily="2" charset="0"/>
              </a:rPr>
              <a:t>Decline</a:t>
            </a:r>
            <a:endParaRPr lang="en-GB" b="0" i="0" dirty="0">
              <a:solidFill>
                <a:srgbClr val="001D35"/>
              </a:solidFill>
              <a:effectLst/>
              <a:latin typeface="Castledown" panose="02000503040000020003" pitchFamily="2" charset="0"/>
            </a:endParaRPr>
          </a:p>
          <a:p>
            <a:pPr algn="l"/>
            <a:r>
              <a:rPr lang="en-GB" b="0" i="0" dirty="0">
                <a:effectLst/>
                <a:latin typeface="Castledown" panose="02000503040000020003" pitchFamily="2" charset="0"/>
              </a:rPr>
              <a:t>The industry began to decline in the 1820s after a foreign import tax allowed cheaper gloves to be imported from the continent. Without the railway and the access it provided, many more of these establishments would have gone out of existence.</a:t>
            </a:r>
          </a:p>
        </p:txBody>
      </p:sp>
      <p:sp>
        <p:nvSpPr>
          <p:cNvPr id="22" name="TextBox 21">
            <a:extLst>
              <a:ext uri="{FF2B5EF4-FFF2-40B4-BE49-F238E27FC236}">
                <a16:creationId xmlns:a16="http://schemas.microsoft.com/office/drawing/2014/main" id="{2243E2CE-BF17-FABE-643D-750AE418AB35}"/>
              </a:ext>
            </a:extLst>
          </p:cNvPr>
          <p:cNvSpPr txBox="1"/>
          <p:nvPr/>
        </p:nvSpPr>
        <p:spPr>
          <a:xfrm>
            <a:off x="3337560" y="402955"/>
            <a:ext cx="4041933" cy="738664"/>
          </a:xfrm>
          <a:prstGeom prst="rect">
            <a:avLst/>
          </a:prstGeom>
          <a:noFill/>
        </p:spPr>
        <p:txBody>
          <a:bodyPr wrap="square">
            <a:spAutoFit/>
          </a:bodyPr>
          <a:lstStyle/>
          <a:p>
            <a:r>
              <a:rPr lang="en-GB" b="0" i="0" dirty="0">
                <a:solidFill>
                  <a:srgbClr val="001D35"/>
                </a:solidFill>
                <a:effectLst/>
                <a:latin typeface="Castledown" panose="02000503040000020003" pitchFamily="2" charset="0"/>
              </a:rPr>
              <a:t>Worcester's glove-making industry was a major part of the city's history, and the city was once the centre of the British glove-making industry:</a:t>
            </a:r>
            <a:endParaRPr lang="en-GB" dirty="0">
              <a:latin typeface="Castledown" panose="02000503040000020003" pitchFamily="2" charset="0"/>
            </a:endParaRPr>
          </a:p>
        </p:txBody>
      </p:sp>
      <p:pic>
        <p:nvPicPr>
          <p:cNvPr id="4100" name="Picture 4" descr="Royal and historic gloves and shoes (1904) (14764009555) - PICRYL - Public  Domain Media Search Engine Public Domain Image">
            <a:extLst>
              <a:ext uri="{FF2B5EF4-FFF2-40B4-BE49-F238E27FC236}">
                <a16:creationId xmlns:a16="http://schemas.microsoft.com/office/drawing/2014/main" id="{01DAEB5F-ED5A-1084-47EC-0CF4D7EF037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1982722" y="4970789"/>
            <a:ext cx="1246796" cy="1549527"/>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BFF6FDB1-1CE7-190F-F619-51ADD8BFB79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77292" y="4073753"/>
            <a:ext cx="3271573" cy="2177641"/>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CE49D1D-5915-0CEA-2764-440288E29F42}"/>
              </a:ext>
            </a:extLst>
          </p:cNvPr>
          <p:cNvSpPr txBox="1"/>
          <p:nvPr/>
        </p:nvSpPr>
        <p:spPr>
          <a:xfrm>
            <a:off x="3388100" y="4069678"/>
            <a:ext cx="2365000" cy="1384995"/>
          </a:xfrm>
          <a:prstGeom prst="rect">
            <a:avLst/>
          </a:prstGeom>
          <a:noFill/>
        </p:spPr>
        <p:txBody>
          <a:bodyPr wrap="square">
            <a:spAutoFit/>
          </a:bodyPr>
          <a:lstStyle/>
          <a:p>
            <a:pPr algn="l"/>
            <a:r>
              <a:rPr lang="en-GB" b="1" i="0" dirty="0">
                <a:solidFill>
                  <a:srgbClr val="001D35"/>
                </a:solidFill>
                <a:effectLst/>
                <a:latin typeface="Castledown" panose="02000503040000020003" pitchFamily="2" charset="0"/>
              </a:rPr>
              <a:t>Hope</a:t>
            </a:r>
            <a:endParaRPr lang="en-GB" b="0" i="0" dirty="0">
              <a:solidFill>
                <a:srgbClr val="001D35"/>
              </a:solidFill>
              <a:effectLst/>
              <a:latin typeface="Castledown" panose="02000503040000020003" pitchFamily="2" charset="0"/>
            </a:endParaRPr>
          </a:p>
          <a:p>
            <a:pPr algn="l"/>
            <a:r>
              <a:rPr lang="en-GB" dirty="0">
                <a:latin typeface="Castledown" panose="02000503040000020003" pitchFamily="2" charset="0"/>
              </a:rPr>
              <a:t>Supported by the railway, iconic manufacturers such as Fownes still continued to thrive and outlast many of their competitors</a:t>
            </a:r>
            <a:endParaRPr lang="en-GB" b="0" i="0" dirty="0">
              <a:effectLst/>
              <a:latin typeface="Castledown" panose="02000503040000020003" pitchFamily="2" charset="0"/>
            </a:endParaRPr>
          </a:p>
        </p:txBody>
      </p:sp>
      <p:pic>
        <p:nvPicPr>
          <p:cNvPr id="4" name="Picture 4" descr="Fownes | Thoth God of Knowledge | Flickr">
            <a:extLst>
              <a:ext uri="{FF2B5EF4-FFF2-40B4-BE49-F238E27FC236}">
                <a16:creationId xmlns:a16="http://schemas.microsoft.com/office/drawing/2014/main" id="{5C9ABBFF-6919-19F9-A5C5-0CD0C25973E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0697" y="626460"/>
            <a:ext cx="1399168" cy="2238669"/>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8709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AC2A3179-1F67-85E8-63FE-261678975122}"/>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CCEDCC54-02F9-579F-566B-29BF0E79C50F}"/>
              </a:ext>
            </a:extLst>
          </p:cNvPr>
          <p:cNvSpPr/>
          <p:nvPr/>
        </p:nvSpPr>
        <p:spPr>
          <a:xfrm>
            <a:off x="472440" y="195381"/>
            <a:ext cx="8492334" cy="3786212"/>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E1DF4211-6189-CAE4-1375-92AF1209DE39}"/>
              </a:ext>
            </a:extLst>
          </p:cNvPr>
          <p:cNvSpPr/>
          <p:nvPr/>
        </p:nvSpPr>
        <p:spPr>
          <a:xfrm>
            <a:off x="344683" y="4307667"/>
            <a:ext cx="7034810" cy="235495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A182B534-00AB-88B5-F201-AB8052DE8C4D}"/>
              </a:ext>
            </a:extLst>
          </p:cNvPr>
          <p:cNvSpPr/>
          <p:nvPr/>
        </p:nvSpPr>
        <p:spPr>
          <a:xfrm>
            <a:off x="6762022" y="1538225"/>
            <a:ext cx="2274570" cy="815787"/>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82" name="Picture 10">
            <a:extLst>
              <a:ext uri="{FF2B5EF4-FFF2-40B4-BE49-F238E27FC236}">
                <a16:creationId xmlns:a16="http://schemas.microsoft.com/office/drawing/2014/main" id="{BCA11D32-6577-1A97-DB0D-217783B8F9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022" y="186701"/>
            <a:ext cx="2274570" cy="1352447"/>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76" name="Picture 4" descr="Lea &amp; Perrins factory (1), 3 Midland... © P L Chadwick :: Geograph Britain  and Ireland">
            <a:extLst>
              <a:ext uri="{FF2B5EF4-FFF2-40B4-BE49-F238E27FC236}">
                <a16:creationId xmlns:a16="http://schemas.microsoft.com/office/drawing/2014/main" id="{E148E17A-6AED-5402-78C8-23AC764973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648" t="11000" r="12344" b="30500"/>
          <a:stretch/>
        </p:blipFill>
        <p:spPr bwMode="auto">
          <a:xfrm>
            <a:off x="241083" y="4331340"/>
            <a:ext cx="2319234" cy="23324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6" name="Google Shape;146;p31" descr="A picture containing text, clipart&#10;&#10;Description automatically generated">
            <a:extLst>
              <a:ext uri="{FF2B5EF4-FFF2-40B4-BE49-F238E27FC236}">
                <a16:creationId xmlns:a16="http://schemas.microsoft.com/office/drawing/2014/main" id="{88ED1FB0-1A42-10E0-0650-3AE5AB74E7ED}"/>
              </a:ext>
            </a:extLst>
          </p:cNvPr>
          <p:cNvPicPr preferRelativeResize="0"/>
          <p:nvPr/>
        </p:nvPicPr>
        <p:blipFill rotWithShape="1">
          <a:blip r:embed="rId5">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CD3B6DFC-39BF-194D-A38D-CED9B382A080}"/>
              </a:ext>
            </a:extLst>
          </p:cNvPr>
          <p:cNvGrpSpPr/>
          <p:nvPr/>
        </p:nvGrpSpPr>
        <p:grpSpPr>
          <a:xfrm>
            <a:off x="315912" y="119643"/>
            <a:ext cx="2913040" cy="1185918"/>
            <a:chOff x="4697294" y="1562580"/>
            <a:chExt cx="2913040" cy="1185918"/>
          </a:xfrm>
        </p:grpSpPr>
        <p:sp>
          <p:nvSpPr>
            <p:cNvPr id="10" name="Rectangle: Rounded Corners 9">
              <a:extLst>
                <a:ext uri="{FF2B5EF4-FFF2-40B4-BE49-F238E27FC236}">
                  <a16:creationId xmlns:a16="http://schemas.microsoft.com/office/drawing/2014/main" id="{2A91BD24-FC44-3AC9-D597-644C6B41EC28}"/>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89D5DB4F-EA06-7C86-EEA1-434AD3CD4536}"/>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Vinegar Works</a:t>
              </a:r>
            </a:p>
          </p:txBody>
        </p:sp>
        <p:pic>
          <p:nvPicPr>
            <p:cNvPr id="12" name="Graphic 11" descr="Factory outline">
              <a:extLst>
                <a:ext uri="{FF2B5EF4-FFF2-40B4-BE49-F238E27FC236}">
                  <a16:creationId xmlns:a16="http://schemas.microsoft.com/office/drawing/2014/main" id="{CD2A19C0-9F4C-48F1-530E-BEE42C1B76F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26065" y="1562580"/>
              <a:ext cx="1185918" cy="1185918"/>
            </a:xfrm>
            <a:prstGeom prst="rect">
              <a:avLst/>
            </a:prstGeom>
          </p:spPr>
        </p:pic>
      </p:grpSp>
      <p:sp>
        <p:nvSpPr>
          <p:cNvPr id="13" name="Google Shape;142;p31">
            <a:hlinkClick r:id="rId8" action="ppaction://hlinksldjump"/>
            <a:extLst>
              <a:ext uri="{FF2B5EF4-FFF2-40B4-BE49-F238E27FC236}">
                <a16:creationId xmlns:a16="http://schemas.microsoft.com/office/drawing/2014/main" id="{7AB0861E-4995-C66F-3118-FF7C947321DA}"/>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7" name="TextBox 16">
            <a:extLst>
              <a:ext uri="{FF2B5EF4-FFF2-40B4-BE49-F238E27FC236}">
                <a16:creationId xmlns:a16="http://schemas.microsoft.com/office/drawing/2014/main" id="{AAF0E80F-2D99-D677-364A-AA1E234094EC}"/>
              </a:ext>
            </a:extLst>
          </p:cNvPr>
          <p:cNvSpPr txBox="1"/>
          <p:nvPr/>
        </p:nvSpPr>
        <p:spPr>
          <a:xfrm>
            <a:off x="2560316" y="4342634"/>
            <a:ext cx="4819177" cy="738664"/>
          </a:xfrm>
          <a:prstGeom prst="rect">
            <a:avLst/>
          </a:prstGeom>
          <a:noFill/>
        </p:spPr>
        <p:txBody>
          <a:bodyPr wrap="square">
            <a:spAutoFit/>
          </a:bodyPr>
          <a:lstStyle/>
          <a:p>
            <a:pPr algn="l"/>
            <a:r>
              <a:rPr lang="en-GB" b="1" i="0" dirty="0">
                <a:solidFill>
                  <a:srgbClr val="000000"/>
                </a:solidFill>
                <a:effectLst/>
                <a:latin typeface="Castledown" panose="02000503040000020003" pitchFamily="2" charset="0"/>
              </a:rPr>
              <a:t>Did you know.. </a:t>
            </a:r>
            <a:r>
              <a:rPr lang="en-GB" b="0" i="1" dirty="0">
                <a:solidFill>
                  <a:srgbClr val="000000"/>
                </a:solidFill>
                <a:effectLst/>
                <a:latin typeface="Castledown" panose="02000503040000020003" pitchFamily="2" charset="0"/>
              </a:rPr>
              <a:t>The sauce that made the name of Worcestershire famous around the world was born almost by accident?</a:t>
            </a:r>
          </a:p>
        </p:txBody>
      </p:sp>
      <p:pic>
        <p:nvPicPr>
          <p:cNvPr id="3074" name="Picture 2" descr="Vintage Ad #1,416: Worcestershire Sauce '11 | Source: The To… | Flickr">
            <a:extLst>
              <a:ext uri="{FF2B5EF4-FFF2-40B4-BE49-F238E27FC236}">
                <a16:creationId xmlns:a16="http://schemas.microsoft.com/office/drawing/2014/main" id="{33414134-E1E1-0E3B-FDE4-57B2031DDD2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817249">
            <a:off x="7482870" y="4023830"/>
            <a:ext cx="1377867" cy="190050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89B05BBD-335B-EBBD-F09D-FDA9AB02F102}"/>
              </a:ext>
            </a:extLst>
          </p:cNvPr>
          <p:cNvSpPr txBox="1"/>
          <p:nvPr/>
        </p:nvSpPr>
        <p:spPr>
          <a:xfrm>
            <a:off x="2560317" y="5076883"/>
            <a:ext cx="4869362" cy="1600438"/>
          </a:xfrm>
          <a:prstGeom prst="rect">
            <a:avLst/>
          </a:prstGeom>
          <a:noFill/>
        </p:spPr>
        <p:txBody>
          <a:bodyPr wrap="square">
            <a:spAutoFit/>
          </a:bodyPr>
          <a:lstStyle/>
          <a:p>
            <a:pPr algn="l"/>
            <a:r>
              <a:rPr lang="en-GB" b="0" i="0" dirty="0">
                <a:solidFill>
                  <a:srgbClr val="000000"/>
                </a:solidFill>
                <a:effectLst/>
                <a:latin typeface="Castledown" panose="02000503040000020003" pitchFamily="2" charset="0"/>
              </a:rPr>
              <a:t>Today the ingredients to make </a:t>
            </a:r>
            <a:r>
              <a:rPr lang="en-GB" dirty="0">
                <a:latin typeface="Castledown" panose="02000503040000020003" pitchFamily="2" charset="0"/>
              </a:rPr>
              <a:t>Worcestershire </a:t>
            </a:r>
            <a:r>
              <a:rPr lang="en-GB" b="0" i="0" dirty="0">
                <a:solidFill>
                  <a:srgbClr val="000000"/>
                </a:solidFill>
                <a:effectLst/>
                <a:latin typeface="Castledown" panose="02000503040000020003" pitchFamily="2" charset="0"/>
              </a:rPr>
              <a:t> sauce are still fermented in vinegar over a long period of time.</a:t>
            </a:r>
          </a:p>
          <a:p>
            <a:pPr algn="l"/>
            <a:r>
              <a:rPr lang="en-GB" b="0" i="0" dirty="0">
                <a:solidFill>
                  <a:srgbClr val="000000"/>
                </a:solidFill>
                <a:effectLst/>
                <a:latin typeface="Castledown" panose="02000503040000020003" pitchFamily="2" charset="0"/>
              </a:rPr>
              <a:t>Once the various ingredients have matured and are strained, the complete sauce is aged again in huge wooden casks. The sauce gives off a very aromatic, savoury scent and the taste is tangy and spicy, with a sense of sweetness and bitterness.</a:t>
            </a:r>
          </a:p>
        </p:txBody>
      </p:sp>
      <p:pic>
        <p:nvPicPr>
          <p:cNvPr id="3080" name="Picture 8">
            <a:extLst>
              <a:ext uri="{FF2B5EF4-FFF2-40B4-BE49-F238E27FC236}">
                <a16:creationId xmlns:a16="http://schemas.microsoft.com/office/drawing/2014/main" id="{04227DCD-C66E-8A6B-4F43-F793AA0A068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896914"/>
            <a:ext cx="2716805" cy="330050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876258D5-B530-E5F7-5044-CF13EB4D516C}"/>
              </a:ext>
            </a:extLst>
          </p:cNvPr>
          <p:cNvSpPr txBox="1"/>
          <p:nvPr/>
        </p:nvSpPr>
        <p:spPr>
          <a:xfrm>
            <a:off x="6762022" y="1528055"/>
            <a:ext cx="2274570" cy="830997"/>
          </a:xfrm>
          <a:prstGeom prst="rect">
            <a:avLst/>
          </a:prstGeom>
          <a:noFill/>
        </p:spPr>
        <p:txBody>
          <a:bodyPr wrap="square">
            <a:spAutoFit/>
          </a:bodyPr>
          <a:lstStyle/>
          <a:p>
            <a:r>
              <a:rPr lang="en-GB" sz="1200" b="0" i="0" dirty="0">
                <a:solidFill>
                  <a:srgbClr val="000000"/>
                </a:solidFill>
                <a:effectLst/>
                <a:latin typeface="Castledown" panose="02000503040000020003" pitchFamily="2" charset="0"/>
              </a:rPr>
              <a:t>Crossing Shrub Hill Road on the Vinegar Works Line circa 1960. Photo: Berrow’s Worcester Journal. </a:t>
            </a:r>
            <a:endParaRPr lang="en-GB" sz="1200" dirty="0">
              <a:latin typeface="Castledown" panose="02000503040000020003" pitchFamily="2" charset="0"/>
            </a:endParaRPr>
          </a:p>
        </p:txBody>
      </p:sp>
      <p:sp>
        <p:nvSpPr>
          <p:cNvPr id="26" name="TextBox 25">
            <a:extLst>
              <a:ext uri="{FF2B5EF4-FFF2-40B4-BE49-F238E27FC236}">
                <a16:creationId xmlns:a16="http://schemas.microsoft.com/office/drawing/2014/main" id="{79DCE8FB-C3DE-70B9-8EE0-9AE026BA10DF}"/>
              </a:ext>
            </a:extLst>
          </p:cNvPr>
          <p:cNvSpPr txBox="1"/>
          <p:nvPr/>
        </p:nvSpPr>
        <p:spPr>
          <a:xfrm>
            <a:off x="3322151" y="186701"/>
            <a:ext cx="3307249" cy="1384995"/>
          </a:xfrm>
          <a:prstGeom prst="rect">
            <a:avLst/>
          </a:prstGeom>
          <a:noFill/>
        </p:spPr>
        <p:txBody>
          <a:bodyPr wrap="square">
            <a:spAutoFit/>
          </a:bodyPr>
          <a:lstStyle/>
          <a:p>
            <a:r>
              <a:rPr lang="en-GB" b="1" i="0" dirty="0">
                <a:solidFill>
                  <a:srgbClr val="202122"/>
                </a:solidFill>
                <a:effectLst/>
                <a:latin typeface="Castledown" panose="02000503040000020003" pitchFamily="2" charset="0"/>
              </a:rPr>
              <a:t>Hill, Evans &amp; Co Ltd</a:t>
            </a:r>
            <a:r>
              <a:rPr lang="en-GB" b="0" i="0" dirty="0">
                <a:solidFill>
                  <a:srgbClr val="202122"/>
                </a:solidFill>
                <a:effectLst/>
                <a:latin typeface="Castledown" panose="02000503040000020003" pitchFamily="2" charset="0"/>
              </a:rPr>
              <a:t> were </a:t>
            </a:r>
            <a:r>
              <a:rPr lang="en-GB" b="0" i="0" u="none" strike="noStrike" dirty="0">
                <a:effectLst/>
                <a:latin typeface="Castledown" panose="02000503040000020003" pitchFamily="2" charset="0"/>
              </a:rPr>
              <a:t>vinegar</a:t>
            </a:r>
            <a:r>
              <a:rPr lang="en-GB" b="0" i="0" dirty="0">
                <a:solidFill>
                  <a:srgbClr val="202122"/>
                </a:solidFill>
                <a:effectLst/>
                <a:latin typeface="Castledown" panose="02000503040000020003" pitchFamily="2" charset="0"/>
              </a:rPr>
              <a:t> manufacturers based in </a:t>
            </a:r>
            <a:r>
              <a:rPr lang="en-GB" b="0" i="0" u="none" strike="noStrike" dirty="0">
                <a:effectLst/>
                <a:latin typeface="Castledown" panose="02000503040000020003" pitchFamily="2" charset="0"/>
              </a:rPr>
              <a:t>Worcester</a:t>
            </a:r>
            <a:r>
              <a:rPr lang="en-GB" b="0" i="0" dirty="0">
                <a:solidFill>
                  <a:srgbClr val="202122"/>
                </a:solidFill>
                <a:effectLst/>
                <a:latin typeface="Castledown" panose="02000503040000020003" pitchFamily="2" charset="0"/>
              </a:rPr>
              <a:t>, </a:t>
            </a:r>
            <a:r>
              <a:rPr lang="en-GB" b="0" i="0" u="none" strike="noStrike" dirty="0">
                <a:effectLst/>
                <a:latin typeface="Castledown" panose="02000503040000020003" pitchFamily="2" charset="0"/>
              </a:rPr>
              <a:t>England</a:t>
            </a:r>
            <a:r>
              <a:rPr lang="en-GB" b="0" i="0" dirty="0">
                <a:solidFill>
                  <a:srgbClr val="202122"/>
                </a:solidFill>
                <a:effectLst/>
                <a:latin typeface="Castledown" panose="02000503040000020003" pitchFamily="2" charset="0"/>
              </a:rPr>
              <a:t>. Founded in 1830 and at one time the world's largest producer of vinegar, the works closed in 1965.</a:t>
            </a:r>
            <a:endParaRPr lang="en-GB" dirty="0">
              <a:latin typeface="Castledown" panose="02000503040000020003" pitchFamily="2" charset="0"/>
            </a:endParaRPr>
          </a:p>
        </p:txBody>
      </p:sp>
      <p:sp>
        <p:nvSpPr>
          <p:cNvPr id="28" name="TextBox 27">
            <a:extLst>
              <a:ext uri="{FF2B5EF4-FFF2-40B4-BE49-F238E27FC236}">
                <a16:creationId xmlns:a16="http://schemas.microsoft.com/office/drawing/2014/main" id="{F7275E5B-D326-AC76-D03E-127FEDB4E311}"/>
              </a:ext>
            </a:extLst>
          </p:cNvPr>
          <p:cNvSpPr txBox="1"/>
          <p:nvPr/>
        </p:nvSpPr>
        <p:spPr>
          <a:xfrm>
            <a:off x="2381979" y="1636223"/>
            <a:ext cx="4247421" cy="738664"/>
          </a:xfrm>
          <a:prstGeom prst="rect">
            <a:avLst/>
          </a:prstGeom>
          <a:noFill/>
        </p:spPr>
        <p:txBody>
          <a:bodyPr wrap="square">
            <a:spAutoFit/>
          </a:bodyPr>
          <a:lstStyle/>
          <a:p>
            <a:r>
              <a:rPr lang="en-GB" b="0" i="0" dirty="0">
                <a:solidFill>
                  <a:srgbClr val="202122"/>
                </a:solidFill>
                <a:effectLst/>
                <a:latin typeface="Castledown" panose="02000503040000020003" pitchFamily="2" charset="0"/>
              </a:rPr>
              <a:t>As the firm expanded, it was decided that a connection to the national railway network was required</a:t>
            </a:r>
            <a:endParaRPr lang="en-GB" dirty="0">
              <a:latin typeface="Castledown" panose="02000503040000020003" pitchFamily="2" charset="0"/>
            </a:endParaRPr>
          </a:p>
        </p:txBody>
      </p:sp>
      <p:sp>
        <p:nvSpPr>
          <p:cNvPr id="30" name="TextBox 29">
            <a:extLst>
              <a:ext uri="{FF2B5EF4-FFF2-40B4-BE49-F238E27FC236}">
                <a16:creationId xmlns:a16="http://schemas.microsoft.com/office/drawing/2014/main" id="{A73B30C0-5F6E-6B36-75A8-AB54D6F284CE}"/>
              </a:ext>
            </a:extLst>
          </p:cNvPr>
          <p:cNvSpPr txBox="1"/>
          <p:nvPr/>
        </p:nvSpPr>
        <p:spPr>
          <a:xfrm>
            <a:off x="2560316" y="2412826"/>
            <a:ext cx="6404458" cy="523220"/>
          </a:xfrm>
          <a:prstGeom prst="rect">
            <a:avLst/>
          </a:prstGeom>
          <a:noFill/>
        </p:spPr>
        <p:txBody>
          <a:bodyPr wrap="square">
            <a:spAutoFit/>
          </a:bodyPr>
          <a:lstStyle/>
          <a:p>
            <a:r>
              <a:rPr lang="en-GB" b="0" i="0" dirty="0">
                <a:solidFill>
                  <a:srgbClr val="202122"/>
                </a:solidFill>
                <a:effectLst/>
                <a:latin typeface="Castledown" panose="02000503040000020003" pitchFamily="2" charset="0"/>
              </a:rPr>
              <a:t>Permission was granted to Hill, Evans and Co to extend the existing branchline that had served the </a:t>
            </a:r>
            <a:r>
              <a:rPr lang="en-GB" b="0" i="0" u="none" strike="noStrike" dirty="0">
                <a:effectLst/>
                <a:latin typeface="Castledown" panose="02000503040000020003" pitchFamily="2" charset="0"/>
              </a:rPr>
              <a:t>Worcester Engine Works</a:t>
            </a:r>
            <a:r>
              <a:rPr lang="en-GB" b="0" i="0" dirty="0">
                <a:solidFill>
                  <a:srgbClr val="202122"/>
                </a:solidFill>
                <a:effectLst/>
                <a:latin typeface="Castledown" panose="02000503040000020003" pitchFamily="2" charset="0"/>
              </a:rPr>
              <a:t>,</a:t>
            </a:r>
            <a:endParaRPr lang="en-GB" dirty="0">
              <a:latin typeface="Castledown" panose="02000503040000020003" pitchFamily="2" charset="0"/>
            </a:endParaRPr>
          </a:p>
        </p:txBody>
      </p:sp>
      <p:sp>
        <p:nvSpPr>
          <p:cNvPr id="32" name="TextBox 31">
            <a:extLst>
              <a:ext uri="{FF2B5EF4-FFF2-40B4-BE49-F238E27FC236}">
                <a16:creationId xmlns:a16="http://schemas.microsoft.com/office/drawing/2014/main" id="{2327ADAC-17DE-690F-11B1-8691B5DF00A4}"/>
              </a:ext>
            </a:extLst>
          </p:cNvPr>
          <p:cNvSpPr txBox="1"/>
          <p:nvPr/>
        </p:nvSpPr>
        <p:spPr>
          <a:xfrm>
            <a:off x="2560316" y="2981766"/>
            <a:ext cx="6404458" cy="954107"/>
          </a:xfrm>
          <a:prstGeom prst="rect">
            <a:avLst/>
          </a:prstGeom>
          <a:noFill/>
        </p:spPr>
        <p:txBody>
          <a:bodyPr wrap="square">
            <a:spAutoFit/>
          </a:bodyPr>
          <a:lstStyle/>
          <a:p>
            <a:r>
              <a:rPr lang="en-GB" b="0" i="0" dirty="0">
                <a:solidFill>
                  <a:srgbClr val="202122"/>
                </a:solidFill>
                <a:effectLst/>
                <a:latin typeface="Castledown" panose="02000503040000020003" pitchFamily="2" charset="0"/>
              </a:rPr>
              <a:t>Completed in 1872, the new private branchline became known as the </a:t>
            </a:r>
            <a:r>
              <a:rPr lang="en-GB" b="1" i="0" dirty="0">
                <a:solidFill>
                  <a:srgbClr val="202122"/>
                </a:solidFill>
                <a:effectLst/>
                <a:latin typeface="Castledown" panose="02000503040000020003" pitchFamily="2" charset="0"/>
              </a:rPr>
              <a:t>Vinegar Works branch</a:t>
            </a:r>
            <a:r>
              <a:rPr lang="en-GB" b="0" i="0" dirty="0">
                <a:solidFill>
                  <a:srgbClr val="202122"/>
                </a:solidFill>
                <a:effectLst/>
                <a:latin typeface="Castledown" panose="02000503040000020003" pitchFamily="2" charset="0"/>
              </a:rPr>
              <a:t> or the </a:t>
            </a:r>
            <a:r>
              <a:rPr lang="en-GB" b="1" i="0" dirty="0">
                <a:solidFill>
                  <a:srgbClr val="202122"/>
                </a:solidFill>
                <a:effectLst/>
                <a:latin typeface="Castledown" panose="02000503040000020003" pitchFamily="2" charset="0"/>
              </a:rPr>
              <a:t>Lowesmoor Tramway</a:t>
            </a:r>
            <a:r>
              <a:rPr lang="en-GB" b="0" i="0" dirty="0">
                <a:solidFill>
                  <a:srgbClr val="202122"/>
                </a:solidFill>
                <a:effectLst/>
                <a:latin typeface="Castledown" panose="02000503040000020003" pitchFamily="2" charset="0"/>
              </a:rPr>
              <a:t>.</a:t>
            </a:r>
          </a:p>
          <a:p>
            <a:endParaRPr lang="en-GB" dirty="0">
              <a:solidFill>
                <a:srgbClr val="202122"/>
              </a:solidFill>
              <a:latin typeface="Castledown" panose="02000503040000020003" pitchFamily="2" charset="0"/>
            </a:endParaRPr>
          </a:p>
          <a:p>
            <a:r>
              <a:rPr lang="en-GB" dirty="0">
                <a:solidFill>
                  <a:srgbClr val="202122"/>
                </a:solidFill>
                <a:latin typeface="Castledown" panose="02000503040000020003" pitchFamily="2" charset="0"/>
              </a:rPr>
              <a:t>Several of the original buildings still stand around the city centre today.</a:t>
            </a:r>
            <a:endParaRPr lang="en-GB" dirty="0">
              <a:latin typeface="Castledown" panose="02000503040000020003" pitchFamily="2" charset="0"/>
            </a:endParaRPr>
          </a:p>
        </p:txBody>
      </p:sp>
    </p:spTree>
    <p:extLst>
      <p:ext uri="{BB962C8B-B14F-4D97-AF65-F5344CB8AC3E}">
        <p14:creationId xmlns:p14="http://schemas.microsoft.com/office/powerpoint/2010/main" val="28499250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1946241-14B4-7678-863D-9DB545B23A7B}"/>
            </a:ext>
          </a:extLst>
        </p:cNvPr>
        <p:cNvGrpSpPr/>
        <p:nvPr/>
      </p:nvGrpSpPr>
      <p:grpSpPr>
        <a:xfrm>
          <a:off x="0" y="0"/>
          <a:ext cx="0" cy="0"/>
          <a:chOff x="0" y="0"/>
          <a:chExt cx="0" cy="0"/>
        </a:xfrm>
      </p:grpSpPr>
      <p:pic>
        <p:nvPicPr>
          <p:cNvPr id="5130" name="Picture 10" descr="2244 at Worcester Works">
            <a:extLst>
              <a:ext uri="{FF2B5EF4-FFF2-40B4-BE49-F238E27FC236}">
                <a16:creationId xmlns:a16="http://schemas.microsoft.com/office/drawing/2014/main" id="{9B170EA5-84D7-9959-5A45-9163A78F5B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566" y="4336959"/>
            <a:ext cx="3778086" cy="244316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Rounded Corners 15">
            <a:extLst>
              <a:ext uri="{FF2B5EF4-FFF2-40B4-BE49-F238E27FC236}">
                <a16:creationId xmlns:a16="http://schemas.microsoft.com/office/drawing/2014/main" id="{D0EAE40A-5D11-1437-8611-CCCB62A11482}"/>
              </a:ext>
            </a:extLst>
          </p:cNvPr>
          <p:cNvSpPr/>
          <p:nvPr/>
        </p:nvSpPr>
        <p:spPr>
          <a:xfrm>
            <a:off x="253208" y="2524124"/>
            <a:ext cx="4490242" cy="233239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4" name="Picture 4" descr="Mckenzie Advert">
            <a:extLst>
              <a:ext uri="{FF2B5EF4-FFF2-40B4-BE49-F238E27FC236}">
                <a16:creationId xmlns:a16="http://schemas.microsoft.com/office/drawing/2014/main" id="{16A86E69-D611-A11C-6201-65C5BCB781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2400" y="75726"/>
            <a:ext cx="3615780" cy="6020274"/>
          </a:xfrm>
          <a:prstGeom prst="rect">
            <a:avLst/>
          </a:prstGeom>
          <a:noFill/>
          <a:extLst>
            <a:ext uri="{909E8E84-426E-40DD-AFC4-6F175D3DCCD1}">
              <a14:hiddenFill xmlns:a14="http://schemas.microsoft.com/office/drawing/2010/main">
                <a:solidFill>
                  <a:srgbClr val="FFFFFF"/>
                </a:solidFill>
              </a14:hiddenFill>
            </a:ext>
          </a:extLst>
        </p:spPr>
      </p:pic>
      <p:pic>
        <p:nvPicPr>
          <p:cNvPr id="146" name="Google Shape;146;p31" descr="A picture containing text, clipart&#10;&#10;Description automatically generated">
            <a:extLst>
              <a:ext uri="{FF2B5EF4-FFF2-40B4-BE49-F238E27FC236}">
                <a16:creationId xmlns:a16="http://schemas.microsoft.com/office/drawing/2014/main" id="{38EC370B-A2B2-2BA5-7362-0EEC3AF9A21A}"/>
              </a:ext>
            </a:extLst>
          </p:cNvPr>
          <p:cNvPicPr preferRelativeResize="0"/>
          <p:nvPr/>
        </p:nvPicPr>
        <p:blipFill rotWithShape="1">
          <a:blip r:embed="rId5">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2EBAB0C5-42B2-F9B0-02D1-05EDA9C1B494}"/>
              </a:ext>
            </a:extLst>
          </p:cNvPr>
          <p:cNvGrpSpPr/>
          <p:nvPr/>
        </p:nvGrpSpPr>
        <p:grpSpPr>
          <a:xfrm>
            <a:off x="318977" y="132519"/>
            <a:ext cx="2913040" cy="1185918"/>
            <a:chOff x="4697294" y="3134392"/>
            <a:chExt cx="2913040" cy="1185918"/>
          </a:xfrm>
        </p:grpSpPr>
        <p:sp>
          <p:nvSpPr>
            <p:cNvPr id="10" name="Rectangle: Rounded Corners 9">
              <a:extLst>
                <a:ext uri="{FF2B5EF4-FFF2-40B4-BE49-F238E27FC236}">
                  <a16:creationId xmlns:a16="http://schemas.microsoft.com/office/drawing/2014/main" id="{3C624894-5BDE-968D-B266-BB8FFF4BCA2F}"/>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C0D3A087-A97A-7737-FF1C-C68E0DD0D093}"/>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Ironmongers &amp; Signallers from Rail itself</a:t>
              </a:r>
            </a:p>
          </p:txBody>
        </p:sp>
        <p:pic>
          <p:nvPicPr>
            <p:cNvPr id="12" name="Graphic 11" descr="Train Tracks with solid fill">
              <a:extLst>
                <a:ext uri="{FF2B5EF4-FFF2-40B4-BE49-F238E27FC236}">
                  <a16:creationId xmlns:a16="http://schemas.microsoft.com/office/drawing/2014/main" id="{15CE76B1-F712-7A5E-93AB-DE01C0ADD20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19936" y="3134392"/>
              <a:ext cx="1185918" cy="1185918"/>
            </a:xfrm>
            <a:prstGeom prst="rect">
              <a:avLst/>
            </a:prstGeom>
          </p:spPr>
        </p:pic>
      </p:grpSp>
      <p:sp>
        <p:nvSpPr>
          <p:cNvPr id="13" name="Google Shape;142;p31">
            <a:hlinkClick r:id="rId8" action="ppaction://hlinksldjump"/>
            <a:extLst>
              <a:ext uri="{FF2B5EF4-FFF2-40B4-BE49-F238E27FC236}">
                <a16:creationId xmlns:a16="http://schemas.microsoft.com/office/drawing/2014/main" id="{331D1473-303D-9368-2306-0A4DEB917838}"/>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5" name="TextBox 14">
            <a:extLst>
              <a:ext uri="{FF2B5EF4-FFF2-40B4-BE49-F238E27FC236}">
                <a16:creationId xmlns:a16="http://schemas.microsoft.com/office/drawing/2014/main" id="{DB884D99-A644-65CE-C023-228971C4A69C}"/>
              </a:ext>
            </a:extLst>
          </p:cNvPr>
          <p:cNvSpPr txBox="1"/>
          <p:nvPr/>
        </p:nvSpPr>
        <p:spPr>
          <a:xfrm>
            <a:off x="341619" y="2609747"/>
            <a:ext cx="4572000" cy="2246769"/>
          </a:xfrm>
          <a:prstGeom prst="rect">
            <a:avLst/>
          </a:prstGeom>
          <a:noFill/>
        </p:spPr>
        <p:txBody>
          <a:bodyPr wrap="square">
            <a:spAutoFit/>
          </a:bodyPr>
          <a:lstStyle/>
          <a:p>
            <a:pPr algn="l"/>
            <a:r>
              <a:rPr lang="en-GB" b="0" i="0" dirty="0">
                <a:solidFill>
                  <a:schemeClr val="tx1"/>
                </a:solidFill>
                <a:effectLst/>
                <a:latin typeface="Castledown" panose="02000503040000020003" pitchFamily="2" charset="0"/>
              </a:rPr>
              <a:t>The railways also gave Worcester thousands of jobs. Just under half of all </a:t>
            </a:r>
            <a:r>
              <a:rPr lang="en-GB" b="0" i="0" u="none" strike="noStrike" dirty="0">
                <a:solidFill>
                  <a:schemeClr val="tx1"/>
                </a:solidFill>
                <a:effectLst/>
                <a:latin typeface="Castledown" panose="02000503040000020003" pitchFamily="2" charset="0"/>
              </a:rPr>
              <a:t>GWR</a:t>
            </a:r>
            <a:r>
              <a:rPr lang="en-GB" b="0" i="0" dirty="0">
                <a:solidFill>
                  <a:schemeClr val="tx1"/>
                </a:solidFill>
                <a:effectLst/>
                <a:latin typeface="Castledown" panose="02000503040000020003" pitchFamily="2" charset="0"/>
              </a:rPr>
              <a:t> passenger coaches were built in Worcester alongside the three signalling factories, including the largest </a:t>
            </a:r>
            <a:r>
              <a:rPr lang="en-GB" b="0" i="0" u="none" strike="noStrike" dirty="0">
                <a:solidFill>
                  <a:schemeClr val="tx1"/>
                </a:solidFill>
                <a:effectLst/>
                <a:latin typeface="Castledown" panose="02000503040000020003" pitchFamily="2" charset="0"/>
              </a:rPr>
              <a:t>railway signalling</a:t>
            </a:r>
            <a:r>
              <a:rPr lang="en-GB" b="0" i="0" dirty="0">
                <a:solidFill>
                  <a:schemeClr val="tx1"/>
                </a:solidFill>
                <a:effectLst/>
                <a:latin typeface="Castledown" panose="02000503040000020003" pitchFamily="2" charset="0"/>
              </a:rPr>
              <a:t> company in the World: </a:t>
            </a:r>
            <a:r>
              <a:rPr lang="en-GB" b="0" i="0" u="none" strike="noStrike" dirty="0">
                <a:solidFill>
                  <a:schemeClr val="tx1"/>
                </a:solidFill>
                <a:effectLst/>
                <a:latin typeface="Castledown" panose="02000503040000020003" pitchFamily="2" charset="0"/>
              </a:rPr>
              <a:t>McKenzie &amp; Holland</a:t>
            </a:r>
            <a:r>
              <a:rPr lang="en-GB" b="0" i="0" dirty="0">
                <a:solidFill>
                  <a:schemeClr val="tx1"/>
                </a:solidFill>
                <a:effectLst/>
                <a:latin typeface="Castledown" panose="02000503040000020003" pitchFamily="2" charset="0"/>
              </a:rPr>
              <a:t>. These along with ironfounders, including </a:t>
            </a:r>
            <a:r>
              <a:rPr lang="en-GB" b="0" i="0" u="none" strike="noStrike" dirty="0">
                <a:solidFill>
                  <a:schemeClr val="tx1"/>
                </a:solidFill>
                <a:effectLst/>
                <a:latin typeface="Castledown" panose="02000503040000020003" pitchFamily="2" charset="0"/>
              </a:rPr>
              <a:t>Heenan &amp; Froude</a:t>
            </a:r>
            <a:r>
              <a:rPr lang="en-GB" b="0" i="0" dirty="0">
                <a:solidFill>
                  <a:schemeClr val="tx1"/>
                </a:solidFill>
                <a:effectLst/>
                <a:latin typeface="Castledown" panose="02000503040000020003" pitchFamily="2" charset="0"/>
              </a:rPr>
              <a:t>, Hardy &amp; Padmore ensured that the late-Victorian period saw the growth of towns such as Worcester, with people moving for employment and better paid opportunities.</a:t>
            </a:r>
            <a:endParaRPr lang="en-GB" dirty="0">
              <a:solidFill>
                <a:schemeClr val="tx1"/>
              </a:solidFill>
              <a:latin typeface="Castledown" panose="02000503040000020003" pitchFamily="2" charset="0"/>
            </a:endParaRPr>
          </a:p>
        </p:txBody>
      </p:sp>
      <p:pic>
        <p:nvPicPr>
          <p:cNvPr id="5122" name="Picture 2" descr="Name plate">
            <a:extLst>
              <a:ext uri="{FF2B5EF4-FFF2-40B4-BE49-F238E27FC236}">
                <a16:creationId xmlns:a16="http://schemas.microsoft.com/office/drawing/2014/main" id="{56BD1DAD-A5FF-44B8-9D3F-65B95B231A6D}"/>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9877" b="88889" l="3200" r="97067">
                        <a14:foregroundMark x1="9600" y1="59877" x2="9600" y2="15432"/>
                        <a14:foregroundMark x1="9600" y1="15432" x2="24267" y2="13580"/>
                        <a14:foregroundMark x1="6667" y1="40123" x2="3200" y2="48148"/>
                        <a14:foregroundMark x1="91200" y1="62963" x2="91467" y2="53704"/>
                        <a14:foregroundMark x1="95467" y1="48765" x2="97067" y2="56173"/>
                      </a14:backgroundRemoval>
                    </a14:imgEffect>
                  </a14:imgLayer>
                </a14:imgProps>
              </a:ext>
              <a:ext uri="{28A0092B-C50C-407E-A947-70E740481C1C}">
                <a14:useLocalDpi xmlns:a14="http://schemas.microsoft.com/office/drawing/2010/main" val="0"/>
              </a:ext>
            </a:extLst>
          </a:blip>
          <a:srcRect/>
          <a:stretch>
            <a:fillRect/>
          </a:stretch>
        </p:blipFill>
        <p:spPr bwMode="auto">
          <a:xfrm rot="21048434">
            <a:off x="2279266" y="791290"/>
            <a:ext cx="3571875" cy="15430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0CBEECFB-7E17-2A03-56E0-4BD274A85F41}"/>
              </a:ext>
            </a:extLst>
          </p:cNvPr>
          <p:cNvSpPr txBox="1"/>
          <p:nvPr/>
        </p:nvSpPr>
        <p:spPr>
          <a:xfrm>
            <a:off x="5236778" y="5892242"/>
            <a:ext cx="4572000" cy="261610"/>
          </a:xfrm>
          <a:prstGeom prst="rect">
            <a:avLst/>
          </a:prstGeom>
          <a:noFill/>
        </p:spPr>
        <p:txBody>
          <a:bodyPr wrap="square">
            <a:spAutoFit/>
          </a:bodyPr>
          <a:lstStyle/>
          <a:p>
            <a:pPr algn="l"/>
            <a:r>
              <a:rPr lang="en-GB" sz="1100" b="0" i="0" dirty="0">
                <a:solidFill>
                  <a:schemeClr val="tx1"/>
                </a:solidFill>
                <a:effectLst/>
                <a:highlight>
                  <a:srgbClr val="C0C0C0"/>
                </a:highlight>
                <a:latin typeface="Castledown" panose="02000503040000020003" pitchFamily="2" charset="0"/>
              </a:rPr>
              <a:t>Images from the collection of Andrew Smith </a:t>
            </a:r>
            <a:endParaRPr lang="en-GB" sz="1100" dirty="0">
              <a:solidFill>
                <a:schemeClr val="tx1"/>
              </a:solidFill>
              <a:highlight>
                <a:srgbClr val="C0C0C0"/>
              </a:highlight>
              <a:latin typeface="Castledown" panose="02000503040000020003" pitchFamily="2" charset="0"/>
            </a:endParaRPr>
          </a:p>
        </p:txBody>
      </p:sp>
      <p:sp>
        <p:nvSpPr>
          <p:cNvPr id="20" name="TextBox 19">
            <a:extLst>
              <a:ext uri="{FF2B5EF4-FFF2-40B4-BE49-F238E27FC236}">
                <a16:creationId xmlns:a16="http://schemas.microsoft.com/office/drawing/2014/main" id="{418398B1-E4F4-8C0B-50D1-2819282C016F}"/>
              </a:ext>
            </a:extLst>
          </p:cNvPr>
          <p:cNvSpPr txBox="1"/>
          <p:nvPr/>
        </p:nvSpPr>
        <p:spPr>
          <a:xfrm>
            <a:off x="550478" y="6574128"/>
            <a:ext cx="4572000" cy="261610"/>
          </a:xfrm>
          <a:prstGeom prst="rect">
            <a:avLst/>
          </a:prstGeom>
          <a:noFill/>
        </p:spPr>
        <p:txBody>
          <a:bodyPr wrap="square">
            <a:spAutoFit/>
          </a:bodyPr>
          <a:lstStyle/>
          <a:p>
            <a:pPr algn="l"/>
            <a:r>
              <a:rPr lang="en-GB" sz="1100" b="0" i="0" dirty="0">
                <a:solidFill>
                  <a:schemeClr val="tx1"/>
                </a:solidFill>
                <a:effectLst/>
                <a:highlight>
                  <a:srgbClr val="C0C0C0"/>
                </a:highlight>
                <a:latin typeface="Castledown" panose="02000503040000020003" pitchFamily="2" charset="0"/>
              </a:rPr>
              <a:t>A train being worked on at Worceste</a:t>
            </a:r>
            <a:r>
              <a:rPr lang="en-GB" sz="1100" dirty="0">
                <a:solidFill>
                  <a:schemeClr val="tx1"/>
                </a:solidFill>
                <a:highlight>
                  <a:srgbClr val="C0C0C0"/>
                </a:highlight>
                <a:latin typeface="Castledown" panose="02000503040000020003" pitchFamily="2" charset="0"/>
              </a:rPr>
              <a:t>r’s Engine Shed</a:t>
            </a:r>
          </a:p>
        </p:txBody>
      </p:sp>
    </p:spTree>
    <p:extLst>
      <p:ext uri="{BB962C8B-B14F-4D97-AF65-F5344CB8AC3E}">
        <p14:creationId xmlns:p14="http://schemas.microsoft.com/office/powerpoint/2010/main" val="26143470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6D26AE94-11A9-6AB7-C2CB-ED3736635915}"/>
            </a:ext>
          </a:extLst>
        </p:cNvPr>
        <p:cNvGrpSpPr/>
        <p:nvPr/>
      </p:nvGrpSpPr>
      <p:grpSpPr>
        <a:xfrm>
          <a:off x="0" y="0"/>
          <a:ext cx="0" cy="0"/>
          <a:chOff x="0" y="0"/>
          <a:chExt cx="0" cy="0"/>
        </a:xfrm>
      </p:grpSpPr>
      <p:pic>
        <p:nvPicPr>
          <p:cNvPr id="15" name="Picture 6" descr="market bassinet ...">
            <a:extLst>
              <a:ext uri="{FF2B5EF4-FFF2-40B4-BE49-F238E27FC236}">
                <a16:creationId xmlns:a16="http://schemas.microsoft.com/office/drawing/2014/main" id="{8A511887-A330-5BE6-4567-C7B94A09A0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6368" y="96253"/>
            <a:ext cx="2360224" cy="157062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46" name="Google Shape;146;p31" descr="A picture containing text, clipart&#10;&#10;Description automatically generated">
            <a:extLst>
              <a:ext uri="{FF2B5EF4-FFF2-40B4-BE49-F238E27FC236}">
                <a16:creationId xmlns:a16="http://schemas.microsoft.com/office/drawing/2014/main" id="{FDF74756-1A76-6C7D-420C-6D24DF0847B7}"/>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1B5771E8-A2CD-FF38-9AA6-3E662670EF52}"/>
              </a:ext>
            </a:extLst>
          </p:cNvPr>
          <p:cNvGrpSpPr/>
          <p:nvPr/>
        </p:nvGrpSpPr>
        <p:grpSpPr>
          <a:xfrm>
            <a:off x="323308" y="166779"/>
            <a:ext cx="2913040" cy="1086244"/>
            <a:chOff x="4697294" y="4678187"/>
            <a:chExt cx="2913040" cy="1086244"/>
          </a:xfrm>
        </p:grpSpPr>
        <p:sp>
          <p:nvSpPr>
            <p:cNvPr id="10" name="Rectangle: Rounded Corners 9">
              <a:extLst>
                <a:ext uri="{FF2B5EF4-FFF2-40B4-BE49-F238E27FC236}">
                  <a16:creationId xmlns:a16="http://schemas.microsoft.com/office/drawing/2014/main" id="{FBC576A9-1621-5836-DDAE-17844114B6D8}"/>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4B5A992F-EA8F-C386-5060-A038ADC8AA47}"/>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Corn exchange</a:t>
              </a:r>
            </a:p>
          </p:txBody>
        </p:sp>
        <p:pic>
          <p:nvPicPr>
            <p:cNvPr id="12" name="Graphic 11" descr="Crops outline">
              <a:extLst>
                <a:ext uri="{FF2B5EF4-FFF2-40B4-BE49-F238E27FC236}">
                  <a16:creationId xmlns:a16="http://schemas.microsoft.com/office/drawing/2014/main" id="{4D89AECC-7D49-412B-9B84-928204144A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96990" y="4719588"/>
              <a:ext cx="1031810" cy="1031810"/>
            </a:xfrm>
            <a:prstGeom prst="rect">
              <a:avLst/>
            </a:prstGeom>
          </p:spPr>
        </p:pic>
      </p:grpSp>
      <p:sp>
        <p:nvSpPr>
          <p:cNvPr id="13" name="Google Shape;142;p31">
            <a:hlinkClick r:id="rId7" action="ppaction://hlinksldjump"/>
            <a:extLst>
              <a:ext uri="{FF2B5EF4-FFF2-40B4-BE49-F238E27FC236}">
                <a16:creationId xmlns:a16="http://schemas.microsoft.com/office/drawing/2014/main" id="{EAACBEDB-DF28-FB4C-702E-C74DD3FC4FE3}"/>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2" name="Rectangle: Rounded Corners 1">
            <a:extLst>
              <a:ext uri="{FF2B5EF4-FFF2-40B4-BE49-F238E27FC236}">
                <a16:creationId xmlns:a16="http://schemas.microsoft.com/office/drawing/2014/main" id="{D8310243-9B63-7A9F-87F3-9C272F6598AF}"/>
              </a:ext>
            </a:extLst>
          </p:cNvPr>
          <p:cNvSpPr/>
          <p:nvPr/>
        </p:nvSpPr>
        <p:spPr>
          <a:xfrm>
            <a:off x="145658" y="1381608"/>
            <a:ext cx="8589309" cy="2209318"/>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FDB24FC7-8734-FA07-280E-50C012C9A3AE}"/>
              </a:ext>
            </a:extLst>
          </p:cNvPr>
          <p:cNvSpPr txBox="1"/>
          <p:nvPr/>
        </p:nvSpPr>
        <p:spPr>
          <a:xfrm>
            <a:off x="331067" y="1488267"/>
            <a:ext cx="8218489" cy="2031325"/>
          </a:xfrm>
          <a:prstGeom prst="rect">
            <a:avLst/>
          </a:prstGeom>
          <a:noFill/>
        </p:spPr>
        <p:txBody>
          <a:bodyPr wrap="square">
            <a:spAutoFit/>
          </a:bodyPr>
          <a:lstStyle/>
          <a:p>
            <a:pPr algn="l"/>
            <a:r>
              <a:rPr lang="en-GB" b="0" i="0" dirty="0">
                <a:solidFill>
                  <a:srgbClr val="202122"/>
                </a:solidFill>
                <a:effectLst/>
                <a:latin typeface="Castledown" panose="02000503040000020003" pitchFamily="2" charset="0"/>
              </a:rPr>
              <a:t>Until the mid-19th century, corn merchants </a:t>
            </a:r>
            <a:r>
              <a:rPr lang="en-GB" dirty="0">
                <a:solidFill>
                  <a:srgbClr val="202122"/>
                </a:solidFill>
                <a:latin typeface="Castledown" panose="02000503040000020003" pitchFamily="2" charset="0"/>
              </a:rPr>
              <a:t>had </a:t>
            </a:r>
            <a:r>
              <a:rPr lang="en-GB" b="0" i="0" dirty="0">
                <a:solidFill>
                  <a:srgbClr val="202122"/>
                </a:solidFill>
                <a:effectLst/>
                <a:latin typeface="Castledown" panose="02000503040000020003" pitchFamily="2" charset="0"/>
              </a:rPr>
              <a:t>conducted their trade in the Corn Market on the east side of the city. However, following the repeal of the </a:t>
            </a:r>
            <a:r>
              <a:rPr lang="en-GB" b="0" i="0" u="none" strike="noStrike" dirty="0">
                <a:effectLst/>
                <a:latin typeface="Castledown" panose="02000503040000020003" pitchFamily="2" charset="0"/>
              </a:rPr>
              <a:t>Corn Laws</a:t>
            </a:r>
            <a:r>
              <a:rPr lang="en-GB" b="0" i="0" dirty="0">
                <a:solidFill>
                  <a:srgbClr val="202122"/>
                </a:solidFill>
                <a:effectLst/>
                <a:latin typeface="Castledown" panose="02000503040000020003" pitchFamily="2" charset="0"/>
              </a:rPr>
              <a:t> in 1846, civic leaders decided to commission a purpose-built corn exchange for the city. After some disagreement over the selection of the site, a group of farmers and county landowners decided to proceed with new building on a city centre site on the south side of Angel Street, near to Foregate Street. </a:t>
            </a:r>
          </a:p>
          <a:p>
            <a:pPr algn="l"/>
            <a:r>
              <a:rPr lang="en-GB" dirty="0">
                <a:solidFill>
                  <a:srgbClr val="202122"/>
                </a:solidFill>
                <a:latin typeface="Castledown" panose="02000503040000020003" pitchFamily="2" charset="0"/>
              </a:rPr>
              <a:t>The architect, Henry Rowe, designed the building using the Italian style.</a:t>
            </a:r>
          </a:p>
          <a:p>
            <a:pPr algn="l"/>
            <a:r>
              <a:rPr lang="en-GB" b="0" i="0" dirty="0">
                <a:solidFill>
                  <a:srgbClr val="202122"/>
                </a:solidFill>
                <a:effectLst/>
                <a:latin typeface="Castledown" panose="02000503040000020003" pitchFamily="2" charset="0"/>
              </a:rPr>
              <a:t>Though initially there was some strong competition from a rival corn exchange, the proximity and use of the railway allowed the newbuilding to thrive.</a:t>
            </a:r>
          </a:p>
          <a:p>
            <a:pPr algn="l"/>
            <a:r>
              <a:rPr lang="en-GB" b="0" i="0" dirty="0">
                <a:solidFill>
                  <a:srgbClr val="202122"/>
                </a:solidFill>
                <a:effectLst/>
                <a:latin typeface="Castledown" panose="02000503040000020003" pitchFamily="2" charset="0"/>
              </a:rPr>
              <a:t>The structure, which is currently vacant, is a Grade II </a:t>
            </a:r>
            <a:r>
              <a:rPr lang="en-GB" b="0" i="0" u="none" strike="noStrike" dirty="0">
                <a:effectLst/>
                <a:latin typeface="Castledown" panose="02000503040000020003" pitchFamily="2" charset="0"/>
              </a:rPr>
              <a:t>listed building</a:t>
            </a:r>
            <a:r>
              <a:rPr lang="en-GB" b="0" i="0" dirty="0">
                <a:solidFill>
                  <a:srgbClr val="202122"/>
                </a:solidFill>
                <a:effectLst/>
                <a:latin typeface="Castledown" panose="02000503040000020003" pitchFamily="2" charset="0"/>
              </a:rPr>
              <a:t>.</a:t>
            </a:r>
            <a:endParaRPr lang="en-GB" dirty="0">
              <a:solidFill>
                <a:schemeClr val="tx1"/>
              </a:solidFill>
              <a:latin typeface="Castledown" panose="02000503040000020003" pitchFamily="2" charset="0"/>
            </a:endParaRPr>
          </a:p>
        </p:txBody>
      </p:sp>
      <p:sp>
        <p:nvSpPr>
          <p:cNvPr id="4" name="Rectangle: Rounded Corners 3">
            <a:extLst>
              <a:ext uri="{FF2B5EF4-FFF2-40B4-BE49-F238E27FC236}">
                <a16:creationId xmlns:a16="http://schemas.microsoft.com/office/drawing/2014/main" id="{BDD61727-90A0-0C5E-7FD8-0FF0705EDBB9}"/>
              </a:ext>
            </a:extLst>
          </p:cNvPr>
          <p:cNvSpPr/>
          <p:nvPr/>
        </p:nvSpPr>
        <p:spPr>
          <a:xfrm>
            <a:off x="101678" y="4227915"/>
            <a:ext cx="5140397" cy="245753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50B664E-DE22-FE31-4E77-F3D2DF6EE695}"/>
              </a:ext>
            </a:extLst>
          </p:cNvPr>
          <p:cNvSpPr txBox="1"/>
          <p:nvPr/>
        </p:nvSpPr>
        <p:spPr>
          <a:xfrm>
            <a:off x="231383" y="4369204"/>
            <a:ext cx="5010692" cy="2174954"/>
          </a:xfrm>
          <a:prstGeom prst="rect">
            <a:avLst/>
          </a:prstGeom>
          <a:noFill/>
        </p:spPr>
        <p:txBody>
          <a:bodyPr wrap="square">
            <a:spAutoFit/>
          </a:bodyPr>
          <a:lstStyle/>
          <a:p>
            <a:pPr algn="l" fontAlgn="ctr">
              <a:spcBef>
                <a:spcPts val="750"/>
              </a:spcBef>
              <a:spcAft>
                <a:spcPts val="600"/>
              </a:spcAft>
              <a:buFont typeface="Arial" panose="020B0604020202020204" pitchFamily="34" charset="0"/>
              <a:buChar char="•"/>
            </a:pPr>
            <a:r>
              <a:rPr lang="en-GB" b="1" i="0" dirty="0">
                <a:solidFill>
                  <a:srgbClr val="001D35"/>
                </a:solidFill>
                <a:effectLst/>
                <a:latin typeface="Castledown" panose="02000503040000020003" pitchFamily="2" charset="0"/>
              </a:rPr>
              <a:t>Farmers and merchants met</a:t>
            </a:r>
            <a:r>
              <a:rPr lang="en-GB" b="0" i="0" dirty="0">
                <a:solidFill>
                  <a:srgbClr val="001D35"/>
                </a:solidFill>
                <a:effectLst/>
                <a:latin typeface="Castledown" panose="02000503040000020003" pitchFamily="2" charset="0"/>
              </a:rPr>
              <a:t>: Farmers would meet with merchants to arrange prices for their locally grown grains. </a:t>
            </a:r>
          </a:p>
          <a:p>
            <a:pPr algn="l" fontAlgn="ctr">
              <a:spcBef>
                <a:spcPts val="750"/>
              </a:spcBef>
              <a:spcAft>
                <a:spcPts val="600"/>
              </a:spcAft>
              <a:buFont typeface="Arial" panose="020B0604020202020204" pitchFamily="34" charset="0"/>
              <a:buChar char="•"/>
            </a:pPr>
            <a:r>
              <a:rPr lang="en-GB" b="1" i="0" dirty="0">
                <a:solidFill>
                  <a:srgbClr val="001D35"/>
                </a:solidFill>
                <a:effectLst/>
                <a:latin typeface="Castledown" panose="02000503040000020003" pitchFamily="2" charset="0"/>
              </a:rPr>
              <a:t>Contracts were made</a:t>
            </a:r>
            <a:r>
              <a:rPr lang="en-GB" b="0" i="0" dirty="0">
                <a:solidFill>
                  <a:srgbClr val="001D35"/>
                </a:solidFill>
                <a:effectLst/>
                <a:latin typeface="Castledown" panose="02000503040000020003" pitchFamily="2" charset="0"/>
              </a:rPr>
              <a:t>: Merchants would negotiate contracts for the sale of grain in bulk. </a:t>
            </a:r>
          </a:p>
          <a:p>
            <a:pPr algn="l">
              <a:spcBef>
                <a:spcPts val="750"/>
              </a:spcBef>
              <a:spcAft>
                <a:spcPts val="1500"/>
              </a:spcAft>
              <a:buFont typeface="Arial" panose="020B0604020202020204" pitchFamily="34" charset="0"/>
              <a:buChar char="•"/>
            </a:pPr>
            <a:r>
              <a:rPr lang="en-GB" b="1" i="0" dirty="0">
                <a:solidFill>
                  <a:srgbClr val="001D35"/>
                </a:solidFill>
                <a:effectLst/>
                <a:latin typeface="Castledown" panose="02000503040000020003" pitchFamily="2" charset="0"/>
              </a:rPr>
              <a:t>Other uses</a:t>
            </a:r>
            <a:r>
              <a:rPr lang="en-GB" b="0" i="0" dirty="0">
                <a:solidFill>
                  <a:srgbClr val="001D35"/>
                </a:solidFill>
                <a:effectLst/>
                <a:latin typeface="Castledown" panose="02000503040000020003" pitchFamily="2" charset="0"/>
              </a:rPr>
              <a:t>: Many corn exchanges eventually were used for other purposes, such as meeting halls, concert halls, and cinemas. The one is Worcester was later an auction room and even became a boxing arena for 30 years</a:t>
            </a:r>
          </a:p>
        </p:txBody>
      </p:sp>
      <p:sp>
        <p:nvSpPr>
          <p:cNvPr id="6" name="Rectangle: Rounded Corners 5">
            <a:extLst>
              <a:ext uri="{FF2B5EF4-FFF2-40B4-BE49-F238E27FC236}">
                <a16:creationId xmlns:a16="http://schemas.microsoft.com/office/drawing/2014/main" id="{7037D040-5C55-CEBD-D639-CE6FC470BB3A}"/>
              </a:ext>
            </a:extLst>
          </p:cNvPr>
          <p:cNvSpPr/>
          <p:nvPr/>
        </p:nvSpPr>
        <p:spPr>
          <a:xfrm>
            <a:off x="107993" y="3775181"/>
            <a:ext cx="3330967" cy="41027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683ABC28-4358-F8FF-006B-B25F11EC9DE8}"/>
              </a:ext>
            </a:extLst>
          </p:cNvPr>
          <p:cNvSpPr txBox="1"/>
          <p:nvPr/>
        </p:nvSpPr>
        <p:spPr>
          <a:xfrm>
            <a:off x="231383" y="3849493"/>
            <a:ext cx="3486692" cy="307777"/>
          </a:xfrm>
          <a:prstGeom prst="rect">
            <a:avLst/>
          </a:prstGeom>
          <a:noFill/>
        </p:spPr>
        <p:txBody>
          <a:bodyPr wrap="square">
            <a:spAutoFit/>
          </a:bodyPr>
          <a:lstStyle/>
          <a:p>
            <a:pPr algn="l">
              <a:spcBef>
                <a:spcPts val="1500"/>
              </a:spcBef>
              <a:spcAft>
                <a:spcPts val="750"/>
              </a:spcAft>
            </a:pPr>
            <a:r>
              <a:rPr lang="en-GB" b="1" i="0" dirty="0">
                <a:solidFill>
                  <a:srgbClr val="001D35"/>
                </a:solidFill>
                <a:effectLst/>
                <a:latin typeface="Castledown" panose="02000503040000020003" pitchFamily="2" charset="0"/>
              </a:rPr>
              <a:t>What happened at a corn exchange?</a:t>
            </a:r>
          </a:p>
        </p:txBody>
      </p:sp>
      <p:pic>
        <p:nvPicPr>
          <p:cNvPr id="8" name="Picture 4" descr="Corn Exchange, Worcester | The Corn ...">
            <a:extLst>
              <a:ext uri="{FF2B5EF4-FFF2-40B4-BE49-F238E27FC236}">
                <a16:creationId xmlns:a16="http://schemas.microsoft.com/office/drawing/2014/main" id="{AC5D91BE-3497-A589-94B1-5DC336AEEF3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65465" y="3931742"/>
            <a:ext cx="3544894" cy="220931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8" descr="025487:E. Chapman Corn Merchants Dalton Road Byker City En… | Flickr">
            <a:extLst>
              <a:ext uri="{FF2B5EF4-FFF2-40B4-BE49-F238E27FC236}">
                <a16:creationId xmlns:a16="http://schemas.microsoft.com/office/drawing/2014/main" id="{A5F55775-5B07-52AE-7364-F0FFCCB68C6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91587" y="3324529"/>
            <a:ext cx="1529785" cy="1229520"/>
          </a:xfrm>
          <a:prstGeom prst="rect">
            <a:avLst/>
          </a:prstGeom>
          <a:solidFill>
            <a:srgbClr val="FFFFFF">
              <a:shade val="85000"/>
            </a:srgbClr>
          </a:solidFill>
          <a:ln w="381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971963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5397DA79-716C-D60A-E3CF-89F8E143835A}"/>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BFDE12BA-4DD1-774D-4289-435347A433BD}"/>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E9DC2DAC-729D-44C3-4B28-76181DF01AD8}"/>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Victorian Worcester</a:t>
            </a:r>
            <a:endParaRPr sz="3600" b="0" i="0" u="none" strike="noStrike" cap="none" dirty="0">
              <a:solidFill>
                <a:srgbClr val="2F2967"/>
              </a:solidFill>
              <a:latin typeface="Arial"/>
              <a:ea typeface="Arial"/>
              <a:cs typeface="Arial"/>
              <a:sym typeface="Arial"/>
            </a:endParaRPr>
          </a:p>
        </p:txBody>
      </p:sp>
      <p:sp>
        <p:nvSpPr>
          <p:cNvPr id="160" name="Google Shape;160;p32">
            <a:extLst>
              <a:ext uri="{FF2B5EF4-FFF2-40B4-BE49-F238E27FC236}">
                <a16:creationId xmlns:a16="http://schemas.microsoft.com/office/drawing/2014/main" id="{8608E3B8-3578-4D9F-CA80-1C293CD57E7A}"/>
              </a:ext>
            </a:extLst>
          </p:cNvPr>
          <p:cNvSpPr/>
          <p:nvPr/>
        </p:nvSpPr>
        <p:spPr>
          <a:xfrm>
            <a:off x="262709" y="1474095"/>
            <a:ext cx="8552679" cy="2084652"/>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dirty="0">
                <a:solidFill>
                  <a:srgbClr val="2F2967"/>
                </a:solidFill>
              </a:rPr>
              <a:t>By 1840, Foregate Street was considered one of the finest streets in Europe. Queen Victoria was on the throne and the Industrial Revolution was truly underway, Worcester needed to capitalise on getting people and goods in and out of the city… but how?</a:t>
            </a:r>
            <a:endParaRPr dirty="0"/>
          </a:p>
          <a:p>
            <a:pPr marL="285750" marR="0" lvl="0" indent="-158750" algn="l" rtl="0">
              <a:lnSpc>
                <a:spcPct val="100000"/>
              </a:lnSpc>
              <a:spcBef>
                <a:spcPts val="600"/>
              </a:spcBef>
              <a:spcAft>
                <a:spcPts val="0"/>
              </a:spcAft>
              <a:buClr>
                <a:srgbClr val="2C2B64"/>
              </a:buClr>
              <a:buSzPts val="2000"/>
              <a:buFont typeface="Arial"/>
              <a:buNone/>
            </a:pPr>
            <a:endParaRPr sz="2000" b="0" i="0" u="none" strike="noStrike" cap="none" dirty="0">
              <a:solidFill>
                <a:srgbClr val="2F2967"/>
              </a:solidFill>
              <a:latin typeface="Arial"/>
              <a:ea typeface="Arial"/>
              <a:cs typeface="Arial"/>
              <a:sym typeface="Arial"/>
            </a:endParaRPr>
          </a:p>
        </p:txBody>
      </p:sp>
      <p:grpSp>
        <p:nvGrpSpPr>
          <p:cNvPr id="2" name="Group 1">
            <a:extLst>
              <a:ext uri="{FF2B5EF4-FFF2-40B4-BE49-F238E27FC236}">
                <a16:creationId xmlns:a16="http://schemas.microsoft.com/office/drawing/2014/main" id="{2136C1B6-02CA-3C02-D2C3-BE21C2DF13CA}"/>
              </a:ext>
            </a:extLst>
          </p:cNvPr>
          <p:cNvGrpSpPr/>
          <p:nvPr/>
        </p:nvGrpSpPr>
        <p:grpSpPr>
          <a:xfrm>
            <a:off x="651829" y="3892342"/>
            <a:ext cx="7583829" cy="858188"/>
            <a:chOff x="1455178" y="7018554"/>
            <a:chExt cx="7255714" cy="977836"/>
          </a:xfrm>
        </p:grpSpPr>
        <p:sp>
          <p:nvSpPr>
            <p:cNvPr id="4" name="Rectangle: Rounded Corners 3">
              <a:extLst>
                <a:ext uri="{FF2B5EF4-FFF2-40B4-BE49-F238E27FC236}">
                  <a16:creationId xmlns:a16="http://schemas.microsoft.com/office/drawing/2014/main" id="{4E6252C8-6AD3-E04A-1CE6-C815160FB141}"/>
                </a:ext>
              </a:extLst>
            </p:cNvPr>
            <p:cNvSpPr/>
            <p:nvPr/>
          </p:nvSpPr>
          <p:spPr>
            <a:xfrm>
              <a:off x="1455178" y="7135699"/>
              <a:ext cx="7255714" cy="860691"/>
            </a:xfrm>
            <a:prstGeom prst="roundRect">
              <a:avLst>
                <a:gd name="adj" fmla="val 13228"/>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166813">
                <a:defRPr/>
              </a:pPr>
              <a:r>
                <a:rPr kumimoji="0" lang="en-GB" sz="1800" b="1" i="0" u="none" strike="noStrike" kern="0" cap="none" spc="0" normalizeH="0" baseline="0" noProof="0" dirty="0">
                  <a:ln>
                    <a:noFill/>
                  </a:ln>
                  <a:solidFill>
                    <a:srgbClr val="FFFFFF"/>
                  </a:solidFill>
                  <a:effectLst/>
                  <a:uLnTx/>
                  <a:uFillTx/>
                  <a:latin typeface="Arial"/>
                  <a:sym typeface="Arial"/>
                </a:rPr>
                <a:t>RECAP: </a:t>
              </a:r>
              <a:r>
                <a:rPr lang="en-GB" sz="1800" dirty="0">
                  <a:solidFill>
                    <a:srgbClr val="FFFFFF"/>
                  </a:solidFill>
                  <a:latin typeface="Arial"/>
                </a:rPr>
                <a:t>Discuss with your partner how people travelled </a:t>
              </a:r>
              <a:br>
                <a:rPr lang="en-GB" sz="1800" dirty="0">
                  <a:solidFill>
                    <a:srgbClr val="FFFFFF"/>
                  </a:solidFill>
                  <a:latin typeface="Arial"/>
                </a:rPr>
              </a:br>
              <a:r>
                <a:rPr lang="en-GB" sz="1800" dirty="0">
                  <a:solidFill>
                    <a:srgbClr val="FFFFFF"/>
                  </a:solidFill>
                  <a:latin typeface="Arial"/>
                </a:rPr>
                <a:t>before there were cars, trains and planes.</a:t>
              </a:r>
              <a:endParaRPr kumimoji="0" lang="en-GB" sz="1800" i="0" u="none" strike="noStrike" kern="0" cap="none" spc="0" normalizeH="0" baseline="0" noProof="0" dirty="0">
                <a:ln>
                  <a:noFill/>
                </a:ln>
                <a:solidFill>
                  <a:srgbClr val="FFFFFF"/>
                </a:solidFill>
                <a:effectLst/>
                <a:uLnTx/>
                <a:uFillTx/>
                <a:latin typeface="Arial"/>
                <a:sym typeface="Arial"/>
              </a:endParaRPr>
            </a:p>
          </p:txBody>
        </p:sp>
        <p:pic>
          <p:nvPicPr>
            <p:cNvPr id="5" name="Picture 4" descr="A couple of people talking&#10;&#10;Description automatically generated">
              <a:extLst>
                <a:ext uri="{FF2B5EF4-FFF2-40B4-BE49-F238E27FC236}">
                  <a16:creationId xmlns:a16="http://schemas.microsoft.com/office/drawing/2014/main" id="{F5C42E69-57D7-FE29-64A8-440FD5421B12}"/>
                </a:ext>
              </a:extLst>
            </p:cNvPr>
            <p:cNvPicPr>
              <a:picLocks noChangeAspect="1"/>
            </p:cNvPicPr>
            <p:nvPr/>
          </p:nvPicPr>
          <p:blipFill>
            <a:blip r:embed="rId4"/>
            <a:stretch>
              <a:fillRect/>
            </a:stretch>
          </p:blipFill>
          <p:spPr>
            <a:xfrm>
              <a:off x="1587515" y="7018554"/>
              <a:ext cx="996415" cy="977836"/>
            </a:xfrm>
            <a:prstGeom prst="rect">
              <a:avLst/>
            </a:prstGeom>
          </p:spPr>
        </p:pic>
      </p:grpSp>
      <p:pic>
        <p:nvPicPr>
          <p:cNvPr id="6" name="Picture 5" descr="A white and orange airplane&#10;&#10;Description automatically generated">
            <a:extLst>
              <a:ext uri="{FF2B5EF4-FFF2-40B4-BE49-F238E27FC236}">
                <a16:creationId xmlns:a16="http://schemas.microsoft.com/office/drawing/2014/main" id="{02905DD6-0DBF-DAC2-453D-49ED7DD869BC}"/>
              </a:ext>
            </a:extLst>
          </p:cNvPr>
          <p:cNvPicPr>
            <a:picLocks noChangeAspect="1"/>
          </p:cNvPicPr>
          <p:nvPr/>
        </p:nvPicPr>
        <p:blipFill>
          <a:blip r:embed="rId5"/>
          <a:stretch>
            <a:fillRect/>
          </a:stretch>
        </p:blipFill>
        <p:spPr>
          <a:xfrm flipH="1">
            <a:off x="7343437" y="4050533"/>
            <a:ext cx="1415086" cy="832070"/>
          </a:xfrm>
          <a:prstGeom prst="rect">
            <a:avLst/>
          </a:prstGeom>
        </p:spPr>
      </p:pic>
      <p:pic>
        <p:nvPicPr>
          <p:cNvPr id="7" name="Picture 6" descr="A yellow car with blue windows&#10;&#10;Description automatically generated">
            <a:extLst>
              <a:ext uri="{FF2B5EF4-FFF2-40B4-BE49-F238E27FC236}">
                <a16:creationId xmlns:a16="http://schemas.microsoft.com/office/drawing/2014/main" id="{E38F3FBB-CA43-6EC1-DD5A-DA2665D2E89E}"/>
              </a:ext>
            </a:extLst>
          </p:cNvPr>
          <p:cNvPicPr>
            <a:picLocks noChangeAspect="1"/>
          </p:cNvPicPr>
          <p:nvPr/>
        </p:nvPicPr>
        <p:blipFill>
          <a:blip r:embed="rId6"/>
          <a:stretch>
            <a:fillRect/>
          </a:stretch>
        </p:blipFill>
        <p:spPr>
          <a:xfrm>
            <a:off x="6173588" y="4551835"/>
            <a:ext cx="1016340" cy="397389"/>
          </a:xfrm>
          <a:prstGeom prst="rect">
            <a:avLst/>
          </a:prstGeom>
        </p:spPr>
      </p:pic>
      <p:pic>
        <p:nvPicPr>
          <p:cNvPr id="8" name="Picture 7">
            <a:extLst>
              <a:ext uri="{FF2B5EF4-FFF2-40B4-BE49-F238E27FC236}">
                <a16:creationId xmlns:a16="http://schemas.microsoft.com/office/drawing/2014/main" id="{8F34A015-D24E-715B-09AD-B68158EB9149}"/>
              </a:ext>
            </a:extLst>
          </p:cNvPr>
          <p:cNvPicPr>
            <a:picLocks noChangeAspect="1"/>
          </p:cNvPicPr>
          <p:nvPr/>
        </p:nvPicPr>
        <p:blipFill>
          <a:blip r:embed="rId7"/>
          <a:stretch>
            <a:fillRect/>
          </a:stretch>
        </p:blipFill>
        <p:spPr>
          <a:xfrm flipH="1">
            <a:off x="5197181" y="5057398"/>
            <a:ext cx="3366052" cy="326507"/>
          </a:xfrm>
          <a:prstGeom prst="rect">
            <a:avLst/>
          </a:prstGeom>
        </p:spPr>
      </p:pic>
      <p:pic>
        <p:nvPicPr>
          <p:cNvPr id="9" name="Google Shape;334;p26" descr="Several ships in the water&#10;&#10;Description automatically generated">
            <a:extLst>
              <a:ext uri="{FF2B5EF4-FFF2-40B4-BE49-F238E27FC236}">
                <a16:creationId xmlns:a16="http://schemas.microsoft.com/office/drawing/2014/main" id="{D9680B7E-FFFD-FDCA-7E74-A2526D7F8A19}"/>
              </a:ext>
            </a:extLst>
          </p:cNvPr>
          <p:cNvPicPr preferRelativeResize="0"/>
          <p:nvPr/>
        </p:nvPicPr>
        <p:blipFill rotWithShape="1">
          <a:blip r:embed="rId8">
            <a:alphaModFix/>
          </a:blip>
          <a:srcRect/>
          <a:stretch/>
        </p:blipFill>
        <p:spPr>
          <a:xfrm>
            <a:off x="4177527" y="5357493"/>
            <a:ext cx="2039308" cy="1299145"/>
          </a:xfrm>
          <a:prstGeom prst="rect">
            <a:avLst/>
          </a:prstGeom>
          <a:noFill/>
          <a:ln>
            <a:noFill/>
          </a:ln>
          <a:effectLst>
            <a:outerShdw blurRad="63500" sx="102000" sy="102000" algn="ctr" rotWithShape="0">
              <a:prstClr val="black">
                <a:alpha val="40000"/>
              </a:prstClr>
            </a:outerShdw>
            <a:softEdge rad="63500"/>
          </a:effectLst>
        </p:spPr>
      </p:pic>
      <p:pic>
        <p:nvPicPr>
          <p:cNvPr id="10" name="Google Shape;337;p26" descr="A person riding a horse&#10;&#10;Description automatically generated">
            <a:extLst>
              <a:ext uri="{FF2B5EF4-FFF2-40B4-BE49-F238E27FC236}">
                <a16:creationId xmlns:a16="http://schemas.microsoft.com/office/drawing/2014/main" id="{DB5A40AD-646E-E96D-616C-173287F152AF}"/>
              </a:ext>
            </a:extLst>
          </p:cNvPr>
          <p:cNvPicPr preferRelativeResize="0"/>
          <p:nvPr/>
        </p:nvPicPr>
        <p:blipFill rotWithShape="1">
          <a:blip r:embed="rId9">
            <a:alphaModFix/>
          </a:blip>
          <a:srcRect t="13152" r="14001"/>
          <a:stretch/>
        </p:blipFill>
        <p:spPr>
          <a:xfrm>
            <a:off x="590676" y="4949224"/>
            <a:ext cx="1391026" cy="1707415"/>
          </a:xfrm>
          <a:prstGeom prst="rect">
            <a:avLst/>
          </a:prstGeom>
          <a:noFill/>
          <a:ln>
            <a:noFill/>
          </a:ln>
          <a:effectLst>
            <a:outerShdw blurRad="63500" sx="102000" sy="102000" algn="ctr" rotWithShape="0">
              <a:prstClr val="black">
                <a:alpha val="40000"/>
              </a:prstClr>
            </a:outerShdw>
            <a:softEdge rad="63500"/>
          </a:effectLst>
        </p:spPr>
      </p:pic>
      <p:pic>
        <p:nvPicPr>
          <p:cNvPr id="11" name="Google Shape;336;p26" descr="A horse drawn carriage with horses and a person on a horse drawn carriage&#10;&#10;Description automatically generated">
            <a:extLst>
              <a:ext uri="{FF2B5EF4-FFF2-40B4-BE49-F238E27FC236}">
                <a16:creationId xmlns:a16="http://schemas.microsoft.com/office/drawing/2014/main" id="{9083F97C-B51D-1C80-F20A-7C9531F20EB7}"/>
              </a:ext>
            </a:extLst>
          </p:cNvPr>
          <p:cNvPicPr preferRelativeResize="0"/>
          <p:nvPr/>
        </p:nvPicPr>
        <p:blipFill rotWithShape="1">
          <a:blip r:embed="rId10">
            <a:alphaModFix/>
          </a:blip>
          <a:srcRect/>
          <a:stretch/>
        </p:blipFill>
        <p:spPr>
          <a:xfrm>
            <a:off x="2122671" y="5357494"/>
            <a:ext cx="1908169" cy="1299145"/>
          </a:xfrm>
          <a:prstGeom prst="rect">
            <a:avLst/>
          </a:prstGeom>
          <a:noFill/>
          <a:ln>
            <a:noFill/>
          </a:ln>
          <a:effectLst>
            <a:outerShdw blurRad="63500" sx="102000" sy="102000" algn="ctr" rotWithShape="0">
              <a:prstClr val="black">
                <a:alpha val="40000"/>
              </a:prstClr>
            </a:outerShdw>
            <a:softEdge rad="63500"/>
          </a:effectLst>
        </p:spPr>
      </p:pic>
    </p:spTree>
    <p:extLst>
      <p:ext uri="{BB962C8B-B14F-4D97-AF65-F5344CB8AC3E}">
        <p14:creationId xmlns:p14="http://schemas.microsoft.com/office/powerpoint/2010/main" val="328399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139DB6E5-A64E-5D39-74BA-4E962595046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AAB953-A17D-3012-318F-45C8488216D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D7515403-329C-E211-87A7-96D712D0365B}"/>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C50509DE-4827-A5F1-FC37-D31C0ECCA9C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7CBC4FA5-9D88-1002-90C5-D80B08C51FB5}"/>
              </a:ext>
            </a:extLst>
          </p:cNvPr>
          <p:cNvPicPr>
            <a:picLocks noChangeAspect="1"/>
          </p:cNvPicPr>
          <p:nvPr/>
        </p:nvPicPr>
        <p:blipFill>
          <a:blip r:embed="rId4"/>
          <a:srcRect l="21750" b="47732"/>
          <a:stretch/>
        </p:blipFill>
        <p:spPr>
          <a:xfrm>
            <a:off x="658262" y="2228004"/>
            <a:ext cx="7857577" cy="2014212"/>
          </a:xfrm>
          <a:prstGeom prst="rect">
            <a:avLst/>
          </a:prstGeom>
        </p:spPr>
      </p:pic>
    </p:spTree>
    <p:extLst>
      <p:ext uri="{BB962C8B-B14F-4D97-AF65-F5344CB8AC3E}">
        <p14:creationId xmlns:p14="http://schemas.microsoft.com/office/powerpoint/2010/main" val="2128882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F70AA5C2-0DD1-F9DE-EA36-E5392AA9DC0F}"/>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C69AF82-A495-6DA8-E3C9-27E3DB7F196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944B63F4-A798-6887-59BA-5B90BE0CBEF9}"/>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5CFD3B6A-16AC-7008-03B8-B6C3B4CA06A3}"/>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3AB1ABB7-4F22-3421-EE8B-A54B503E91EB}"/>
              </a:ext>
            </a:extLst>
          </p:cNvPr>
          <p:cNvPicPr>
            <a:picLocks noChangeAspect="1"/>
          </p:cNvPicPr>
          <p:nvPr/>
        </p:nvPicPr>
        <p:blipFill>
          <a:blip r:embed="rId4"/>
          <a:srcRect l="21750" b="47732"/>
          <a:stretch/>
        </p:blipFill>
        <p:spPr>
          <a:xfrm>
            <a:off x="658262" y="2228004"/>
            <a:ext cx="7857577" cy="2014212"/>
          </a:xfrm>
          <a:prstGeom prst="rect">
            <a:avLst/>
          </a:prstGeom>
        </p:spPr>
      </p:pic>
      <p:pic>
        <p:nvPicPr>
          <p:cNvPr id="3" name="Picture 2" descr="A bridge over a street&#10;&#10;Description automatically generated">
            <a:extLst>
              <a:ext uri="{FF2B5EF4-FFF2-40B4-BE49-F238E27FC236}">
                <a16:creationId xmlns:a16="http://schemas.microsoft.com/office/drawing/2014/main" id="{25B3E55F-E11F-A447-5E67-382240B23150}"/>
              </a:ext>
            </a:extLst>
          </p:cNvPr>
          <p:cNvPicPr>
            <a:picLocks noChangeAspect="1"/>
          </p:cNvPicPr>
          <p:nvPr/>
        </p:nvPicPr>
        <p:blipFill>
          <a:blip r:embed="rId5">
            <a:duotone>
              <a:prstClr val="black"/>
              <a:srgbClr val="D9C3A5">
                <a:tint val="50000"/>
                <a:satMod val="180000"/>
              </a:srgbClr>
            </a:duotone>
          </a:blip>
          <a:stretch>
            <a:fillRect/>
          </a:stretch>
        </p:blipFill>
        <p:spPr>
          <a:xfrm>
            <a:off x="3551568" y="4344938"/>
            <a:ext cx="2040863" cy="1640161"/>
          </a:xfrm>
          <a:prstGeom prst="rect">
            <a:avLst/>
          </a:prstGeom>
          <a:effectLst>
            <a:outerShdw blurRad="50800" dist="38100" dir="2700000" algn="tl" rotWithShape="0">
              <a:prstClr val="black">
                <a:alpha val="40000"/>
              </a:prstClr>
            </a:outerShdw>
          </a:effectLst>
        </p:spPr>
      </p:pic>
      <p:pic>
        <p:nvPicPr>
          <p:cNvPr id="1026" name="Picture 2">
            <a:extLst>
              <a:ext uri="{FF2B5EF4-FFF2-40B4-BE49-F238E27FC236}">
                <a16:creationId xmlns:a16="http://schemas.microsoft.com/office/drawing/2014/main" id="{DC1E5755-D6B3-BAEA-B13A-FDD27EA2DA8C}"/>
              </a:ext>
            </a:extLst>
          </p:cNvPr>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857250" y="4353961"/>
            <a:ext cx="2451164" cy="16311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166D4EB-19C2-8A38-3CCA-79A58554BF7D}"/>
              </a:ext>
            </a:extLst>
          </p:cNvPr>
          <p:cNvPicPr>
            <a:picLocks noChangeAspect="1" noChangeArrowheads="1"/>
          </p:cNvPicPr>
          <p:nvPr/>
        </p:nvPicPr>
        <p:blipFill>
          <a:blip r:embed="rId7">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865685" y="4344938"/>
            <a:ext cx="2227849" cy="166873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C9E3F54F-4F81-AC61-51E5-ECBCE117551B}"/>
              </a:ext>
            </a:extLst>
          </p:cNvPr>
          <p:cNvSpPr/>
          <p:nvPr/>
        </p:nvSpPr>
        <p:spPr>
          <a:xfrm>
            <a:off x="3581914" y="4965723"/>
            <a:ext cx="1970008" cy="1077218"/>
          </a:xfrm>
          <a:prstGeom prst="rect">
            <a:avLst/>
          </a:prstGeom>
          <a:noFill/>
        </p:spPr>
        <p:txBody>
          <a:bodyPr wrap="square" lIns="91440" tIns="45720" rIns="91440" bIns="45720">
            <a:spAutoFit/>
          </a:bodyPr>
          <a:lstStyle/>
          <a:p>
            <a:pPr algn="ctr"/>
            <a:r>
              <a:rPr lang="en-US" sz="3200" b="0" cap="none" spc="0" dirty="0">
                <a:ln w="0">
                  <a:solidFill>
                    <a:schemeClr val="tx1"/>
                  </a:solidFill>
                </a:ln>
                <a:solidFill>
                  <a:srgbClr val="FF0000"/>
                </a:solidFill>
                <a:effectLst>
                  <a:outerShdw blurRad="50800" dist="38100" dir="2700000" algn="tl" rotWithShape="0">
                    <a:prstClr val="black">
                      <a:alpha val="40000"/>
                    </a:prstClr>
                  </a:outerShdw>
                </a:effectLst>
              </a:rPr>
              <a:t>Foregate Street</a:t>
            </a:r>
          </a:p>
        </p:txBody>
      </p:sp>
      <p:sp>
        <p:nvSpPr>
          <p:cNvPr id="12" name="Rectangle 11">
            <a:extLst>
              <a:ext uri="{FF2B5EF4-FFF2-40B4-BE49-F238E27FC236}">
                <a16:creationId xmlns:a16="http://schemas.microsoft.com/office/drawing/2014/main" id="{C07AF12F-87D0-9492-E0C6-389B705A0210}"/>
              </a:ext>
            </a:extLst>
          </p:cNvPr>
          <p:cNvSpPr/>
          <p:nvPr/>
        </p:nvSpPr>
        <p:spPr>
          <a:xfrm>
            <a:off x="815640" y="5211945"/>
            <a:ext cx="2388244" cy="584775"/>
          </a:xfrm>
          <a:prstGeom prst="rect">
            <a:avLst/>
          </a:prstGeom>
          <a:noFill/>
        </p:spPr>
        <p:txBody>
          <a:bodyPr wrap="square" lIns="91440" tIns="45720" rIns="91440" bIns="45720">
            <a:spAutoFit/>
          </a:bodyPr>
          <a:lstStyle/>
          <a:p>
            <a:pPr algn="ctr"/>
            <a:r>
              <a:rPr lang="en-US" sz="3200" b="0" cap="none" spc="0" dirty="0">
                <a:ln w="0">
                  <a:solidFill>
                    <a:schemeClr val="tx1"/>
                  </a:solidFill>
                </a:ln>
                <a:solidFill>
                  <a:srgbClr val="FF0000"/>
                </a:solidFill>
                <a:effectLst>
                  <a:outerShdw blurRad="50800" dist="38100" dir="2700000" algn="tl" rotWithShape="0">
                    <a:prstClr val="black">
                      <a:alpha val="40000"/>
                    </a:prstClr>
                  </a:outerShdw>
                </a:effectLst>
              </a:rPr>
              <a:t>Shrub Hill</a:t>
            </a:r>
          </a:p>
        </p:txBody>
      </p:sp>
      <p:sp>
        <p:nvSpPr>
          <p:cNvPr id="13" name="Rectangle 12">
            <a:extLst>
              <a:ext uri="{FF2B5EF4-FFF2-40B4-BE49-F238E27FC236}">
                <a16:creationId xmlns:a16="http://schemas.microsoft.com/office/drawing/2014/main" id="{C432EA23-7973-741A-3126-DA488FA60C71}"/>
              </a:ext>
            </a:extLst>
          </p:cNvPr>
          <p:cNvSpPr/>
          <p:nvPr/>
        </p:nvSpPr>
        <p:spPr>
          <a:xfrm>
            <a:off x="5551926" y="4965723"/>
            <a:ext cx="2968939" cy="1077218"/>
          </a:xfrm>
          <a:prstGeom prst="rect">
            <a:avLst/>
          </a:prstGeom>
          <a:noFill/>
        </p:spPr>
        <p:txBody>
          <a:bodyPr wrap="square" lIns="91440" tIns="45720" rIns="91440" bIns="45720">
            <a:spAutoFit/>
          </a:bodyPr>
          <a:lstStyle/>
          <a:p>
            <a:pPr algn="ctr"/>
            <a:r>
              <a:rPr lang="en-US" sz="3200" b="0" cap="none" spc="0" dirty="0">
                <a:ln w="0">
                  <a:solidFill>
                    <a:schemeClr val="tx1"/>
                  </a:solidFill>
                </a:ln>
                <a:solidFill>
                  <a:srgbClr val="FF0000"/>
                </a:solidFill>
                <a:effectLst>
                  <a:outerShdw blurRad="50800" dist="38100" dir="2700000" algn="tl" rotWithShape="0">
                    <a:prstClr val="black">
                      <a:alpha val="40000"/>
                    </a:prstClr>
                  </a:outerShdw>
                </a:effectLst>
              </a:rPr>
              <a:t>Worcestershire Parkway</a:t>
            </a:r>
          </a:p>
        </p:txBody>
      </p:sp>
    </p:spTree>
    <p:extLst>
      <p:ext uri="{BB962C8B-B14F-4D97-AF65-F5344CB8AC3E}">
        <p14:creationId xmlns:p14="http://schemas.microsoft.com/office/powerpoint/2010/main" val="33402350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37423FCC-F1D0-E33C-4ADF-A67DA7AAFCB0}"/>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926E4FA-1D66-32DC-9936-9D259417C8BD}"/>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B99B77D3-D4E3-6376-2576-A1A614FAD6A5}"/>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6A91492E-31DC-B47A-85B4-FAB45325DA6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5BE2653D-5B4A-ADB5-8348-B5540172ED58}"/>
              </a:ext>
            </a:extLst>
          </p:cNvPr>
          <p:cNvPicPr>
            <a:picLocks noChangeAspect="1"/>
          </p:cNvPicPr>
          <p:nvPr/>
        </p:nvPicPr>
        <p:blipFill>
          <a:blip r:embed="rId4"/>
          <a:srcRect l="21750" b="47732"/>
          <a:stretch/>
        </p:blipFill>
        <p:spPr>
          <a:xfrm>
            <a:off x="658262" y="2228004"/>
            <a:ext cx="7857577" cy="2014212"/>
          </a:xfrm>
          <a:prstGeom prst="rect">
            <a:avLst/>
          </a:prstGeom>
        </p:spPr>
      </p:pic>
      <p:pic>
        <p:nvPicPr>
          <p:cNvPr id="3" name="Picture 2" descr="A bridge over a street&#10;&#10;Description automatically generated">
            <a:extLst>
              <a:ext uri="{FF2B5EF4-FFF2-40B4-BE49-F238E27FC236}">
                <a16:creationId xmlns:a16="http://schemas.microsoft.com/office/drawing/2014/main" id="{FFE2F508-8BF1-6A01-248F-98EC1DC48559}"/>
              </a:ext>
            </a:extLst>
          </p:cNvPr>
          <p:cNvPicPr>
            <a:picLocks noChangeAspect="1"/>
          </p:cNvPicPr>
          <p:nvPr/>
        </p:nvPicPr>
        <p:blipFill>
          <a:blip r:embed="rId5">
            <a:duotone>
              <a:prstClr val="black"/>
              <a:srgbClr val="D9C3A5">
                <a:tint val="50000"/>
                <a:satMod val="180000"/>
              </a:srgbClr>
            </a:duotone>
          </a:blip>
          <a:stretch>
            <a:fillRect/>
          </a:stretch>
        </p:blipFill>
        <p:spPr>
          <a:xfrm>
            <a:off x="3551568" y="4344938"/>
            <a:ext cx="2040863" cy="1640161"/>
          </a:xfrm>
          <a:prstGeom prst="rect">
            <a:avLst/>
          </a:prstGeom>
          <a:effectLst>
            <a:outerShdw blurRad="50800" dist="38100" dir="2700000" algn="tl" rotWithShape="0">
              <a:prstClr val="black">
                <a:alpha val="40000"/>
              </a:prstClr>
            </a:outerShdw>
          </a:effectLst>
        </p:spPr>
      </p:pic>
      <p:pic>
        <p:nvPicPr>
          <p:cNvPr id="1026" name="Picture 2">
            <a:extLst>
              <a:ext uri="{FF2B5EF4-FFF2-40B4-BE49-F238E27FC236}">
                <a16:creationId xmlns:a16="http://schemas.microsoft.com/office/drawing/2014/main" id="{C4662488-AB28-BF63-1523-8417D80EC7B6}"/>
              </a:ext>
            </a:extLst>
          </p:cNvPr>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857250" y="4353961"/>
            <a:ext cx="2451164" cy="16311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5E9A669-377B-AF75-E915-8CA66346FE8C}"/>
              </a:ext>
            </a:extLst>
          </p:cNvPr>
          <p:cNvPicPr>
            <a:picLocks noChangeAspect="1" noChangeArrowheads="1"/>
          </p:cNvPicPr>
          <p:nvPr/>
        </p:nvPicPr>
        <p:blipFill>
          <a:blip r:embed="rId7">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865685" y="4344938"/>
            <a:ext cx="2227849" cy="16687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D90DE65-51B0-3EC2-663F-5D5777B0BE72}"/>
              </a:ext>
            </a:extLst>
          </p:cNvPr>
          <p:cNvSpPr/>
          <p:nvPr/>
        </p:nvSpPr>
        <p:spPr>
          <a:xfrm>
            <a:off x="371022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1860</a:t>
            </a:r>
          </a:p>
        </p:txBody>
      </p:sp>
      <p:sp>
        <p:nvSpPr>
          <p:cNvPr id="9" name="Rectangle 8">
            <a:extLst>
              <a:ext uri="{FF2B5EF4-FFF2-40B4-BE49-F238E27FC236}">
                <a16:creationId xmlns:a16="http://schemas.microsoft.com/office/drawing/2014/main" id="{389FCCF8-B91A-09A2-EBBE-8886983DD108}"/>
              </a:ext>
            </a:extLst>
          </p:cNvPr>
          <p:cNvSpPr/>
          <p:nvPr/>
        </p:nvSpPr>
        <p:spPr>
          <a:xfrm>
            <a:off x="110651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1850</a:t>
            </a:r>
          </a:p>
        </p:txBody>
      </p:sp>
      <p:sp>
        <p:nvSpPr>
          <p:cNvPr id="10" name="Rectangle 9">
            <a:extLst>
              <a:ext uri="{FF2B5EF4-FFF2-40B4-BE49-F238E27FC236}">
                <a16:creationId xmlns:a16="http://schemas.microsoft.com/office/drawing/2014/main" id="{61564FC6-6EDA-B382-AAFC-E26895800DCB}"/>
              </a:ext>
            </a:extLst>
          </p:cNvPr>
          <p:cNvSpPr/>
          <p:nvPr/>
        </p:nvSpPr>
        <p:spPr>
          <a:xfrm>
            <a:off x="611783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2020</a:t>
            </a:r>
          </a:p>
        </p:txBody>
      </p:sp>
    </p:spTree>
    <p:extLst>
      <p:ext uri="{BB962C8B-B14F-4D97-AF65-F5344CB8AC3E}">
        <p14:creationId xmlns:p14="http://schemas.microsoft.com/office/powerpoint/2010/main" val="3338504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ECB0FB7E-5A61-94F9-E9DB-224A43B074AB}"/>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B5A7447-E15D-A4D8-C08F-DA9C460F28A3}"/>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1671831A-5FFC-CB33-A281-71CD19F29FD8}"/>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7607F654-A605-6A14-59E6-C93DDE97816D}"/>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C8D35954-B513-2C9A-FD25-15E2713F18D9}"/>
              </a:ext>
            </a:extLst>
          </p:cNvPr>
          <p:cNvPicPr>
            <a:picLocks noChangeAspect="1"/>
          </p:cNvPicPr>
          <p:nvPr/>
        </p:nvPicPr>
        <p:blipFill>
          <a:blip r:embed="rId4"/>
          <a:srcRect l="21750" b="47732"/>
          <a:stretch/>
        </p:blipFill>
        <p:spPr>
          <a:xfrm>
            <a:off x="658262" y="2228004"/>
            <a:ext cx="7857577" cy="2014212"/>
          </a:xfrm>
          <a:prstGeom prst="rect">
            <a:avLst/>
          </a:prstGeom>
        </p:spPr>
      </p:pic>
      <p:pic>
        <p:nvPicPr>
          <p:cNvPr id="3" name="Picture 2" descr="A bridge over a street&#10;&#10;Description automatically generated">
            <a:extLst>
              <a:ext uri="{FF2B5EF4-FFF2-40B4-BE49-F238E27FC236}">
                <a16:creationId xmlns:a16="http://schemas.microsoft.com/office/drawing/2014/main" id="{E832E321-B4CD-CFC1-482B-AF09B2E13A55}"/>
              </a:ext>
            </a:extLst>
          </p:cNvPr>
          <p:cNvPicPr>
            <a:picLocks noChangeAspect="1"/>
          </p:cNvPicPr>
          <p:nvPr/>
        </p:nvPicPr>
        <p:blipFill>
          <a:blip r:embed="rId5">
            <a:duotone>
              <a:prstClr val="black"/>
              <a:srgbClr val="D9C3A5">
                <a:tint val="50000"/>
                <a:satMod val="180000"/>
              </a:srgbClr>
            </a:duotone>
          </a:blip>
          <a:stretch>
            <a:fillRect/>
          </a:stretch>
        </p:blipFill>
        <p:spPr>
          <a:xfrm>
            <a:off x="3551568" y="4344938"/>
            <a:ext cx="2040863" cy="1640161"/>
          </a:xfrm>
          <a:prstGeom prst="rect">
            <a:avLst/>
          </a:prstGeom>
          <a:effectLst>
            <a:outerShdw blurRad="50800" dist="38100" dir="2700000" algn="tl" rotWithShape="0">
              <a:prstClr val="black">
                <a:alpha val="40000"/>
              </a:prstClr>
            </a:outerShdw>
          </a:effectLst>
        </p:spPr>
      </p:pic>
      <p:pic>
        <p:nvPicPr>
          <p:cNvPr id="1026" name="Picture 2">
            <a:extLst>
              <a:ext uri="{FF2B5EF4-FFF2-40B4-BE49-F238E27FC236}">
                <a16:creationId xmlns:a16="http://schemas.microsoft.com/office/drawing/2014/main" id="{3A426665-15F7-15D8-E9AF-1FAF90AEB5B2}"/>
              </a:ext>
            </a:extLst>
          </p:cNvPr>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857250" y="4353961"/>
            <a:ext cx="2451164" cy="16311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D29473A-F96A-A582-3BDC-264120D88F45}"/>
              </a:ext>
            </a:extLst>
          </p:cNvPr>
          <p:cNvPicPr>
            <a:picLocks noChangeAspect="1" noChangeArrowheads="1"/>
          </p:cNvPicPr>
          <p:nvPr/>
        </p:nvPicPr>
        <p:blipFill>
          <a:blip r:embed="rId7">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865685" y="4344938"/>
            <a:ext cx="2227849" cy="16687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E0D60533-ADEA-1440-4F55-2489C65E9519}"/>
              </a:ext>
            </a:extLst>
          </p:cNvPr>
          <p:cNvSpPr/>
          <p:nvPr/>
        </p:nvSpPr>
        <p:spPr>
          <a:xfrm>
            <a:off x="371022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1860</a:t>
            </a:r>
          </a:p>
        </p:txBody>
      </p:sp>
      <p:sp>
        <p:nvSpPr>
          <p:cNvPr id="9" name="Rectangle 8">
            <a:extLst>
              <a:ext uri="{FF2B5EF4-FFF2-40B4-BE49-F238E27FC236}">
                <a16:creationId xmlns:a16="http://schemas.microsoft.com/office/drawing/2014/main" id="{F28C7EBE-7C3C-BBEA-4964-F3D882E0F16C}"/>
              </a:ext>
            </a:extLst>
          </p:cNvPr>
          <p:cNvSpPr/>
          <p:nvPr/>
        </p:nvSpPr>
        <p:spPr>
          <a:xfrm>
            <a:off x="110651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1850</a:t>
            </a:r>
          </a:p>
        </p:txBody>
      </p:sp>
      <p:sp>
        <p:nvSpPr>
          <p:cNvPr id="10" name="Rectangle 9">
            <a:extLst>
              <a:ext uri="{FF2B5EF4-FFF2-40B4-BE49-F238E27FC236}">
                <a16:creationId xmlns:a16="http://schemas.microsoft.com/office/drawing/2014/main" id="{13EF6D21-2922-FCBF-BC95-B994CB9E786C}"/>
              </a:ext>
            </a:extLst>
          </p:cNvPr>
          <p:cNvSpPr/>
          <p:nvPr/>
        </p:nvSpPr>
        <p:spPr>
          <a:xfrm>
            <a:off x="611783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2020</a:t>
            </a:r>
          </a:p>
        </p:txBody>
      </p:sp>
      <p:cxnSp>
        <p:nvCxnSpPr>
          <p:cNvPr id="2" name="Straight Arrow Connector 1">
            <a:extLst>
              <a:ext uri="{FF2B5EF4-FFF2-40B4-BE49-F238E27FC236}">
                <a16:creationId xmlns:a16="http://schemas.microsoft.com/office/drawing/2014/main" id="{516EB283-6A4C-9A37-1250-CD608304A377}"/>
              </a:ext>
            </a:extLst>
          </p:cNvPr>
          <p:cNvCxnSpPr>
            <a:cxnSpLocks/>
          </p:cNvCxnSpPr>
          <p:nvPr/>
        </p:nvCxnSpPr>
        <p:spPr>
          <a:xfrm flipV="1">
            <a:off x="2571749" y="3590925"/>
            <a:ext cx="3105151" cy="763036"/>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ABFC7A62-3842-50C9-48EB-430DD37FBD84}"/>
              </a:ext>
            </a:extLst>
          </p:cNvPr>
          <p:cNvCxnSpPr>
            <a:cxnSpLocks/>
          </p:cNvCxnSpPr>
          <p:nvPr/>
        </p:nvCxnSpPr>
        <p:spPr>
          <a:xfrm flipV="1">
            <a:off x="4565258" y="3684422"/>
            <a:ext cx="1552576" cy="660516"/>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4" name="Straight Arrow Connector 13">
            <a:extLst>
              <a:ext uri="{FF2B5EF4-FFF2-40B4-BE49-F238E27FC236}">
                <a16:creationId xmlns:a16="http://schemas.microsoft.com/office/drawing/2014/main" id="{F7F010A9-C169-1497-3E31-747BDE91654E}"/>
              </a:ext>
            </a:extLst>
          </p:cNvPr>
          <p:cNvCxnSpPr>
            <a:cxnSpLocks/>
          </p:cNvCxnSpPr>
          <p:nvPr/>
        </p:nvCxnSpPr>
        <p:spPr>
          <a:xfrm>
            <a:off x="8093534" y="5192135"/>
            <a:ext cx="945691" cy="0"/>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618868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7D83E51D-31E1-A0A9-6C6A-E582B21944C9}"/>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1B61DD19-A88A-5F54-0AA7-5F66570D0505}"/>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B6261626-565A-014F-C1EA-28D12A58EB72}"/>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86FFF8BF-6E7A-3738-882A-1B82C5301F23}"/>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3" name="Picture 2" descr="A bridge over a street&#10;&#10;Description automatically generated">
            <a:extLst>
              <a:ext uri="{FF2B5EF4-FFF2-40B4-BE49-F238E27FC236}">
                <a16:creationId xmlns:a16="http://schemas.microsoft.com/office/drawing/2014/main" id="{5089D350-014C-CA06-F47B-CB9B1857C655}"/>
              </a:ext>
            </a:extLst>
          </p:cNvPr>
          <p:cNvPicPr>
            <a:picLocks noChangeAspect="1"/>
          </p:cNvPicPr>
          <p:nvPr/>
        </p:nvPicPr>
        <p:blipFill>
          <a:blip r:embed="rId4">
            <a:duotone>
              <a:prstClr val="black"/>
              <a:srgbClr val="D9C3A5">
                <a:tint val="50000"/>
                <a:satMod val="180000"/>
              </a:srgbClr>
            </a:duotone>
          </a:blip>
          <a:stretch>
            <a:fillRect/>
          </a:stretch>
        </p:blipFill>
        <p:spPr>
          <a:xfrm>
            <a:off x="6974524" y="3892396"/>
            <a:ext cx="1277605" cy="1026761"/>
          </a:xfrm>
          <a:prstGeom prst="rect">
            <a:avLst/>
          </a:prstGeom>
          <a:effectLst>
            <a:outerShdw blurRad="50800" dist="38100" dir="2700000" algn="tl" rotWithShape="0">
              <a:prstClr val="black">
                <a:alpha val="40000"/>
              </a:prstClr>
            </a:outerShdw>
          </a:effectLst>
        </p:spPr>
      </p:pic>
      <p:pic>
        <p:nvPicPr>
          <p:cNvPr id="1026" name="Picture 2">
            <a:extLst>
              <a:ext uri="{FF2B5EF4-FFF2-40B4-BE49-F238E27FC236}">
                <a16:creationId xmlns:a16="http://schemas.microsoft.com/office/drawing/2014/main" id="{3F5B24DB-F34B-920D-AC0B-368201888ACE}"/>
              </a:ext>
            </a:extLst>
          </p:cNvPr>
          <p:cNvPicPr>
            <a:picLocks noChangeAspect="1" noChangeArrowheads="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592431" y="1250549"/>
            <a:ext cx="1467911" cy="9768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967CAAE2-2AE2-722F-CA85-3D902D277136}"/>
              </a:ext>
            </a:extLst>
          </p:cNvPr>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890206" y="5008056"/>
            <a:ext cx="1323475" cy="99132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74F6F77-54AA-1D3F-6255-D2A6C4364FC1}"/>
              </a:ext>
            </a:extLst>
          </p:cNvPr>
          <p:cNvSpPr/>
          <p:nvPr/>
        </p:nvSpPr>
        <p:spPr>
          <a:xfrm>
            <a:off x="6751551" y="4272010"/>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1860</a:t>
            </a:r>
          </a:p>
        </p:txBody>
      </p:sp>
      <p:sp>
        <p:nvSpPr>
          <p:cNvPr id="9" name="Rectangle 8">
            <a:extLst>
              <a:ext uri="{FF2B5EF4-FFF2-40B4-BE49-F238E27FC236}">
                <a16:creationId xmlns:a16="http://schemas.microsoft.com/office/drawing/2014/main" id="{85E3E7B8-51E0-2717-D2FC-CE890B791CAF}"/>
              </a:ext>
            </a:extLst>
          </p:cNvPr>
          <p:cNvSpPr/>
          <p:nvPr/>
        </p:nvSpPr>
        <p:spPr>
          <a:xfrm>
            <a:off x="5433773" y="1629788"/>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1850</a:t>
            </a:r>
          </a:p>
        </p:txBody>
      </p:sp>
      <p:sp>
        <p:nvSpPr>
          <p:cNvPr id="10" name="Rectangle 9">
            <a:extLst>
              <a:ext uri="{FF2B5EF4-FFF2-40B4-BE49-F238E27FC236}">
                <a16:creationId xmlns:a16="http://schemas.microsoft.com/office/drawing/2014/main" id="{E5CECD9B-EE29-D21E-C04A-F5DD1A782825}"/>
              </a:ext>
            </a:extLst>
          </p:cNvPr>
          <p:cNvSpPr/>
          <p:nvPr/>
        </p:nvSpPr>
        <p:spPr>
          <a:xfrm>
            <a:off x="5690168" y="532629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2020</a:t>
            </a:r>
          </a:p>
        </p:txBody>
      </p:sp>
      <p:cxnSp>
        <p:nvCxnSpPr>
          <p:cNvPr id="2" name="Straight Arrow Connector 1">
            <a:extLst>
              <a:ext uri="{FF2B5EF4-FFF2-40B4-BE49-F238E27FC236}">
                <a16:creationId xmlns:a16="http://schemas.microsoft.com/office/drawing/2014/main" id="{D5407847-04C3-C0D1-937A-2CFDF419F10E}"/>
              </a:ext>
            </a:extLst>
          </p:cNvPr>
          <p:cNvCxnSpPr>
            <a:cxnSpLocks/>
          </p:cNvCxnSpPr>
          <p:nvPr/>
        </p:nvCxnSpPr>
        <p:spPr>
          <a:xfrm flipH="1" flipV="1">
            <a:off x="6952985" y="3428929"/>
            <a:ext cx="506863" cy="754182"/>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CC95F285-EA01-5B23-7277-5E25D7BDB71C}"/>
              </a:ext>
            </a:extLst>
          </p:cNvPr>
          <p:cNvCxnSpPr>
            <a:cxnSpLocks/>
          </p:cNvCxnSpPr>
          <p:nvPr/>
        </p:nvCxnSpPr>
        <p:spPr>
          <a:xfrm>
            <a:off x="6423254" y="2476061"/>
            <a:ext cx="6270" cy="482167"/>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pic>
        <p:nvPicPr>
          <p:cNvPr id="13" name="Picture 12">
            <a:extLst>
              <a:ext uri="{FF2B5EF4-FFF2-40B4-BE49-F238E27FC236}">
                <a16:creationId xmlns:a16="http://schemas.microsoft.com/office/drawing/2014/main" id="{1A9AFCA9-AC96-8419-A265-A2374370FF66}"/>
              </a:ext>
            </a:extLst>
          </p:cNvPr>
          <p:cNvPicPr>
            <a:picLocks noGrp="1" noRot="1" noChangeAspect="1" noMove="1" noResize="1" noEditPoints="1" noAdjustHandles="1" noChangeArrowheads="1" noChangeShapeType="1" noCrop="1"/>
          </p:cNvPicPr>
          <p:nvPr/>
        </p:nvPicPr>
        <p:blipFill>
          <a:blip r:embed="rId7"/>
          <a:stretch>
            <a:fillRect/>
          </a:stretch>
        </p:blipFill>
        <p:spPr>
          <a:xfrm>
            <a:off x="215900" y="2257388"/>
            <a:ext cx="8543092" cy="3278530"/>
          </a:xfrm>
          <a:prstGeom prst="rect">
            <a:avLst/>
          </a:prstGeom>
        </p:spPr>
      </p:pic>
      <p:cxnSp>
        <p:nvCxnSpPr>
          <p:cNvPr id="18" name="Straight Arrow Connector 17">
            <a:extLst>
              <a:ext uri="{FF2B5EF4-FFF2-40B4-BE49-F238E27FC236}">
                <a16:creationId xmlns:a16="http://schemas.microsoft.com/office/drawing/2014/main" id="{3F49DDDA-4F52-5B54-409C-D581044F373E}"/>
              </a:ext>
            </a:extLst>
          </p:cNvPr>
          <p:cNvCxnSpPr>
            <a:cxnSpLocks/>
          </p:cNvCxnSpPr>
          <p:nvPr/>
        </p:nvCxnSpPr>
        <p:spPr>
          <a:xfrm flipH="1" flipV="1">
            <a:off x="5311520" y="5164201"/>
            <a:ext cx="378648" cy="371717"/>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019660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637D0AA-51BF-E549-E1A6-B907FF959BD8}"/>
            </a:ext>
          </a:extLst>
        </p:cNvPr>
        <p:cNvGrpSpPr/>
        <p:nvPr/>
      </p:nvGrpSpPr>
      <p:grpSpPr>
        <a:xfrm>
          <a:off x="0" y="0"/>
          <a:ext cx="0" cy="0"/>
          <a:chOff x="0" y="0"/>
          <a:chExt cx="0" cy="0"/>
        </a:xfrm>
      </p:grpSpPr>
      <p:sp>
        <p:nvSpPr>
          <p:cNvPr id="2" name="Google Shape;144;p31">
            <a:extLst>
              <a:ext uri="{FF2B5EF4-FFF2-40B4-BE49-F238E27FC236}">
                <a16:creationId xmlns:a16="http://schemas.microsoft.com/office/drawing/2014/main" id="{9E078D5A-E9E1-AE47-0C70-E43CAEB7C69D}"/>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Share: </a:t>
            </a:r>
            <a:r>
              <a:rPr lang="en-GB" sz="2400" b="0" i="0" u="none" strike="noStrike" cap="none" dirty="0">
                <a:solidFill>
                  <a:srgbClr val="FFFFFF"/>
                </a:solidFill>
                <a:latin typeface="Arial"/>
                <a:ea typeface="Arial"/>
                <a:cs typeface="Arial"/>
                <a:sym typeface="Arial"/>
              </a:rPr>
              <a:t>Why do you think they wanted to build a railway in Worcester? What benefits did it offer?</a:t>
            </a:r>
            <a:endParaRPr sz="2400" b="0" i="1" u="none" strike="noStrike" cap="none" dirty="0">
              <a:solidFill>
                <a:srgbClr val="FF0000"/>
              </a:solidFill>
              <a:latin typeface="Arial"/>
              <a:ea typeface="Arial"/>
              <a:cs typeface="Arial"/>
              <a:sym typeface="Arial"/>
            </a:endParaRPr>
          </a:p>
        </p:txBody>
      </p:sp>
      <p:pic>
        <p:nvPicPr>
          <p:cNvPr id="3" name="Google Shape;146;p31" descr="A picture containing text, clipart&#10;&#10;Description automatically generated">
            <a:extLst>
              <a:ext uri="{FF2B5EF4-FFF2-40B4-BE49-F238E27FC236}">
                <a16:creationId xmlns:a16="http://schemas.microsoft.com/office/drawing/2014/main" id="{D52606A5-E6C0-265E-48EB-B4945FA61FA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5" name="Google Shape;147;p31">
            <a:extLst>
              <a:ext uri="{FF2B5EF4-FFF2-40B4-BE49-F238E27FC236}">
                <a16:creationId xmlns:a16="http://schemas.microsoft.com/office/drawing/2014/main" id="{7CB3D73D-38E6-9E79-52A0-004389C9CFCA}"/>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7" name="Picture 6" descr="A light bulb with lines coming out of it&#10;&#10;Description automatically generated">
            <a:extLst>
              <a:ext uri="{FF2B5EF4-FFF2-40B4-BE49-F238E27FC236}">
                <a16:creationId xmlns:a16="http://schemas.microsoft.com/office/drawing/2014/main" id="{26F3E10C-3C41-A609-0E05-883E1CD30055}"/>
              </a:ext>
            </a:extLst>
          </p:cNvPr>
          <p:cNvPicPr>
            <a:picLocks noChangeAspect="1"/>
          </p:cNvPicPr>
          <p:nvPr/>
        </p:nvPicPr>
        <p:blipFill>
          <a:blip r:embed="rId4"/>
          <a:stretch>
            <a:fillRect/>
          </a:stretch>
        </p:blipFill>
        <p:spPr>
          <a:xfrm>
            <a:off x="3249147" y="1439497"/>
            <a:ext cx="2645706" cy="3318691"/>
          </a:xfrm>
          <a:prstGeom prst="rect">
            <a:avLst/>
          </a:prstGeom>
        </p:spPr>
      </p:pic>
      <p:pic>
        <p:nvPicPr>
          <p:cNvPr id="8" name="Picture 7" descr="A group of people with speech bubbles&#10;&#10;AI-generated content may be incorrect.">
            <a:extLst>
              <a:ext uri="{FF2B5EF4-FFF2-40B4-BE49-F238E27FC236}">
                <a16:creationId xmlns:a16="http://schemas.microsoft.com/office/drawing/2014/main" id="{CFD1B251-E0EC-D37E-6E14-D19001E1E01C}"/>
              </a:ext>
            </a:extLst>
          </p:cNvPr>
          <p:cNvPicPr>
            <a:picLocks noChangeAspect="1"/>
          </p:cNvPicPr>
          <p:nvPr/>
        </p:nvPicPr>
        <p:blipFill>
          <a:blip r:embed="rId5"/>
          <a:stretch>
            <a:fillRect/>
          </a:stretch>
        </p:blipFill>
        <p:spPr>
          <a:xfrm>
            <a:off x="1007551" y="3886200"/>
            <a:ext cx="3089190" cy="2971800"/>
          </a:xfrm>
          <a:prstGeom prst="rect">
            <a:avLst/>
          </a:prstGeom>
        </p:spPr>
      </p:pic>
    </p:spTree>
    <p:extLst>
      <p:ext uri="{BB962C8B-B14F-4D97-AF65-F5344CB8AC3E}">
        <p14:creationId xmlns:p14="http://schemas.microsoft.com/office/powerpoint/2010/main" val="1219797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1660535ACAEEA45AE52F2D7FED2F289" ma:contentTypeVersion="5" ma:contentTypeDescription="Create a new document." ma:contentTypeScope="" ma:versionID="024723a2a7e9656603407669fcc0dc89">
  <xsd:schema xmlns:xsd="http://www.w3.org/2001/XMLSchema" xmlns:xs="http://www.w3.org/2001/XMLSchema" xmlns:p="http://schemas.microsoft.com/office/2006/metadata/properties" xmlns:ns3="5cf4f28e-3b29-4f39-8319-c5ccf6d8296c" targetNamespace="http://schemas.microsoft.com/office/2006/metadata/properties" ma:root="true" ma:fieldsID="54d0d519bde0c3469b63f4c2329821de" ns3:_="">
    <xsd:import namespace="5cf4f28e-3b29-4f39-8319-c5ccf6d8296c"/>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4f28e-3b29-4f39-8319-c5ccf6d8296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AB386E9-6A1D-4801-BA12-A507408C119A}">
  <ds:schemaRefs>
    <ds:schemaRef ds:uri="http://schemas.microsoft.com/sharepoint/v3/contenttype/forms"/>
  </ds:schemaRefs>
</ds:datastoreItem>
</file>

<file path=customXml/itemProps2.xml><?xml version="1.0" encoding="utf-8"?>
<ds:datastoreItem xmlns:ds="http://schemas.openxmlformats.org/officeDocument/2006/customXml" ds:itemID="{04122F2F-1AF7-4A95-BEEC-47757379080E}">
  <ds:schemaRefs>
    <ds:schemaRef ds:uri="http://purl.org/dc/elements/1.1/"/>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5cf4f28e-3b29-4f39-8319-c5ccf6d8296c"/>
    <ds:schemaRef ds:uri="http://schemas.microsoft.com/office/2006/metadata/properties"/>
  </ds:schemaRefs>
</ds:datastoreItem>
</file>

<file path=customXml/itemProps3.xml><?xml version="1.0" encoding="utf-8"?>
<ds:datastoreItem xmlns:ds="http://schemas.openxmlformats.org/officeDocument/2006/customXml" ds:itemID="{16DD24B1-22D9-4C14-8BD0-7A64DF2ABB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4f28e-3b29-4f39-8319-c5ccf6d829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15254</TotalTime>
  <Words>3760</Words>
  <Application>Microsoft Office PowerPoint</Application>
  <PresentationFormat>On-screen Show (4:3)</PresentationFormat>
  <Paragraphs>196</Paragraphs>
  <Slides>26</Slides>
  <Notes>26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26</vt:i4>
      </vt:variant>
    </vt:vector>
  </HeadingPairs>
  <TitlesOfParts>
    <vt:vector size="31" baseType="lpstr">
      <vt:lpstr>Arial</vt:lpstr>
      <vt:lpstr>Calibri</vt:lpstr>
      <vt:lpstr>Castledown</vt:lpstr>
      <vt:lpstr>2_Office Theme</vt:lpstr>
      <vt:lpstr>Office Theme</vt:lpstr>
      <vt:lpstr>Our City’s railway story: Worcester’s Stations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Tom</dc:creator>
  <cp:lastModifiedBy>Tom Blow</cp:lastModifiedBy>
  <cp:revision>17</cp:revision>
  <dcterms:modified xsi:type="dcterms:W3CDTF">2025-10-16T15:20:17Z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0x01010051660535ACAEEA45AE52F2D7FED2F289</vt:lpwstr>
  </property>
</Properties>
</file>