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4" r:id="rId4"/>
    <p:sldMasterId id="2147483675" r:id="rId5"/>
  </p:sldMasterIdLst>
  <p:notesMasterIdLst>
    <p:notesMasterId r:id="rId27"/>
  </p:notesMasterIdLst>
  <p:sldIdLst>
    <p:sldId id="490" r:id="rId6"/>
    <p:sldId id="270" r:id="rId7"/>
    <p:sldId id="498" r:id="rId8"/>
    <p:sldId id="491" r:id="rId9"/>
    <p:sldId id="524" r:id="rId10"/>
    <p:sldId id="523" r:id="rId11"/>
    <p:sldId id="525" r:id="rId12"/>
    <p:sldId id="526" r:id="rId13"/>
    <p:sldId id="499" r:id="rId14"/>
    <p:sldId id="530" r:id="rId15"/>
    <p:sldId id="529" r:id="rId16"/>
    <p:sldId id="527" r:id="rId17"/>
    <p:sldId id="528" r:id="rId18"/>
    <p:sldId id="500" r:id="rId19"/>
    <p:sldId id="501" r:id="rId20"/>
    <p:sldId id="503" r:id="rId21"/>
    <p:sldId id="504" r:id="rId22"/>
    <p:sldId id="505" r:id="rId23"/>
    <p:sldId id="506" r:id="rId24"/>
    <p:sldId id="508" r:id="rId25"/>
    <p:sldId id="507" r:id="rId26"/>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2967"/>
    <a:srgbClr val="F9DC4B"/>
    <a:srgbClr val="B526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368" autoAdjust="0"/>
  </p:normalViewPr>
  <p:slideViewPr>
    <p:cSldViewPr snapToGrid="0">
      <p:cViewPr varScale="1">
        <p:scale>
          <a:sx n="101" d="100"/>
          <a:sy n="101" d="100"/>
        </p:scale>
        <p:origin x="1914"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
        <p:cNvGrpSpPr/>
        <p:nvPr/>
      </p:nvGrpSpPr>
      <p:grpSpPr>
        <a:xfrm>
          <a:off x="0" y="0"/>
          <a:ext cx="0" cy="0"/>
          <a:chOff x="0" y="0"/>
          <a:chExt cx="0" cy="0"/>
        </a:xfrm>
      </p:grpSpPr>
      <p:sp>
        <p:nvSpPr>
          <p:cNvPr id="47" name="Google Shape;4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8" name="Google Shape;48;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04424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037EC9B-6766-078C-90BD-90DB234FD46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3122F04-D979-8769-28C7-86DFA75EEBB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Recap of activity from Rail 200 OCRS L1 – </a:t>
            </a:r>
            <a:r>
              <a:rPr lang="en-GB" b="1" dirty="0"/>
              <a:t>Short task, doesn’t need to be long</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F7B6E2C6-870F-E418-B943-1483722C2E5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343611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46AC78D0-805C-EA4D-F2AF-3436CAD10265}"/>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43C027B-12BC-E614-F25C-430494FE1F0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Quick Task Can support LA with a dictionary or a device if beneficial</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B3A83594-2EF8-C157-72B1-1AD9278874A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19900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456566BD-2AB0-4127-DECA-3A9DF83CC7DE}"/>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7F82AC81-CFF9-12AD-E2E6-A853B5095EB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Quick Task Can support LA with a dictionary or a device if beneficial</a:t>
            </a:r>
          </a:p>
          <a:p>
            <a:pPr marL="0" marR="0" lvl="0" indent="0" algn="l" rtl="0">
              <a:lnSpc>
                <a:spcPct val="100000"/>
              </a:lnSpc>
              <a:spcBef>
                <a:spcPts val="0"/>
              </a:spcBef>
              <a:spcAft>
                <a:spcPts val="0"/>
              </a:spcAft>
              <a:buClr>
                <a:srgbClr val="000000"/>
              </a:buClr>
              <a:buSzPts val="1400"/>
              <a:buFont typeface="Arial"/>
              <a:buNone/>
            </a:pPr>
            <a:r>
              <a:rPr lang="en-GB" dirty="0"/>
              <a:t>Can enable those who work at a quicker pace to continue if others need more time on Trade definition.</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44677BD3-1881-FF79-DD67-366CE7F80E98}"/>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01925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0E73005-8C0A-6691-FB80-60E909E28BE8}"/>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C40E9C75-FC63-364A-77CD-B7EB02BD14A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Recap of activity from Rail 200 OCRS L2 – </a:t>
            </a:r>
            <a:r>
              <a:rPr lang="en-GB" b="1" dirty="0"/>
              <a:t>Short task, doesn’t need to be long</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1B56D6FC-F9AD-C08F-E01E-E6BB35BEE5FC}"/>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348491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73C3091-F372-8752-9F7C-12237A98908D}"/>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E63D2AD-235E-20CC-8C57-6CD1DC4F43C2}"/>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Work with a partner to come up with an advert to attract employers to work for you – Your company name would be your Surnames together - What skills may they need? Why could they be proud to work for your company? What would you specialise in producing? How will your business work with the railway?</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BC1BAC73-BEF2-1270-C20D-79EC2E92C3A6}"/>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90119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C770F127-9D97-6920-95CF-9852CDBFCCD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ECFF0958-1AF2-B499-7B96-ACA5E3BE347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8866AB12-0369-E887-1044-408838A8273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701716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EC3EA1CC-B547-5AB0-D141-9AD5775B6208}"/>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BBF2B0E-C82E-DBBA-E585-288DF9CF99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https://www.bbc.co.uk/herefordandworcester/content/articles/2008/01/10/worcester_porcelain_history_feature.shtml#:~:text=The%20porcelain%20factory%20was%20founded,in%20blue%20under%20the%20glaze.</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4D06DA66-CF66-67B2-7276-D6EC5B4E1AF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56582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A86DF1BB-B048-908F-001F-094B4FA11C4E}"/>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5DE7511A-EC22-E3EA-E8AE-BBE618C3FF1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1157BBC-5A89-6DD8-48BC-88C3522CE54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7483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4503C61F-7025-7984-61B6-1866B4E348F1}"/>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27A3A336-026C-3510-A7B9-838B8F31F160}"/>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87458F30-6A3F-0C5F-6585-F0138A8F606B}"/>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7252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9DA9760F-2C5A-0223-CA65-D164CA870C5F}"/>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F56D9D3-5FA2-95A5-6CCE-A5024E11F81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085A4252-68AA-539D-F223-E2E3608536C1}"/>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019920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3DEC4CE1-6EE5-982F-DBF4-203FB2DF766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DAE5686-6B72-5913-FA0E-DC5431B3820E}"/>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7819C170-E5D6-5D1B-733E-BDBC42973DD2}"/>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5737629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6ED6F30-F195-36E4-5C55-B14D799C4560}"/>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043E7061-B785-2CDA-7021-58329A25EF7F}"/>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9745580F-AB73-8516-C4FA-8621038FB094}"/>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952614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63F4A80-6B3B-4490-97F9-E0B64626EB0C}"/>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1FF7D9F7-1388-29CE-2DD4-290B30FCD49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a:p>
        </p:txBody>
      </p:sp>
      <p:sp>
        <p:nvSpPr>
          <p:cNvPr id="140" name="Google Shape;140;p3:notes">
            <a:extLst>
              <a:ext uri="{FF2B5EF4-FFF2-40B4-BE49-F238E27FC236}">
                <a16:creationId xmlns:a16="http://schemas.microsoft.com/office/drawing/2014/main" id="{B0099AE5-5585-A26A-1AD2-634A072B5AF3}"/>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215980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a:extLst>
            <a:ext uri="{FF2B5EF4-FFF2-40B4-BE49-F238E27FC236}">
              <a16:creationId xmlns:a16="http://schemas.microsoft.com/office/drawing/2014/main" id="{EB582509-9F23-6901-BA5B-1C709C9EBC64}"/>
            </a:ext>
          </a:extLst>
        </p:cNvPr>
        <p:cNvGrpSpPr/>
        <p:nvPr/>
      </p:nvGrpSpPr>
      <p:grpSpPr>
        <a:xfrm>
          <a:off x="0" y="0"/>
          <a:ext cx="0" cy="0"/>
          <a:chOff x="0" y="0"/>
          <a:chExt cx="0" cy="0"/>
        </a:xfrm>
      </p:grpSpPr>
      <p:sp>
        <p:nvSpPr>
          <p:cNvPr id="151" name="Google Shape;151;p4:notes">
            <a:extLst>
              <a:ext uri="{FF2B5EF4-FFF2-40B4-BE49-F238E27FC236}">
                <a16:creationId xmlns:a16="http://schemas.microsoft.com/office/drawing/2014/main" id="{6412AA4A-76E3-7CAB-E0FE-5F58C21F0D2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2" name="Google Shape;152;p4:notes">
            <a:extLst>
              <a:ext uri="{FF2B5EF4-FFF2-40B4-BE49-F238E27FC236}">
                <a16:creationId xmlns:a16="http://schemas.microsoft.com/office/drawing/2014/main" id="{AB1AB627-0BAC-806C-3A9A-16C85A7A6D1D}"/>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4:notes">
            <a:extLst>
              <a:ext uri="{FF2B5EF4-FFF2-40B4-BE49-F238E27FC236}">
                <a16:creationId xmlns:a16="http://schemas.microsoft.com/office/drawing/2014/main" id="{8BF1A60D-56CE-6D03-2094-96CAA1D597EE}"/>
              </a:ext>
            </a:extLst>
          </p:cNvPr>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a:t>
            </a:fld>
            <a:endParaRPr/>
          </a:p>
        </p:txBody>
      </p:sp>
    </p:spTree>
    <p:extLst>
      <p:ext uri="{BB962C8B-B14F-4D97-AF65-F5344CB8AC3E}">
        <p14:creationId xmlns:p14="http://schemas.microsoft.com/office/powerpoint/2010/main" val="1064047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EBA99D6-F8AA-CF88-8B3B-80C871A5859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2FC6D17-EA7F-AB34-25E7-E6FCBCBA51C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Children can create a class timeline</a:t>
            </a:r>
          </a:p>
          <a:p>
            <a:pPr marL="0" marR="0" lvl="0" indent="0" algn="l" rtl="0">
              <a:lnSpc>
                <a:spcPct val="100000"/>
              </a:lnSpc>
              <a:spcBef>
                <a:spcPts val="0"/>
              </a:spcBef>
              <a:spcAft>
                <a:spcPts val="0"/>
              </a:spcAft>
              <a:buClr>
                <a:srgbClr val="000000"/>
              </a:buClr>
              <a:buSzPts val="1400"/>
              <a:buFont typeface="Arial"/>
              <a:buNone/>
            </a:pPr>
            <a:r>
              <a:rPr lang="en-GB" dirty="0"/>
              <a:t>Alternatively have a display timeline available</a:t>
            </a:r>
            <a:endParaRPr dirty="0"/>
          </a:p>
        </p:txBody>
      </p:sp>
      <p:sp>
        <p:nvSpPr>
          <p:cNvPr id="140" name="Google Shape;140;p3:notes">
            <a:extLst>
              <a:ext uri="{FF2B5EF4-FFF2-40B4-BE49-F238E27FC236}">
                <a16:creationId xmlns:a16="http://schemas.microsoft.com/office/drawing/2014/main" id="{9CE79E1B-D937-FA10-F678-11DB105A071D}"/>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2746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E267E0FF-5D74-E014-BAD3-ED8EAC3F72FA}"/>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A821A003-4CC0-152A-64FD-990CD68D3289}"/>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Recap of activity from Rail 200 OCRS L1</a:t>
            </a:r>
          </a:p>
        </p:txBody>
      </p:sp>
      <p:sp>
        <p:nvSpPr>
          <p:cNvPr id="140" name="Google Shape;140;p3:notes">
            <a:extLst>
              <a:ext uri="{FF2B5EF4-FFF2-40B4-BE49-F238E27FC236}">
                <a16:creationId xmlns:a16="http://schemas.microsoft.com/office/drawing/2014/main" id="{90C668BC-9A8E-9E05-BCE6-3298BDF999A0}"/>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5015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0D5B548A-ABDD-CB1C-DB9F-5128AF75682D}"/>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BFE377AC-CD42-F7C6-C744-0C1993465218}"/>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Recap of activity from Rail 200 OCRS L1</a:t>
            </a:r>
          </a:p>
        </p:txBody>
      </p:sp>
      <p:sp>
        <p:nvSpPr>
          <p:cNvPr id="140" name="Google Shape;140;p3:notes">
            <a:extLst>
              <a:ext uri="{FF2B5EF4-FFF2-40B4-BE49-F238E27FC236}">
                <a16:creationId xmlns:a16="http://schemas.microsoft.com/office/drawing/2014/main" id="{595B92C1-3363-9AB7-F0FA-31DE6FDE09EF}"/>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1284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606E930-5CA2-0942-75B0-2C4F6DC5EDB6}"/>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99D9F31D-012A-C81B-D5AA-821566E00491}"/>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Recap of activity from Rail 200 OCRS L1</a:t>
            </a:r>
          </a:p>
        </p:txBody>
      </p:sp>
      <p:sp>
        <p:nvSpPr>
          <p:cNvPr id="140" name="Google Shape;140;p3:notes">
            <a:extLst>
              <a:ext uri="{FF2B5EF4-FFF2-40B4-BE49-F238E27FC236}">
                <a16:creationId xmlns:a16="http://schemas.microsoft.com/office/drawing/2014/main" id="{E67231F1-BEC1-CD0F-F53D-8A363EA34315}"/>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684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733504D6-C69A-B5CB-31C4-EC75886FE4F3}"/>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D1C1340B-910F-E47B-E627-FB79CADE744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GB" dirty="0"/>
              <a:t>Recap of activity from Rail 200 OCRS L1</a:t>
            </a:r>
          </a:p>
        </p:txBody>
      </p:sp>
      <p:sp>
        <p:nvSpPr>
          <p:cNvPr id="140" name="Google Shape;140;p3:notes">
            <a:extLst>
              <a:ext uri="{FF2B5EF4-FFF2-40B4-BE49-F238E27FC236}">
                <a16:creationId xmlns:a16="http://schemas.microsoft.com/office/drawing/2014/main" id="{009DBDC8-119A-B2AF-8558-90874E356F29}"/>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115844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a:extLst>
            <a:ext uri="{FF2B5EF4-FFF2-40B4-BE49-F238E27FC236}">
              <a16:creationId xmlns:a16="http://schemas.microsoft.com/office/drawing/2014/main" id="{5C87477E-758D-972A-6F7F-E1D5A1BB08EC}"/>
            </a:ext>
          </a:extLst>
        </p:cNvPr>
        <p:cNvGrpSpPr/>
        <p:nvPr/>
      </p:nvGrpSpPr>
      <p:grpSpPr>
        <a:xfrm>
          <a:off x="0" y="0"/>
          <a:ext cx="0" cy="0"/>
          <a:chOff x="0" y="0"/>
          <a:chExt cx="0" cy="0"/>
        </a:xfrm>
      </p:grpSpPr>
      <p:sp>
        <p:nvSpPr>
          <p:cNvPr id="139" name="Google Shape;139;p3:notes">
            <a:extLst>
              <a:ext uri="{FF2B5EF4-FFF2-40B4-BE49-F238E27FC236}">
                <a16:creationId xmlns:a16="http://schemas.microsoft.com/office/drawing/2014/main" id="{804AF742-DBD9-E1FF-126A-26C93D209BF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dirty="0"/>
              <a:t>Recap of activity from Rail 200 OCRS L1 – </a:t>
            </a:r>
            <a:r>
              <a:rPr lang="en-GB" b="1" dirty="0"/>
              <a:t>Short task, doesn’t need to be long</a:t>
            </a:r>
          </a:p>
          <a:p>
            <a:pPr marL="0" marR="0" lvl="0" indent="0" algn="l" rtl="0">
              <a:lnSpc>
                <a:spcPct val="100000"/>
              </a:lnSpc>
              <a:spcBef>
                <a:spcPts val="0"/>
              </a:spcBef>
              <a:spcAft>
                <a:spcPts val="0"/>
              </a:spcAft>
              <a:buClr>
                <a:srgbClr val="000000"/>
              </a:buClr>
              <a:buSzPts val="1400"/>
              <a:buFont typeface="Arial"/>
              <a:buNone/>
            </a:pPr>
            <a:endParaRPr dirty="0"/>
          </a:p>
        </p:txBody>
      </p:sp>
      <p:sp>
        <p:nvSpPr>
          <p:cNvPr id="140" name="Google Shape;140;p3:notes">
            <a:extLst>
              <a:ext uri="{FF2B5EF4-FFF2-40B4-BE49-F238E27FC236}">
                <a16:creationId xmlns:a16="http://schemas.microsoft.com/office/drawing/2014/main" id="{E9110BAD-72B0-D516-A075-BCDAAE830127}"/>
              </a:ext>
            </a:extLst>
          </p:cNvPr>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194040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45"/>
        <p:cNvGrpSpPr/>
        <p:nvPr/>
      </p:nvGrpSpPr>
      <p:grpSpPr>
        <a:xfrm>
          <a:off x="0" y="0"/>
          <a:ext cx="0" cy="0"/>
          <a:chOff x="0" y="0"/>
          <a:chExt cx="0" cy="0"/>
        </a:xfrm>
      </p:grpSpPr>
      <p:sp>
        <p:nvSpPr>
          <p:cNvPr id="46" name="Google Shape;46;p1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1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89"/>
        <p:cNvGrpSpPr/>
        <p:nvPr/>
      </p:nvGrpSpPr>
      <p:grpSpPr>
        <a:xfrm>
          <a:off x="0" y="0"/>
          <a:ext cx="0" cy="0"/>
          <a:chOff x="0" y="0"/>
          <a:chExt cx="0" cy="0"/>
        </a:xfrm>
      </p:grpSpPr>
      <p:sp>
        <p:nvSpPr>
          <p:cNvPr id="90" name="Google Shape;90;p2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2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2" name="Google Shape;92;p2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bg>
      <p:bgPr>
        <a:blipFill>
          <a:blip r:embed="rId2">
            <a:alphaModFix/>
          </a:blip>
          <a:stretch>
            <a:fillRect/>
          </a:stretch>
        </a:blipFill>
        <a:effectLst/>
      </p:bgPr>
    </p:bg>
    <p:spTree>
      <p:nvGrpSpPr>
        <p:cNvPr id="1" name="Shape 93"/>
        <p:cNvGrpSpPr/>
        <p:nvPr/>
      </p:nvGrpSpPr>
      <p:grpSpPr>
        <a:xfrm>
          <a:off x="0" y="0"/>
          <a:ext cx="0" cy="0"/>
          <a:chOff x="0" y="0"/>
          <a:chExt cx="0" cy="0"/>
        </a:xfrm>
      </p:grpSpPr>
      <p:sp>
        <p:nvSpPr>
          <p:cNvPr id="94" name="Google Shape;94;p24"/>
          <p:cNvSpPr txBox="1">
            <a:spLocks noGrp="1"/>
          </p:cNvSpPr>
          <p:nvPr>
            <p:ph type="title"/>
          </p:nvPr>
        </p:nvSpPr>
        <p:spPr>
          <a:xfrm>
            <a:off x="1091396" y="365127"/>
            <a:ext cx="7886700" cy="1169681"/>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5" name="Google Shape;95;p24"/>
          <p:cNvSpPr txBox="1">
            <a:spLocks noGrp="1"/>
          </p:cNvSpPr>
          <p:nvPr>
            <p:ph type="body" idx="1"/>
          </p:nvPr>
        </p:nvSpPr>
        <p:spPr>
          <a:xfrm>
            <a:off x="1091396" y="1681163"/>
            <a:ext cx="3868340"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6" name="Google Shape;96;p24"/>
          <p:cNvSpPr txBox="1">
            <a:spLocks noGrp="1"/>
          </p:cNvSpPr>
          <p:nvPr>
            <p:ph type="body" idx="2"/>
          </p:nvPr>
        </p:nvSpPr>
        <p:spPr>
          <a:xfrm>
            <a:off x="1091396" y="2505076"/>
            <a:ext cx="3868340"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24"/>
          <p:cNvSpPr txBox="1">
            <a:spLocks noGrp="1"/>
          </p:cNvSpPr>
          <p:nvPr>
            <p:ph type="body" idx="3"/>
          </p:nvPr>
        </p:nvSpPr>
        <p:spPr>
          <a:xfrm>
            <a:off x="5090705" y="1681163"/>
            <a:ext cx="3887391" cy="72702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rgbClr val="2C2B64"/>
              </a:buClr>
              <a:buSzPts val="2400"/>
              <a:buNone/>
              <a:defRPr sz="2400" b="1"/>
            </a:lvl1pPr>
            <a:lvl2pPr marL="914400" lvl="1" indent="-228600" algn="l">
              <a:lnSpc>
                <a:spcPct val="90000"/>
              </a:lnSpc>
              <a:spcBef>
                <a:spcPts val="500"/>
              </a:spcBef>
              <a:spcAft>
                <a:spcPts val="0"/>
              </a:spcAft>
              <a:buClr>
                <a:srgbClr val="2C2B64"/>
              </a:buClr>
              <a:buSzPts val="2000"/>
              <a:buNone/>
              <a:defRPr sz="2000" b="1"/>
            </a:lvl2pPr>
            <a:lvl3pPr marL="1371600" lvl="2" indent="-228600" algn="l">
              <a:lnSpc>
                <a:spcPct val="90000"/>
              </a:lnSpc>
              <a:spcBef>
                <a:spcPts val="500"/>
              </a:spcBef>
              <a:spcAft>
                <a:spcPts val="0"/>
              </a:spcAft>
              <a:buClr>
                <a:srgbClr val="2C2B64"/>
              </a:buClr>
              <a:buSzPts val="1800"/>
              <a:buNone/>
              <a:defRPr sz="1800" b="1"/>
            </a:lvl3pPr>
            <a:lvl4pPr marL="1828800" lvl="3" indent="-228600" algn="l">
              <a:lnSpc>
                <a:spcPct val="90000"/>
              </a:lnSpc>
              <a:spcBef>
                <a:spcPts val="500"/>
              </a:spcBef>
              <a:spcAft>
                <a:spcPts val="0"/>
              </a:spcAft>
              <a:buClr>
                <a:srgbClr val="2C2B64"/>
              </a:buClr>
              <a:buSzPts val="1600"/>
              <a:buNone/>
              <a:defRPr sz="1600" b="1"/>
            </a:lvl4pPr>
            <a:lvl5pPr marL="2286000" lvl="4" indent="-228600" algn="l">
              <a:lnSpc>
                <a:spcPct val="90000"/>
              </a:lnSpc>
              <a:spcBef>
                <a:spcPts val="500"/>
              </a:spcBef>
              <a:spcAft>
                <a:spcPts val="0"/>
              </a:spcAft>
              <a:buClr>
                <a:srgbClr val="2C2B64"/>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98" name="Google Shape;98;p24"/>
          <p:cNvSpPr txBox="1">
            <a:spLocks noGrp="1"/>
          </p:cNvSpPr>
          <p:nvPr>
            <p:ph type="body" idx="4"/>
          </p:nvPr>
        </p:nvSpPr>
        <p:spPr>
          <a:xfrm>
            <a:off x="5090705" y="2505076"/>
            <a:ext cx="3887391" cy="3251291"/>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99"/>
        <p:cNvGrpSpPr/>
        <p:nvPr/>
      </p:nvGrpSpPr>
      <p:grpSpPr>
        <a:xfrm>
          <a:off x="0" y="0"/>
          <a:ext cx="0" cy="0"/>
          <a:chOff x="0" y="0"/>
          <a:chExt cx="0" cy="0"/>
        </a:xfrm>
      </p:grpSpPr>
      <p:sp>
        <p:nvSpPr>
          <p:cNvPr id="100" name="Google Shape;100;p2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2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2" name="Google Shape;102;p2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103" name="Google Shape;103;p2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104"/>
        <p:cNvGrpSpPr/>
        <p:nvPr/>
      </p:nvGrpSpPr>
      <p:grpSpPr>
        <a:xfrm>
          <a:off x="0" y="0"/>
          <a:ext cx="0" cy="0"/>
          <a:chOff x="0" y="0"/>
          <a:chExt cx="0" cy="0"/>
        </a:xfrm>
      </p:grpSpPr>
      <p:sp>
        <p:nvSpPr>
          <p:cNvPr id="105" name="Google Shape;105;p2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107" name="Google Shape;107;p2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108"/>
        <p:cNvGrpSpPr/>
        <p:nvPr/>
      </p:nvGrpSpPr>
      <p:grpSpPr>
        <a:xfrm>
          <a:off x="0" y="0"/>
          <a:ext cx="0" cy="0"/>
          <a:chOff x="0" y="0"/>
          <a:chExt cx="0" cy="0"/>
        </a:xfrm>
      </p:grpSpPr>
      <p:sp>
        <p:nvSpPr>
          <p:cNvPr id="109" name="Google Shape;109;p2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7"/>
          <p:cNvSpPr>
            <a:spLocks noGrp="1"/>
          </p:cNvSpPr>
          <p:nvPr>
            <p:ph type="pic" idx="2"/>
          </p:nvPr>
        </p:nvSpPr>
        <p:spPr>
          <a:xfrm>
            <a:off x="4348946" y="987428"/>
            <a:ext cx="4629150" cy="4873625"/>
          </a:xfrm>
          <a:prstGeom prst="rect">
            <a:avLst/>
          </a:prstGeom>
          <a:noFill/>
          <a:ln>
            <a:noFill/>
          </a:ln>
        </p:spPr>
      </p:sp>
      <p:sp>
        <p:nvSpPr>
          <p:cNvPr id="111" name="Google Shape;111;p2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112"/>
        <p:cNvGrpSpPr/>
        <p:nvPr/>
      </p:nvGrpSpPr>
      <p:grpSpPr>
        <a:xfrm>
          <a:off x="0" y="0"/>
          <a:ext cx="0" cy="0"/>
          <a:chOff x="0" y="0"/>
          <a:chExt cx="0" cy="0"/>
        </a:xfrm>
      </p:grpSpPr>
      <p:sp>
        <p:nvSpPr>
          <p:cNvPr id="113" name="Google Shape;113;p2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4" name="Google Shape;114;p2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2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49"/>
        <p:cNvGrpSpPr/>
        <p:nvPr/>
      </p:nvGrpSpPr>
      <p:grpSpPr>
        <a:xfrm>
          <a:off x="0" y="0"/>
          <a:ext cx="0" cy="0"/>
          <a:chOff x="0" y="0"/>
          <a:chExt cx="0" cy="0"/>
        </a:xfrm>
      </p:grpSpPr>
      <p:sp>
        <p:nvSpPr>
          <p:cNvPr id="50" name="Google Shape;50;p1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bg>
      <p:bgPr>
        <a:blipFill>
          <a:blip r:embed="rId2">
            <a:alphaModFix/>
          </a:blip>
          <a:stretch>
            <a:fillRect/>
          </a:stretch>
        </a:blipFill>
        <a:effectLst/>
      </p:bgPr>
    </p:bg>
    <p:spTree>
      <p:nvGrpSpPr>
        <p:cNvPr id="1" name="Shape 52"/>
        <p:cNvGrpSpPr/>
        <p:nvPr/>
      </p:nvGrpSpPr>
      <p:grpSpPr>
        <a:xfrm>
          <a:off x="0" y="0"/>
          <a:ext cx="0" cy="0"/>
          <a:chOff x="0" y="0"/>
          <a:chExt cx="0" cy="0"/>
        </a:xfrm>
      </p:grpSpPr>
      <p:sp>
        <p:nvSpPr>
          <p:cNvPr id="53" name="Google Shape;53;p13"/>
          <p:cNvSpPr txBox="1">
            <a:spLocks noGrp="1"/>
          </p:cNvSpPr>
          <p:nvPr>
            <p:ph type="title"/>
          </p:nvPr>
        </p:nvSpPr>
        <p:spPr>
          <a:xfrm>
            <a:off x="1098913" y="521429"/>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13"/>
          <p:cNvSpPr txBox="1">
            <a:spLocks noGrp="1"/>
          </p:cNvSpPr>
          <p:nvPr>
            <p:ph type="body" idx="1"/>
          </p:nvPr>
        </p:nvSpPr>
        <p:spPr>
          <a:xfrm>
            <a:off x="10989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13"/>
          <p:cNvSpPr txBox="1">
            <a:spLocks noGrp="1"/>
          </p:cNvSpPr>
          <p:nvPr>
            <p:ph type="body" idx="2"/>
          </p:nvPr>
        </p:nvSpPr>
        <p:spPr>
          <a:xfrm>
            <a:off x="5099413" y="1825625"/>
            <a:ext cx="3886200" cy="3982992"/>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blipFill>
          <a:blip r:embed="rId2">
            <a:alphaModFix/>
          </a:blip>
          <a:stretch>
            <a:fillRect/>
          </a:stretch>
        </a:blipFill>
        <a:effectLst/>
      </p:bgPr>
    </p:bg>
    <p:spTree>
      <p:nvGrpSpPr>
        <p:cNvPr id="1" name="Shape 62"/>
        <p:cNvGrpSpPr/>
        <p:nvPr/>
      </p:nvGrpSpPr>
      <p:grpSpPr>
        <a:xfrm>
          <a:off x="0" y="0"/>
          <a:ext cx="0" cy="0"/>
          <a:chOff x="0" y="0"/>
          <a:chExt cx="0" cy="0"/>
        </a:xfrm>
      </p:grpSpPr>
      <p:sp>
        <p:nvSpPr>
          <p:cNvPr id="63" name="Google Shape;63;p15"/>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5"/>
          <p:cNvSpPr txBox="1">
            <a:spLocks noGrp="1"/>
          </p:cNvSpPr>
          <p:nvPr>
            <p:ph type="dt" idx="10"/>
          </p:nvPr>
        </p:nvSpPr>
        <p:spPr>
          <a:xfrm>
            <a:off x="628650" y="6356353"/>
            <a:ext cx="20574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5" name="Google Shape;65;p15"/>
          <p:cNvSpPr txBox="1">
            <a:spLocks noGrp="1"/>
          </p:cNvSpPr>
          <p:nvPr>
            <p:ph type="ftr" idx="11"/>
          </p:nvPr>
        </p:nvSpPr>
        <p:spPr>
          <a:xfrm>
            <a:off x="3028951" y="6356353"/>
            <a:ext cx="30861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66" name="Google Shape;66;p15"/>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bg>
      <p:bgPr>
        <a:blipFill>
          <a:blip r:embed="rId2">
            <a:alphaModFix/>
          </a:blip>
          <a:stretch>
            <a:fillRect/>
          </a:stretch>
        </a:blipFill>
        <a:effectLst/>
      </p:bgPr>
    </p:bg>
    <p:spTree>
      <p:nvGrpSpPr>
        <p:cNvPr id="1" name="Shape 67"/>
        <p:cNvGrpSpPr/>
        <p:nvPr/>
      </p:nvGrpSpPr>
      <p:grpSpPr>
        <a:xfrm>
          <a:off x="0" y="0"/>
          <a:ext cx="0" cy="0"/>
          <a:chOff x="0" y="0"/>
          <a:chExt cx="0" cy="0"/>
        </a:xfrm>
      </p:grpSpPr>
      <p:sp>
        <p:nvSpPr>
          <p:cNvPr id="68" name="Google Shape;68;p16"/>
          <p:cNvSpPr txBox="1">
            <a:spLocks noGrp="1"/>
          </p:cNvSpPr>
          <p:nvPr>
            <p:ph type="title"/>
          </p:nvPr>
        </p:nvSpPr>
        <p:spPr>
          <a:xfrm>
            <a:off x="1211461"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9" name="Google Shape;69;p16"/>
          <p:cNvSpPr txBox="1">
            <a:spLocks noGrp="1"/>
          </p:cNvSpPr>
          <p:nvPr>
            <p:ph type="body" idx="1"/>
          </p:nvPr>
        </p:nvSpPr>
        <p:spPr>
          <a:xfrm>
            <a:off x="4469011" y="987428"/>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rgbClr val="2C2B64"/>
              </a:buClr>
              <a:buSzPts val="3200"/>
              <a:buChar char="•"/>
              <a:defRPr sz="3200"/>
            </a:lvl1pPr>
            <a:lvl2pPr marL="914400" lvl="1" indent="-406400" algn="l">
              <a:lnSpc>
                <a:spcPct val="90000"/>
              </a:lnSpc>
              <a:spcBef>
                <a:spcPts val="500"/>
              </a:spcBef>
              <a:spcAft>
                <a:spcPts val="0"/>
              </a:spcAft>
              <a:buClr>
                <a:srgbClr val="2C2B64"/>
              </a:buClr>
              <a:buSzPts val="2800"/>
              <a:buChar char="•"/>
              <a:defRPr sz="2800"/>
            </a:lvl2pPr>
            <a:lvl3pPr marL="1371600" lvl="2" indent="-381000" algn="l">
              <a:lnSpc>
                <a:spcPct val="90000"/>
              </a:lnSpc>
              <a:spcBef>
                <a:spcPts val="500"/>
              </a:spcBef>
              <a:spcAft>
                <a:spcPts val="0"/>
              </a:spcAft>
              <a:buClr>
                <a:srgbClr val="2C2B64"/>
              </a:buClr>
              <a:buSzPts val="2400"/>
              <a:buChar char="•"/>
              <a:defRPr sz="2400"/>
            </a:lvl3pPr>
            <a:lvl4pPr marL="1828800" lvl="3" indent="-355600" algn="l">
              <a:lnSpc>
                <a:spcPct val="90000"/>
              </a:lnSpc>
              <a:spcBef>
                <a:spcPts val="500"/>
              </a:spcBef>
              <a:spcAft>
                <a:spcPts val="0"/>
              </a:spcAft>
              <a:buClr>
                <a:srgbClr val="2C2B64"/>
              </a:buClr>
              <a:buSzPts val="2000"/>
              <a:buChar char="•"/>
              <a:defRPr sz="2000"/>
            </a:lvl4pPr>
            <a:lvl5pPr marL="2286000" lvl="4" indent="-355600" algn="l">
              <a:lnSpc>
                <a:spcPct val="90000"/>
              </a:lnSpc>
              <a:spcBef>
                <a:spcPts val="500"/>
              </a:spcBef>
              <a:spcAft>
                <a:spcPts val="0"/>
              </a:spcAft>
              <a:buClr>
                <a:srgbClr val="2C2B64"/>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70" name="Google Shape;70;p16"/>
          <p:cNvSpPr txBox="1">
            <a:spLocks noGrp="1"/>
          </p:cNvSpPr>
          <p:nvPr>
            <p:ph type="body" idx="2"/>
          </p:nvPr>
        </p:nvSpPr>
        <p:spPr>
          <a:xfrm>
            <a:off x="121146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bg>
      <p:bgPr>
        <a:blipFill>
          <a:blip r:embed="rId2">
            <a:alphaModFix/>
          </a:blip>
          <a:stretch>
            <a:fillRect/>
          </a:stretch>
        </a:blipFill>
        <a:effectLst/>
      </p:bgPr>
    </p:bg>
    <p:spTree>
      <p:nvGrpSpPr>
        <p:cNvPr id="1" name="Shape 71"/>
        <p:cNvGrpSpPr/>
        <p:nvPr/>
      </p:nvGrpSpPr>
      <p:grpSpPr>
        <a:xfrm>
          <a:off x="0" y="0"/>
          <a:ext cx="0" cy="0"/>
          <a:chOff x="0" y="0"/>
          <a:chExt cx="0" cy="0"/>
        </a:xfrm>
      </p:grpSpPr>
      <p:sp>
        <p:nvSpPr>
          <p:cNvPr id="72" name="Google Shape;72;p17"/>
          <p:cNvSpPr txBox="1">
            <a:spLocks noGrp="1"/>
          </p:cNvSpPr>
          <p:nvPr>
            <p:ph type="title"/>
          </p:nvPr>
        </p:nvSpPr>
        <p:spPr>
          <a:xfrm>
            <a:off x="1091396" y="457200"/>
            <a:ext cx="2949178" cy="16002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3200"/>
              <a:buFont typeface="Aria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17"/>
          <p:cNvSpPr>
            <a:spLocks noGrp="1"/>
          </p:cNvSpPr>
          <p:nvPr>
            <p:ph type="pic" idx="2"/>
          </p:nvPr>
        </p:nvSpPr>
        <p:spPr>
          <a:xfrm>
            <a:off x="4348946" y="987428"/>
            <a:ext cx="4629150" cy="4873625"/>
          </a:xfrm>
          <a:prstGeom prst="rect">
            <a:avLst/>
          </a:prstGeom>
          <a:noFill/>
          <a:ln>
            <a:noFill/>
          </a:ln>
        </p:spPr>
      </p:sp>
      <p:sp>
        <p:nvSpPr>
          <p:cNvPr id="74" name="Google Shape;74;p17"/>
          <p:cNvSpPr txBox="1">
            <a:spLocks noGrp="1"/>
          </p:cNvSpPr>
          <p:nvPr>
            <p:ph type="body" idx="1"/>
          </p:nvPr>
        </p:nvSpPr>
        <p:spPr>
          <a:xfrm>
            <a:off x="1091396"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2C2B64"/>
              </a:buClr>
              <a:buSzPts val="1600"/>
              <a:buNone/>
              <a:defRPr sz="1600"/>
            </a:lvl1pPr>
            <a:lvl2pPr marL="914400" lvl="1" indent="-228600" algn="l">
              <a:lnSpc>
                <a:spcPct val="90000"/>
              </a:lnSpc>
              <a:spcBef>
                <a:spcPts val="500"/>
              </a:spcBef>
              <a:spcAft>
                <a:spcPts val="0"/>
              </a:spcAft>
              <a:buClr>
                <a:srgbClr val="2C2B64"/>
              </a:buClr>
              <a:buSzPts val="1400"/>
              <a:buNone/>
              <a:defRPr sz="1400"/>
            </a:lvl2pPr>
            <a:lvl3pPr marL="1371600" lvl="2" indent="-228600" algn="l">
              <a:lnSpc>
                <a:spcPct val="90000"/>
              </a:lnSpc>
              <a:spcBef>
                <a:spcPts val="500"/>
              </a:spcBef>
              <a:spcAft>
                <a:spcPts val="0"/>
              </a:spcAft>
              <a:buClr>
                <a:srgbClr val="2C2B64"/>
              </a:buClr>
              <a:buSzPts val="1200"/>
              <a:buNone/>
              <a:defRPr sz="1200"/>
            </a:lvl3pPr>
            <a:lvl4pPr marL="1828800" lvl="3" indent="-228600" algn="l">
              <a:lnSpc>
                <a:spcPct val="90000"/>
              </a:lnSpc>
              <a:spcBef>
                <a:spcPts val="500"/>
              </a:spcBef>
              <a:spcAft>
                <a:spcPts val="0"/>
              </a:spcAft>
              <a:buClr>
                <a:srgbClr val="2C2B64"/>
              </a:buClr>
              <a:buSzPts val="1000"/>
              <a:buNone/>
              <a:defRPr sz="1000"/>
            </a:lvl4pPr>
            <a:lvl5pPr marL="2286000" lvl="4" indent="-228600" algn="l">
              <a:lnSpc>
                <a:spcPct val="90000"/>
              </a:lnSpc>
              <a:spcBef>
                <a:spcPts val="500"/>
              </a:spcBef>
              <a:spcAft>
                <a:spcPts val="0"/>
              </a:spcAft>
              <a:buClr>
                <a:srgbClr val="2C2B64"/>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bg>
      <p:bgPr>
        <a:blipFill>
          <a:blip r:embed="rId2">
            <a:alphaModFix/>
          </a:blip>
          <a:stretch>
            <a:fillRect/>
          </a:stretch>
        </a:blipFill>
        <a:effectLst/>
      </p:bgPr>
    </p:bg>
    <p:spTree>
      <p:nvGrpSpPr>
        <p:cNvPr id="1" name="Shape 75"/>
        <p:cNvGrpSpPr/>
        <p:nvPr/>
      </p:nvGrpSpPr>
      <p:grpSpPr>
        <a:xfrm>
          <a:off x="0" y="0"/>
          <a:ext cx="0" cy="0"/>
          <a:chOff x="0" y="0"/>
          <a:chExt cx="0" cy="0"/>
        </a:xfrm>
      </p:grpSpPr>
      <p:sp>
        <p:nvSpPr>
          <p:cNvPr id="76" name="Google Shape;76;p18"/>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8"/>
          <p:cNvSpPr txBox="1">
            <a:spLocks noGrp="1"/>
          </p:cNvSpPr>
          <p:nvPr>
            <p:ph type="body" idx="1"/>
          </p:nvPr>
        </p:nvSpPr>
        <p:spPr>
          <a:xfrm rot="5400000">
            <a:off x="3323024" y="146029"/>
            <a:ext cx="3438479"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rgbClr val="2C2B64"/>
              </a:buClr>
              <a:buSzPts val="1800"/>
              <a:buChar char="•"/>
              <a:defRPr/>
            </a:lvl1pPr>
            <a:lvl2pPr marL="914400" lvl="1" indent="-342900" algn="l">
              <a:lnSpc>
                <a:spcPct val="90000"/>
              </a:lnSpc>
              <a:spcBef>
                <a:spcPts val="500"/>
              </a:spcBef>
              <a:spcAft>
                <a:spcPts val="0"/>
              </a:spcAft>
              <a:buClr>
                <a:srgbClr val="2C2B64"/>
              </a:buClr>
              <a:buSzPts val="1800"/>
              <a:buChar char="•"/>
              <a:defRPr/>
            </a:lvl2pPr>
            <a:lvl3pPr marL="1371600" lvl="2" indent="-342900" algn="l">
              <a:lnSpc>
                <a:spcPct val="90000"/>
              </a:lnSpc>
              <a:spcBef>
                <a:spcPts val="500"/>
              </a:spcBef>
              <a:spcAft>
                <a:spcPts val="0"/>
              </a:spcAft>
              <a:buClr>
                <a:srgbClr val="2C2B64"/>
              </a:buClr>
              <a:buSzPts val="1800"/>
              <a:buChar char="•"/>
              <a:defRPr/>
            </a:lvl3pPr>
            <a:lvl4pPr marL="1828800" lvl="3" indent="-342900" algn="l">
              <a:lnSpc>
                <a:spcPct val="90000"/>
              </a:lnSpc>
              <a:spcBef>
                <a:spcPts val="500"/>
              </a:spcBef>
              <a:spcAft>
                <a:spcPts val="0"/>
              </a:spcAft>
              <a:buClr>
                <a:srgbClr val="2C2B64"/>
              </a:buClr>
              <a:buSzPts val="1800"/>
              <a:buChar char="•"/>
              <a:defRPr/>
            </a:lvl4pPr>
            <a:lvl5pPr marL="2286000" lvl="4" indent="-342900" algn="l">
              <a:lnSpc>
                <a:spcPct val="90000"/>
              </a:lnSpc>
              <a:spcBef>
                <a:spcPts val="500"/>
              </a:spcBef>
              <a:spcAft>
                <a:spcPts val="0"/>
              </a:spcAft>
              <a:buClr>
                <a:srgbClr val="2C2B64"/>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8"/>
          <p:cNvSpPr txBox="1">
            <a:spLocks noGrp="1"/>
          </p:cNvSpPr>
          <p:nvPr>
            <p:ph type="sldNum" idx="12"/>
          </p:nvPr>
        </p:nvSpPr>
        <p:spPr>
          <a:xfrm>
            <a:off x="6457950" y="6356353"/>
            <a:ext cx="2057400" cy="365125"/>
          </a:xfrm>
          <a:prstGeom prst="rect">
            <a:avLst/>
          </a:prstGeom>
          <a:noFill/>
          <a:ln>
            <a:noFill/>
          </a:ln>
        </p:spPr>
        <p:txBody>
          <a:bodyPr spcFirstLastPara="1" wrap="square" lIns="91425" tIns="45700" rIns="91425" bIns="45700" anchor="t" anchorCtr="0">
            <a:noAutofit/>
          </a:bodyPr>
          <a:lstStyle>
            <a:lvl1pPr marL="0" marR="0" lvl="0"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1pPr>
            <a:lvl2pPr marL="0" marR="0" lvl="1"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2pPr>
            <a:lvl3pPr marL="0" marR="0" lvl="2"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3pPr>
            <a:lvl4pPr marL="0" marR="0" lvl="3"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4pPr>
            <a:lvl5pPr marL="0" marR="0" lvl="4"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5pPr>
            <a:lvl6pPr marL="0" marR="0" lvl="5"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6pPr>
            <a:lvl7pPr marL="0" marR="0" lvl="6"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7pPr>
            <a:lvl8pPr marL="0" marR="0" lvl="7"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8pPr>
            <a:lvl9pPr marL="0" marR="0" lvl="8" indent="0" algn="l" rtl="0">
              <a:lnSpc>
                <a:spcPct val="100000"/>
              </a:lnSpc>
              <a:spcBef>
                <a:spcPts val="0"/>
              </a:spcBef>
              <a:spcAft>
                <a:spcPts val="0"/>
              </a:spcAft>
              <a:buClr>
                <a:srgbClr val="000000"/>
              </a:buClr>
              <a:buSzPts val="1800"/>
              <a:buFont typeface="Arial"/>
              <a:buNone/>
              <a:defRPr sz="1800" b="0" i="0" u="none" strike="noStrike" cap="none">
                <a:solidFill>
                  <a:schemeClr val="dk1"/>
                </a:solidFill>
                <a:latin typeface="Arial"/>
                <a:ea typeface="Arial"/>
                <a:cs typeface="Arial"/>
                <a:sym typeface="Arial"/>
              </a:defRPr>
            </a:lvl9pPr>
          </a:lstStyle>
          <a:p>
            <a:pPr marL="0" lvl="0" indent="0" algn="l"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type="obj">
  <p:cSld name="OBJECT">
    <p:bg>
      <p:bgPr>
        <a:blipFill>
          <a:blip r:embed="rId2">
            <a:alphaModFix/>
          </a:blip>
          <a:stretch>
            <a:fillRect/>
          </a:stretch>
        </a:blipFill>
        <a:effectLst/>
      </p:bgPr>
    </p:bg>
    <p:spTree>
      <p:nvGrpSpPr>
        <p:cNvPr id="1" name="Shape 82"/>
        <p:cNvGrpSpPr/>
        <p:nvPr/>
      </p:nvGrpSpPr>
      <p:grpSpPr>
        <a:xfrm>
          <a:off x="0" y="0"/>
          <a:ext cx="0" cy="0"/>
          <a:chOff x="0" y="0"/>
          <a:chExt cx="0" cy="0"/>
        </a:xfrm>
      </p:grpSpPr>
      <p:sp>
        <p:nvSpPr>
          <p:cNvPr id="83" name="Google Shape;83;p20"/>
          <p:cNvSpPr txBox="1">
            <a:spLocks noGrp="1"/>
          </p:cNvSpPr>
          <p:nvPr>
            <p:ph type="title"/>
          </p:nvPr>
        </p:nvSpPr>
        <p:spPr>
          <a:xfrm>
            <a:off x="1159873" y="862923"/>
            <a:ext cx="78867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rgbClr val="2C2B64"/>
              </a:buClr>
              <a:buSzPts val="4000"/>
              <a:buFont typeface="Arial"/>
              <a:buNone/>
              <a:defRPr>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0"/>
          <p:cNvSpPr txBox="1">
            <a:spLocks noGrp="1"/>
          </p:cNvSpPr>
          <p:nvPr>
            <p:ph type="body" idx="1"/>
          </p:nvPr>
        </p:nvSpPr>
        <p:spPr>
          <a:xfrm>
            <a:off x="1159873" y="2323420"/>
            <a:ext cx="7886700" cy="346778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rgbClr val="2C2B64"/>
              </a:buClr>
              <a:buSzPts val="2800"/>
              <a:buChar char="•"/>
              <a:defRPr>
                <a:solidFill>
                  <a:srgbClr val="2C2B64"/>
                </a:solidFill>
                <a:latin typeface="Arial"/>
                <a:ea typeface="Arial"/>
                <a:cs typeface="Arial"/>
                <a:sym typeface="Arial"/>
              </a:defRPr>
            </a:lvl1pPr>
            <a:lvl2pPr marL="914400" lvl="1" indent="-381000" algn="l">
              <a:lnSpc>
                <a:spcPct val="90000"/>
              </a:lnSpc>
              <a:spcBef>
                <a:spcPts val="500"/>
              </a:spcBef>
              <a:spcAft>
                <a:spcPts val="0"/>
              </a:spcAft>
              <a:buClr>
                <a:srgbClr val="2C2B64"/>
              </a:buClr>
              <a:buSzPts val="2400"/>
              <a:buChar char="•"/>
              <a:defRPr>
                <a:solidFill>
                  <a:srgbClr val="2C2B64"/>
                </a:solidFill>
                <a:latin typeface="Arial"/>
                <a:ea typeface="Arial"/>
                <a:cs typeface="Arial"/>
                <a:sym typeface="Arial"/>
              </a:defRPr>
            </a:lvl2pPr>
            <a:lvl3pPr marL="1371600" lvl="2" indent="-355600" algn="l">
              <a:lnSpc>
                <a:spcPct val="90000"/>
              </a:lnSpc>
              <a:spcBef>
                <a:spcPts val="500"/>
              </a:spcBef>
              <a:spcAft>
                <a:spcPts val="0"/>
              </a:spcAft>
              <a:buClr>
                <a:srgbClr val="2C2B64"/>
              </a:buClr>
              <a:buSzPts val="2000"/>
              <a:buChar char="•"/>
              <a:defRPr>
                <a:solidFill>
                  <a:srgbClr val="2C2B64"/>
                </a:solidFill>
                <a:latin typeface="Arial"/>
                <a:ea typeface="Arial"/>
                <a:cs typeface="Arial"/>
                <a:sym typeface="Arial"/>
              </a:defRPr>
            </a:lvl3pPr>
            <a:lvl4pPr marL="1828800" lvl="3"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4pPr>
            <a:lvl5pPr marL="2286000" lvl="4" indent="-342900" algn="l">
              <a:lnSpc>
                <a:spcPct val="90000"/>
              </a:lnSpc>
              <a:spcBef>
                <a:spcPts val="500"/>
              </a:spcBef>
              <a:spcAft>
                <a:spcPts val="0"/>
              </a:spcAft>
              <a:buClr>
                <a:srgbClr val="2C2B64"/>
              </a:buClr>
              <a:buSzPts val="1800"/>
              <a:buChar char="•"/>
              <a:defRPr>
                <a:solidFill>
                  <a:srgbClr val="2C2B64"/>
                </a:solidFill>
                <a:latin typeface="Arial"/>
                <a:ea typeface="Arial"/>
                <a:cs typeface="Arial"/>
                <a:sym typeface="Aria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bg>
      <p:bgPr>
        <a:blipFill>
          <a:blip r:embed="rId2">
            <a:alphaModFix/>
          </a:blip>
          <a:stretch>
            <a:fillRect/>
          </a:stretch>
        </a:blipFill>
        <a:effectLst/>
      </p:bgPr>
    </p:bg>
    <p:spTree>
      <p:nvGrpSpPr>
        <p:cNvPr id="1" name="Shape 86"/>
        <p:cNvGrpSpPr/>
        <p:nvPr/>
      </p:nvGrpSpPr>
      <p:grpSpPr>
        <a:xfrm>
          <a:off x="0" y="0"/>
          <a:ext cx="0" cy="0"/>
          <a:chOff x="0" y="0"/>
          <a:chExt cx="0" cy="0"/>
        </a:xfrm>
      </p:grpSpPr>
      <p:sp>
        <p:nvSpPr>
          <p:cNvPr id="87" name="Google Shape;87;p22"/>
          <p:cNvSpPr txBox="1">
            <a:spLocks noGrp="1"/>
          </p:cNvSpPr>
          <p:nvPr>
            <p:ph type="ctrTitle"/>
          </p:nvPr>
        </p:nvSpPr>
        <p:spPr>
          <a:xfrm>
            <a:off x="1236617" y="1122363"/>
            <a:ext cx="7221583"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rgbClr val="2C2B64"/>
              </a:buClr>
              <a:buSzPts val="5400"/>
              <a:buFont typeface="Arial"/>
              <a:buNone/>
              <a:defRPr sz="5400">
                <a:solidFill>
                  <a:srgbClr val="2C2B64"/>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2"/>
          <p:cNvSpPr txBox="1">
            <a:spLocks noGrp="1"/>
          </p:cNvSpPr>
          <p:nvPr>
            <p:ph type="subTitle" idx="1"/>
          </p:nvPr>
        </p:nvSpPr>
        <p:spPr>
          <a:xfrm>
            <a:off x="1236616" y="3602038"/>
            <a:ext cx="6764384"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rgbClr val="2C2B64"/>
              </a:buClr>
              <a:buSzPts val="2400"/>
              <a:buNone/>
              <a:defRPr sz="2400">
                <a:solidFill>
                  <a:srgbClr val="2C2B64"/>
                </a:solidFill>
                <a:latin typeface="Arial"/>
                <a:ea typeface="Arial"/>
                <a:cs typeface="Arial"/>
                <a:sym typeface="Arial"/>
              </a:defRPr>
            </a:lvl1pPr>
            <a:lvl2pPr lvl="1" algn="ctr">
              <a:lnSpc>
                <a:spcPct val="90000"/>
              </a:lnSpc>
              <a:spcBef>
                <a:spcPts val="500"/>
              </a:spcBef>
              <a:spcAft>
                <a:spcPts val="0"/>
              </a:spcAft>
              <a:buClr>
                <a:srgbClr val="2C2B64"/>
              </a:buClr>
              <a:buSzPts val="2000"/>
              <a:buNone/>
              <a:defRPr sz="2000"/>
            </a:lvl2pPr>
            <a:lvl3pPr lvl="2" algn="ctr">
              <a:lnSpc>
                <a:spcPct val="90000"/>
              </a:lnSpc>
              <a:spcBef>
                <a:spcPts val="500"/>
              </a:spcBef>
              <a:spcAft>
                <a:spcPts val="0"/>
              </a:spcAft>
              <a:buClr>
                <a:srgbClr val="2C2B64"/>
              </a:buClr>
              <a:buSzPts val="1800"/>
              <a:buNone/>
              <a:defRPr sz="1800"/>
            </a:lvl3pPr>
            <a:lvl4pPr lvl="3" algn="ctr">
              <a:lnSpc>
                <a:spcPct val="90000"/>
              </a:lnSpc>
              <a:spcBef>
                <a:spcPts val="500"/>
              </a:spcBef>
              <a:spcAft>
                <a:spcPts val="0"/>
              </a:spcAft>
              <a:buClr>
                <a:srgbClr val="2C2B64"/>
              </a:buClr>
              <a:buSzPts val="1600"/>
              <a:buNone/>
              <a:defRPr sz="1600"/>
            </a:lvl4pPr>
            <a:lvl5pPr lvl="4" algn="ctr">
              <a:lnSpc>
                <a:spcPct val="90000"/>
              </a:lnSpc>
              <a:spcBef>
                <a:spcPts val="500"/>
              </a:spcBef>
              <a:spcAft>
                <a:spcPts val="0"/>
              </a:spcAft>
              <a:buClr>
                <a:srgbClr val="2C2B64"/>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10" Type="http://schemas.openxmlformats.org/officeDocument/2006/relationships/image" Target="../media/image1.png"/><Relationship Id="rId4" Type="http://schemas.openxmlformats.org/officeDocument/2006/relationships/slideLayout" Target="../slideLayouts/slideLayout11.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42"/>
        <p:cNvGrpSpPr/>
        <p:nvPr/>
      </p:nvGrpSpPr>
      <p:grpSpPr>
        <a:xfrm>
          <a:off x="0" y="0"/>
          <a:ext cx="0" cy="0"/>
          <a:chOff x="0" y="0"/>
          <a:chExt cx="0" cy="0"/>
        </a:xfrm>
      </p:grpSpPr>
      <p:sp>
        <p:nvSpPr>
          <p:cNvPr id="43" name="Google Shape;43;p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4" name="Google Shape;44;p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55" r:id="rId1"/>
    <p:sldLayoutId id="2147483657" r:id="rId2"/>
    <p:sldLayoutId id="2147483658" r:id="rId3"/>
    <p:sldLayoutId id="2147483660" r:id="rId4"/>
    <p:sldLayoutId id="2147483661" r:id="rId5"/>
    <p:sldLayoutId id="2147483662" r:id="rId6"/>
    <p:sldLayoutId id="2147483663"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0">
            <a:alphaModFix/>
          </a:blip>
          <a:stretch>
            <a:fillRect/>
          </a:stretch>
        </a:blipFill>
        <a:effectLst/>
      </p:bgPr>
    </p:bg>
    <p:spTree>
      <p:nvGrpSpPr>
        <p:cNvPr id="1" name="Shape 79"/>
        <p:cNvGrpSpPr/>
        <p:nvPr/>
      </p:nvGrpSpPr>
      <p:grpSpPr>
        <a:xfrm>
          <a:off x="0" y="0"/>
          <a:ext cx="0" cy="0"/>
          <a:chOff x="0" y="0"/>
          <a:chExt cx="0" cy="0"/>
        </a:xfrm>
      </p:grpSpPr>
      <p:sp>
        <p:nvSpPr>
          <p:cNvPr id="80" name="Google Shape;80;p19"/>
          <p:cNvSpPr txBox="1">
            <a:spLocks noGrp="1"/>
          </p:cNvSpPr>
          <p:nvPr>
            <p:ph type="title"/>
          </p:nvPr>
        </p:nvSpPr>
        <p:spPr>
          <a:xfrm>
            <a:off x="1098913" y="909641"/>
            <a:ext cx="7886700" cy="1325563"/>
          </a:xfrm>
          <a:prstGeom prst="rect">
            <a:avLst/>
          </a:prstGeom>
          <a:noFill/>
          <a:ln>
            <a:noFill/>
          </a:ln>
        </p:spPr>
        <p:txBody>
          <a:bodyPr spcFirstLastPara="1" wrap="square" lIns="91425" tIns="45700" rIns="91425" bIns="45700" anchor="ctr" anchorCtr="0">
            <a:normAutofit/>
          </a:bodyPr>
          <a:lstStyle>
            <a:lvl1pPr marR="0" lvl="0" algn="ctr" rtl="0">
              <a:lnSpc>
                <a:spcPct val="90000"/>
              </a:lnSpc>
              <a:spcBef>
                <a:spcPts val="0"/>
              </a:spcBef>
              <a:spcAft>
                <a:spcPts val="0"/>
              </a:spcAft>
              <a:buClr>
                <a:srgbClr val="2C2B64"/>
              </a:buClr>
              <a:buSzPts val="4000"/>
              <a:buFont typeface="Arial"/>
              <a:buNone/>
              <a:defRPr sz="4000" b="1" i="0" u="none" strike="noStrike" cap="none">
                <a:solidFill>
                  <a:srgbClr val="2C2B64"/>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1" name="Google Shape;81;p19"/>
          <p:cNvSpPr txBox="1">
            <a:spLocks noGrp="1"/>
          </p:cNvSpPr>
          <p:nvPr>
            <p:ph type="body" idx="1"/>
          </p:nvPr>
        </p:nvSpPr>
        <p:spPr>
          <a:xfrm>
            <a:off x="1098913" y="2370140"/>
            <a:ext cx="7886700" cy="343847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rgbClr val="2C2B64"/>
              </a:buClr>
              <a:buSzPts val="2800"/>
              <a:buFont typeface="Arial"/>
              <a:buChar char="•"/>
              <a:defRPr sz="2800" b="0" i="0" u="none" strike="noStrike" cap="none">
                <a:solidFill>
                  <a:srgbClr val="2C2B64"/>
                </a:solidFill>
                <a:latin typeface="Arial"/>
                <a:ea typeface="Arial"/>
                <a:cs typeface="Arial"/>
                <a:sym typeface="Arial"/>
              </a:defRPr>
            </a:lvl1pPr>
            <a:lvl2pPr marL="914400" marR="0" lvl="1" indent="-381000" algn="l" rtl="0">
              <a:lnSpc>
                <a:spcPct val="90000"/>
              </a:lnSpc>
              <a:spcBef>
                <a:spcPts val="500"/>
              </a:spcBef>
              <a:spcAft>
                <a:spcPts val="0"/>
              </a:spcAft>
              <a:buClr>
                <a:srgbClr val="2C2B64"/>
              </a:buClr>
              <a:buSzPts val="2400"/>
              <a:buFont typeface="Arial"/>
              <a:buChar char="•"/>
              <a:defRPr sz="2400" b="0" i="0" u="none" strike="noStrike" cap="none">
                <a:solidFill>
                  <a:srgbClr val="2C2B64"/>
                </a:solidFill>
                <a:latin typeface="Arial"/>
                <a:ea typeface="Arial"/>
                <a:cs typeface="Arial"/>
                <a:sym typeface="Arial"/>
              </a:defRPr>
            </a:lvl2pPr>
            <a:lvl3pPr marL="1371600" marR="0" lvl="2" indent="-355600" algn="l" rtl="0">
              <a:lnSpc>
                <a:spcPct val="90000"/>
              </a:lnSpc>
              <a:spcBef>
                <a:spcPts val="500"/>
              </a:spcBef>
              <a:spcAft>
                <a:spcPts val="0"/>
              </a:spcAft>
              <a:buClr>
                <a:srgbClr val="2C2B64"/>
              </a:buClr>
              <a:buSzPts val="2000"/>
              <a:buFont typeface="Arial"/>
              <a:buChar char="•"/>
              <a:defRPr sz="2000" b="0" i="0" u="none" strike="noStrike" cap="none">
                <a:solidFill>
                  <a:srgbClr val="2C2B64"/>
                </a:solidFill>
                <a:latin typeface="Arial"/>
                <a:ea typeface="Arial"/>
                <a:cs typeface="Arial"/>
                <a:sym typeface="Arial"/>
              </a:defRPr>
            </a:lvl3pPr>
            <a:lvl4pPr marL="1828800" marR="0" lvl="3"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4pPr>
            <a:lvl5pPr marL="2286000" marR="0" lvl="4" indent="-342900" algn="l" rtl="0">
              <a:lnSpc>
                <a:spcPct val="90000"/>
              </a:lnSpc>
              <a:spcBef>
                <a:spcPts val="500"/>
              </a:spcBef>
              <a:spcAft>
                <a:spcPts val="0"/>
              </a:spcAft>
              <a:buClr>
                <a:srgbClr val="2C2B64"/>
              </a:buClr>
              <a:buSzPts val="1800"/>
              <a:buFont typeface="Arial"/>
              <a:buChar char="•"/>
              <a:defRPr sz="1800" b="0" i="0" u="none" strike="noStrike" cap="none">
                <a:solidFill>
                  <a:srgbClr val="2C2B64"/>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64" r:id="rId1"/>
    <p:sldLayoutId id="2147483666" r:id="rId2"/>
    <p:sldLayoutId id="2147483667" r:id="rId3"/>
    <p:sldLayoutId id="2147483668" r:id="rId4"/>
    <p:sldLayoutId id="2147483669" r:id="rId5"/>
    <p:sldLayoutId id="2147483670" r:id="rId6"/>
    <p:sldLayoutId id="2147483671" r:id="rId7"/>
    <p:sldLayoutId id="2147483672"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svg"/><Relationship Id="rId18" Type="http://schemas.openxmlformats.org/officeDocument/2006/relationships/slide" Target="slide16.xml"/><Relationship Id="rId3" Type="http://schemas.openxmlformats.org/officeDocument/2006/relationships/image" Target="../media/image11.png"/><Relationship Id="rId21" Type="http://schemas.openxmlformats.org/officeDocument/2006/relationships/slide" Target="slide19.xml"/><Relationship Id="rId7" Type="http://schemas.openxmlformats.org/officeDocument/2006/relationships/image" Target="../media/image27.svg"/><Relationship Id="rId12" Type="http://schemas.openxmlformats.org/officeDocument/2006/relationships/image" Target="../media/image32.png"/><Relationship Id="rId17" Type="http://schemas.openxmlformats.org/officeDocument/2006/relationships/image" Target="../media/image37.svg"/><Relationship Id="rId2" Type="http://schemas.openxmlformats.org/officeDocument/2006/relationships/notesSlide" Target="../notesSlides/notesSlide14.xml"/><Relationship Id="rId16" Type="http://schemas.openxmlformats.org/officeDocument/2006/relationships/image" Target="../media/image36.png"/><Relationship Id="rId20" Type="http://schemas.openxmlformats.org/officeDocument/2006/relationships/slide" Target="slide18.xml"/><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31.svg"/><Relationship Id="rId5" Type="http://schemas.openxmlformats.org/officeDocument/2006/relationships/image" Target="../media/image25.svg"/><Relationship Id="rId15" Type="http://schemas.openxmlformats.org/officeDocument/2006/relationships/image" Target="../media/image35.svg"/><Relationship Id="rId23" Type="http://schemas.openxmlformats.org/officeDocument/2006/relationships/slide" Target="slide21.xml"/><Relationship Id="rId10" Type="http://schemas.openxmlformats.org/officeDocument/2006/relationships/image" Target="../media/image30.png"/><Relationship Id="rId19" Type="http://schemas.openxmlformats.org/officeDocument/2006/relationships/slide" Target="slide17.xml"/><Relationship Id="rId4" Type="http://schemas.openxmlformats.org/officeDocument/2006/relationships/image" Target="../media/image24.png"/><Relationship Id="rId9" Type="http://schemas.openxmlformats.org/officeDocument/2006/relationships/image" Target="../media/image29.svg"/><Relationship Id="rId14" Type="http://schemas.openxmlformats.org/officeDocument/2006/relationships/image" Target="../media/image34.png"/><Relationship Id="rId22" Type="http://schemas.openxmlformats.org/officeDocument/2006/relationships/slide" Target="slide20.xml"/></Relationships>
</file>

<file path=ppt/slides/_rels/slide15.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svg"/><Relationship Id="rId3" Type="http://schemas.openxmlformats.org/officeDocument/2006/relationships/image" Target="../media/image11.png"/><Relationship Id="rId7" Type="http://schemas.openxmlformats.org/officeDocument/2006/relationships/image" Target="../media/image41.svg"/><Relationship Id="rId12"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0.png"/><Relationship Id="rId11" Type="http://schemas.openxmlformats.org/officeDocument/2006/relationships/image" Target="../media/image45.svg"/><Relationship Id="rId5" Type="http://schemas.openxmlformats.org/officeDocument/2006/relationships/image" Target="../media/image39.svg"/><Relationship Id="rId15" Type="http://schemas.openxmlformats.org/officeDocument/2006/relationships/image" Target="../media/image49.sv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svg"/><Relationship Id="rId14" Type="http://schemas.openxmlformats.org/officeDocument/2006/relationships/image" Target="../media/image48.png"/></Relationships>
</file>

<file path=ppt/slides/_rels/slide16.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54.png"/><Relationship Id="rId3" Type="http://schemas.openxmlformats.org/officeDocument/2006/relationships/image" Target="../media/image50.jpeg"/><Relationship Id="rId7" Type="http://schemas.openxmlformats.org/officeDocument/2006/relationships/image" Target="../media/image25.svg"/><Relationship Id="rId12" Type="http://schemas.openxmlformats.org/officeDocument/2006/relationships/image" Target="../media/image53.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4.png"/><Relationship Id="rId11" Type="http://schemas.openxmlformats.org/officeDocument/2006/relationships/image" Target="../media/image52.jpeg"/><Relationship Id="rId5" Type="http://schemas.openxmlformats.org/officeDocument/2006/relationships/image" Target="../media/image11.png"/><Relationship Id="rId10" Type="http://schemas.openxmlformats.org/officeDocument/2006/relationships/image" Target="../media/image51.jpeg"/><Relationship Id="rId4" Type="http://schemas.openxmlformats.org/officeDocument/2006/relationships/slide" Target="slide14.xml"/><Relationship Id="rId9" Type="http://schemas.openxmlformats.org/officeDocument/2006/relationships/image" Target="../media/image27.svg"/><Relationship Id="rId14"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55.jpeg"/><Relationship Id="rId7"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58.jpeg"/><Relationship Id="rId5" Type="http://schemas.openxmlformats.org/officeDocument/2006/relationships/image" Target="../media/image57.jpeg"/><Relationship Id="rId10" Type="http://schemas.openxmlformats.org/officeDocument/2006/relationships/slide" Target="slide14.xml"/><Relationship Id="rId4" Type="http://schemas.openxmlformats.org/officeDocument/2006/relationships/image" Target="../media/image56.jpeg"/><Relationship Id="rId9" Type="http://schemas.openxmlformats.org/officeDocument/2006/relationships/image" Target="../media/image29.svg"/></Relationships>
</file>

<file path=ppt/slides/_rels/slide18.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9.jpeg"/><Relationship Id="rId7" Type="http://schemas.openxmlformats.org/officeDocument/2006/relationships/slide" Target="slide14.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1.svg"/><Relationship Id="rId5" Type="http://schemas.openxmlformats.org/officeDocument/2006/relationships/image" Target="../media/image30.png"/><Relationship Id="rId10" Type="http://schemas.openxmlformats.org/officeDocument/2006/relationships/image" Target="../media/image62.jpeg"/><Relationship Id="rId4" Type="http://schemas.openxmlformats.org/officeDocument/2006/relationships/image" Target="../media/image11.png"/><Relationship Id="rId9" Type="http://schemas.openxmlformats.org/officeDocument/2006/relationships/image" Target="../media/image61.jpeg"/></Relationships>
</file>

<file path=ppt/slides/_rels/slide19.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63.png"/><Relationship Id="rId7" Type="http://schemas.openxmlformats.org/officeDocument/2006/relationships/image" Target="../media/image33.sv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11.png"/><Relationship Id="rId10" Type="http://schemas.openxmlformats.org/officeDocument/2006/relationships/image" Target="../media/image66.png"/><Relationship Id="rId4" Type="http://schemas.openxmlformats.org/officeDocument/2006/relationships/image" Target="../media/image64.jpeg"/><Relationship Id="rId9" Type="http://schemas.openxmlformats.org/officeDocument/2006/relationships/image" Target="../media/image65.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67.jpeg"/><Relationship Id="rId7" Type="http://schemas.openxmlformats.org/officeDocument/2006/relationships/image" Target="../media/image35.sv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11.png"/><Relationship Id="rId10" Type="http://schemas.microsoft.com/office/2007/relationships/hdphoto" Target="../media/hdphoto2.wdp"/><Relationship Id="rId4" Type="http://schemas.openxmlformats.org/officeDocument/2006/relationships/image" Target="../media/image68.jpeg"/><Relationship Id="rId9" Type="http://schemas.openxmlformats.org/officeDocument/2006/relationships/image" Target="../media/image69.png"/></Relationships>
</file>

<file path=ppt/slides/_rels/slide21.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image" Target="../media/image70.jpeg"/><Relationship Id="rId7" Type="http://schemas.openxmlformats.org/officeDocument/2006/relationships/slide" Target="slide14.xml"/><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11.png"/><Relationship Id="rId9" Type="http://schemas.openxmlformats.org/officeDocument/2006/relationships/image" Target="../media/image72.jpeg"/></Relationships>
</file>

<file path=ppt/slides/_rels/slide3.xml.rels><?xml version="1.0" encoding="UTF-8" standalone="yes"?>
<Relationships xmlns="http://schemas.openxmlformats.org/package/2006/relationships"><Relationship Id="rId8" Type="http://schemas.openxmlformats.org/officeDocument/2006/relationships/image" Target="../media/image16.jp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18.jpg"/><Relationship Id="rId4" Type="http://schemas.openxmlformats.org/officeDocument/2006/relationships/image" Target="../media/image12.png"/><Relationship Id="rId9" Type="http://schemas.openxmlformats.org/officeDocument/2006/relationships/image" Target="../media/image17.jp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5.jp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5.jp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5.jp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7F7F1C56-29BD-7D06-3FF7-27F82835FDB6}"/>
              </a:ext>
            </a:extLst>
          </p:cNvPr>
          <p:cNvSpPr/>
          <p:nvPr/>
        </p:nvSpPr>
        <p:spPr>
          <a:xfrm>
            <a:off x="3631095" y="1704617"/>
            <a:ext cx="5141843" cy="1871827"/>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sz="2000" b="1" dirty="0">
                <a:solidFill>
                  <a:srgbClr val="2F2967"/>
                </a:solidFill>
                <a:latin typeface="Arial"/>
              </a:rPr>
              <a:t>Learning Objective: </a:t>
            </a:r>
          </a:p>
          <a:p>
            <a:pPr marL="342900" indent="-342900">
              <a:spcAft>
                <a:spcPts val="600"/>
              </a:spcAft>
              <a:buFont typeface="Arial" panose="020B0604020202020204" pitchFamily="34" charset="0"/>
              <a:buChar char="•"/>
            </a:pPr>
            <a:r>
              <a:rPr lang="en-GB" sz="2000" dirty="0">
                <a:solidFill>
                  <a:srgbClr val="2C2B64"/>
                </a:solidFill>
                <a:latin typeface="Arial"/>
                <a:cs typeface="Arial"/>
              </a:rPr>
              <a:t>Explore the impact our station has had both in shaping and supporting the development of our locality, past, present and future.</a:t>
            </a:r>
          </a:p>
        </p:txBody>
      </p:sp>
      <p:sp>
        <p:nvSpPr>
          <p:cNvPr id="4" name="Title 3">
            <a:extLst>
              <a:ext uri="{FF2B5EF4-FFF2-40B4-BE49-F238E27FC236}">
                <a16:creationId xmlns:a16="http://schemas.microsoft.com/office/drawing/2014/main" id="{625ED241-4CF1-777D-53BB-83CF8E169D94}"/>
              </a:ext>
            </a:extLst>
          </p:cNvPr>
          <p:cNvSpPr>
            <a:spLocks noGrp="1"/>
          </p:cNvSpPr>
          <p:nvPr>
            <p:ph type="title"/>
          </p:nvPr>
        </p:nvSpPr>
        <p:spPr>
          <a:xfrm>
            <a:off x="1257449" y="313245"/>
            <a:ext cx="7515490" cy="1220703"/>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marL="357188" marR="0" lvl="0" defTabSz="914400" rtl="0" eaLnBrk="1" fontAlgn="auto" latinLnBrk="0" hangingPunct="1">
              <a:lnSpc>
                <a:spcPct val="100000"/>
              </a:lnSpc>
              <a:spcBef>
                <a:spcPts val="0"/>
              </a:spcBef>
              <a:spcAft>
                <a:spcPts val="600"/>
              </a:spcAft>
              <a:buClr>
                <a:srgbClr val="000000"/>
              </a:buClr>
              <a:buSzTx/>
              <a:buFont typeface="Arial"/>
              <a:buNone/>
              <a:tabLst/>
              <a:defRPr/>
            </a:pPr>
            <a: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t>Our City’s railway story:</a:t>
            </a:r>
            <a:br>
              <a:rPr kumimoji="0" lang="en-GB" sz="4400" b="1" i="0" u="none" strike="noStrike" kern="0" cap="none" spc="0" normalizeH="0" baseline="0" noProof="0" dirty="0">
                <a:ln>
                  <a:noFill/>
                </a:ln>
                <a:solidFill>
                  <a:srgbClr val="2F2967"/>
                </a:solidFill>
                <a:effectLst/>
                <a:uLnTx/>
                <a:uFillTx/>
                <a:latin typeface="Arial"/>
                <a:ea typeface="+mn-ea"/>
                <a:cs typeface="+mn-cs"/>
                <a:sym typeface="Arial"/>
              </a:rPr>
            </a:br>
            <a:r>
              <a:rPr kumimoji="0" lang="en-GB" sz="3100" b="1" i="0" u="none" strike="noStrike" kern="0" cap="none" spc="0" normalizeH="0" baseline="0" noProof="0" dirty="0">
                <a:ln>
                  <a:noFill/>
                </a:ln>
                <a:solidFill>
                  <a:srgbClr val="2F2967"/>
                </a:solidFill>
                <a:effectLst/>
                <a:uLnTx/>
                <a:uFillTx/>
                <a:latin typeface="Arial"/>
                <a:ea typeface="+mn-ea"/>
                <a:cs typeface="+mn-cs"/>
                <a:sym typeface="Arial"/>
              </a:rPr>
              <a:t>Worcester’s Stations</a:t>
            </a:r>
            <a:endParaRPr kumimoji="0" lang="en-GB" sz="2800" b="0" i="0" u="none" strike="noStrike" kern="0" cap="none" spc="0" normalizeH="0" baseline="0" noProof="0" dirty="0">
              <a:ln>
                <a:noFill/>
              </a:ln>
              <a:solidFill>
                <a:srgbClr val="2F2967"/>
              </a:solidFill>
              <a:effectLst/>
              <a:uLnTx/>
              <a:uFillTx/>
              <a:latin typeface="Arial"/>
              <a:ea typeface="+mn-ea"/>
              <a:cs typeface="+mn-cs"/>
              <a:sym typeface="Arial"/>
            </a:endParaRPr>
          </a:p>
        </p:txBody>
      </p:sp>
      <p:sp>
        <p:nvSpPr>
          <p:cNvPr id="11" name="Rectangle: Rounded Corners 10">
            <a:extLst>
              <a:ext uri="{FF2B5EF4-FFF2-40B4-BE49-F238E27FC236}">
                <a16:creationId xmlns:a16="http://schemas.microsoft.com/office/drawing/2014/main" id="{362231AF-A489-C842-2CA5-6CABD2C69552}"/>
              </a:ext>
            </a:extLst>
          </p:cNvPr>
          <p:cNvSpPr/>
          <p:nvPr/>
        </p:nvSpPr>
        <p:spPr>
          <a:xfrm>
            <a:off x="4373215" y="3949148"/>
            <a:ext cx="3513336" cy="1650016"/>
          </a:xfrm>
          <a:prstGeom prst="roundRect">
            <a:avLst>
              <a:gd name="adj" fmla="val 8133"/>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buClr>
                <a:srgbClr val="000000"/>
              </a:buClr>
              <a:buSzTx/>
              <a:buFont typeface="Arial"/>
              <a:buNone/>
              <a:tabLst/>
              <a:defRPr/>
            </a:pPr>
            <a:r>
              <a:rPr kumimoji="0" lang="en-GB" sz="2400" b="1" i="0" u="none" strike="noStrike" kern="0" cap="none" spc="0" normalizeH="0" baseline="0" noProof="0" dirty="0">
                <a:ln>
                  <a:noFill/>
                </a:ln>
                <a:solidFill>
                  <a:srgbClr val="FFFFFF"/>
                </a:solidFill>
                <a:effectLst/>
                <a:uLnTx/>
                <a:uFillTx/>
                <a:latin typeface="Arial"/>
                <a:sym typeface="Arial"/>
              </a:rPr>
              <a:t>Q. </a:t>
            </a:r>
            <a:r>
              <a:rPr lang="en-GB" sz="2400" dirty="0">
                <a:solidFill>
                  <a:srgbClr val="FFFFFF"/>
                </a:solidFill>
                <a:latin typeface="Arial"/>
              </a:rPr>
              <a:t>How many </a:t>
            </a:r>
            <a:br>
              <a:rPr lang="en-GB" sz="2400" dirty="0">
                <a:solidFill>
                  <a:srgbClr val="FFFFFF"/>
                </a:solidFill>
                <a:latin typeface="Arial"/>
              </a:rPr>
            </a:br>
            <a:r>
              <a:rPr lang="en-GB" sz="2400" dirty="0">
                <a:solidFill>
                  <a:srgbClr val="FFFFFF"/>
                </a:solidFill>
                <a:latin typeface="Arial"/>
              </a:rPr>
              <a:t>train stations</a:t>
            </a:r>
            <a:br>
              <a:rPr lang="en-GB" sz="2400" dirty="0">
                <a:solidFill>
                  <a:srgbClr val="FFFFFF"/>
                </a:solidFill>
                <a:latin typeface="Arial"/>
              </a:rPr>
            </a:br>
            <a:r>
              <a:rPr lang="en-GB" sz="2400" dirty="0">
                <a:solidFill>
                  <a:srgbClr val="FFFFFF"/>
                </a:solidFill>
                <a:latin typeface="Arial"/>
              </a:rPr>
              <a:t>can you name in </a:t>
            </a:r>
            <a:br>
              <a:rPr lang="en-GB" sz="2400" dirty="0">
                <a:solidFill>
                  <a:srgbClr val="FFFFFF"/>
                </a:solidFill>
                <a:latin typeface="Arial"/>
              </a:rPr>
            </a:br>
            <a:r>
              <a:rPr lang="en-GB" sz="2400" b="1" dirty="0">
                <a:solidFill>
                  <a:srgbClr val="FFFFFF"/>
                </a:solidFill>
                <a:latin typeface="Arial"/>
              </a:rPr>
              <a:t>1 minute</a:t>
            </a:r>
            <a:r>
              <a:rPr lang="en-GB" sz="2400" dirty="0">
                <a:solidFill>
                  <a:srgbClr val="FFFFFF"/>
                </a:solidFill>
                <a:latin typeface="Arial"/>
              </a:rPr>
              <a:t>?</a:t>
            </a:r>
            <a:endParaRPr kumimoji="0" lang="en-GB" sz="2400" b="0" i="1" u="none" strike="noStrike" kern="0" cap="none" spc="0" normalizeH="0" baseline="0" noProof="0" dirty="0">
              <a:ln>
                <a:noFill/>
              </a:ln>
              <a:solidFill>
                <a:srgbClr val="FF0000"/>
              </a:solidFill>
              <a:effectLst/>
              <a:uLnTx/>
              <a:uFillTx/>
              <a:latin typeface="Arial"/>
              <a:ea typeface="+mn-ea"/>
              <a:cs typeface="+mn-cs"/>
              <a:sym typeface="Arial"/>
            </a:endParaRPr>
          </a:p>
        </p:txBody>
      </p:sp>
      <p:pic>
        <p:nvPicPr>
          <p:cNvPr id="6" name="Picture 5" descr="A stopwatch with a black background&#10;&#10;Description automatically generated">
            <a:extLst>
              <a:ext uri="{FF2B5EF4-FFF2-40B4-BE49-F238E27FC236}">
                <a16:creationId xmlns:a16="http://schemas.microsoft.com/office/drawing/2014/main" id="{6F7CB3C5-8844-DF86-2228-CC7FFBA6B366}"/>
              </a:ext>
            </a:extLst>
          </p:cNvPr>
          <p:cNvPicPr>
            <a:picLocks noChangeAspect="1"/>
          </p:cNvPicPr>
          <p:nvPr/>
        </p:nvPicPr>
        <p:blipFill>
          <a:blip r:embed="rId3"/>
          <a:stretch>
            <a:fillRect/>
          </a:stretch>
        </p:blipFill>
        <p:spPr>
          <a:xfrm>
            <a:off x="6946226" y="3743860"/>
            <a:ext cx="1826712" cy="2060591"/>
          </a:xfrm>
          <a:prstGeom prst="rect">
            <a:avLst/>
          </a:prstGeom>
        </p:spPr>
      </p:pic>
      <p:sp>
        <p:nvSpPr>
          <p:cNvPr id="3" name="Rectangle: Rounded Corners 2">
            <a:extLst>
              <a:ext uri="{FF2B5EF4-FFF2-40B4-BE49-F238E27FC236}">
                <a16:creationId xmlns:a16="http://schemas.microsoft.com/office/drawing/2014/main" id="{48C00A0F-63C6-5A3C-AC3F-D4138DA28168}"/>
              </a:ext>
            </a:extLst>
          </p:cNvPr>
          <p:cNvSpPr/>
          <p:nvPr/>
        </p:nvSpPr>
        <p:spPr>
          <a:xfrm>
            <a:off x="1257449" y="3743860"/>
            <a:ext cx="2916986" cy="2060591"/>
          </a:xfrm>
          <a:prstGeom prst="roundRect">
            <a:avLst>
              <a:gd name="adj" fmla="val 7492"/>
            </a:avLst>
          </a:prstGeom>
          <a:solidFill>
            <a:srgbClr val="5BB98E"/>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274638" indent="-274638">
              <a:spcAft>
                <a:spcPts val="600"/>
              </a:spcAft>
            </a:pPr>
            <a:r>
              <a:rPr lang="en-GB" sz="2400" b="1" dirty="0">
                <a:solidFill>
                  <a:srgbClr val="FFFFFF"/>
                </a:solidFill>
                <a:latin typeface="Arial"/>
              </a:rPr>
              <a:t>Key Words:</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Tourism</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Chronological</a:t>
            </a:r>
          </a:p>
          <a:p>
            <a:pPr marL="2698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Industrial Revolution</a:t>
            </a:r>
            <a:endParaRPr lang="en-GB" sz="2000" dirty="0">
              <a:solidFill>
                <a:srgbClr val="FFFFFF"/>
              </a:solidFill>
            </a:endParaRPr>
          </a:p>
          <a:p>
            <a:pPr marL="981075" indent="-269875">
              <a:spcAft>
                <a:spcPts val="600"/>
              </a:spcAft>
              <a:buClr>
                <a:schemeClr val="bg1"/>
              </a:buClr>
              <a:buFont typeface="Arial" panose="020B0604020202020204" pitchFamily="34" charset="0"/>
              <a:buChar char="•"/>
              <a:tabLst>
                <a:tab pos="269875" algn="l"/>
              </a:tabLst>
            </a:pPr>
            <a:r>
              <a:rPr lang="en-GB" sz="2000" dirty="0">
                <a:solidFill>
                  <a:srgbClr val="FFFFFF"/>
                </a:solidFill>
                <a:latin typeface="Arial"/>
              </a:rPr>
              <a:t>Victorians</a:t>
            </a:r>
          </a:p>
          <a:p>
            <a:pPr marL="269875" indent="-269875">
              <a:spcAft>
                <a:spcPts val="600"/>
              </a:spcAft>
              <a:buClr>
                <a:schemeClr val="bg1"/>
              </a:buClr>
              <a:buFont typeface="Arial" panose="020B0604020202020204" pitchFamily="34" charset="0"/>
              <a:buChar char="•"/>
              <a:tabLst>
                <a:tab pos="269875" algn="l"/>
              </a:tabLst>
            </a:pPr>
            <a:endParaRPr lang="en-GB" sz="2000" dirty="0">
              <a:solidFill>
                <a:srgbClr val="FFFFFF"/>
              </a:solidFill>
              <a:latin typeface="Arial"/>
            </a:endParaRPr>
          </a:p>
        </p:txBody>
      </p:sp>
      <p:pic>
        <p:nvPicPr>
          <p:cNvPr id="15" name="Picture 14" descr="A cartoon of a train&#10;&#10;Description automatically generated">
            <a:extLst>
              <a:ext uri="{FF2B5EF4-FFF2-40B4-BE49-F238E27FC236}">
                <a16:creationId xmlns:a16="http://schemas.microsoft.com/office/drawing/2014/main" id="{16B2A5BD-2F32-F9F3-EAE1-FDB351847276}"/>
              </a:ext>
            </a:extLst>
          </p:cNvPr>
          <p:cNvPicPr>
            <a:picLocks noChangeAspect="1"/>
          </p:cNvPicPr>
          <p:nvPr/>
        </p:nvPicPr>
        <p:blipFill>
          <a:blip r:embed="rId4"/>
          <a:stretch>
            <a:fillRect/>
          </a:stretch>
        </p:blipFill>
        <p:spPr>
          <a:xfrm>
            <a:off x="117762" y="5338587"/>
            <a:ext cx="2307386" cy="1519413"/>
          </a:xfrm>
          <a:prstGeom prst="rect">
            <a:avLst/>
          </a:prstGeom>
        </p:spPr>
      </p:pic>
      <p:pic>
        <p:nvPicPr>
          <p:cNvPr id="9" name="Picture 8" descr="A bridge over a street&#10;&#10;Description automatically generated">
            <a:extLst>
              <a:ext uri="{FF2B5EF4-FFF2-40B4-BE49-F238E27FC236}">
                <a16:creationId xmlns:a16="http://schemas.microsoft.com/office/drawing/2014/main" id="{488421E8-D37E-474E-47C8-EB94781BBA01}"/>
              </a:ext>
            </a:extLst>
          </p:cNvPr>
          <p:cNvPicPr>
            <a:picLocks noChangeAspect="1"/>
          </p:cNvPicPr>
          <p:nvPr/>
        </p:nvPicPr>
        <p:blipFill>
          <a:blip r:embed="rId5"/>
          <a:stretch>
            <a:fillRect/>
          </a:stretch>
        </p:blipFill>
        <p:spPr>
          <a:xfrm>
            <a:off x="1121602" y="1675152"/>
            <a:ext cx="2329126" cy="1871827"/>
          </a:xfrm>
          <a:prstGeom prst="rect">
            <a:avLst/>
          </a:prstGeom>
          <a:effectLst>
            <a:outerShdw blurRad="50800" dist="38100" dir="2700000" algn="tl" rotWithShape="0">
              <a:prstClr val="black">
                <a:alpha val="40000"/>
              </a:prstClr>
            </a:outerShdw>
          </a:effectLst>
        </p:spPr>
      </p:pic>
      <p:pic>
        <p:nvPicPr>
          <p:cNvPr id="5" name="Picture 4" descr="A red number with a arrow&#10;&#10;AI-generated content may be incorrect.">
            <a:extLst>
              <a:ext uri="{FF2B5EF4-FFF2-40B4-BE49-F238E27FC236}">
                <a16:creationId xmlns:a16="http://schemas.microsoft.com/office/drawing/2014/main" id="{049419AB-5BFE-23F6-CCF5-3A8C631FF666}"/>
              </a:ext>
            </a:extLst>
          </p:cNvPr>
          <p:cNvPicPr>
            <a:picLocks noChangeAspect="1"/>
          </p:cNvPicPr>
          <p:nvPr/>
        </p:nvPicPr>
        <p:blipFill>
          <a:blip r:embed="rId6"/>
          <a:stretch>
            <a:fillRect/>
          </a:stretch>
        </p:blipFill>
        <p:spPr>
          <a:xfrm>
            <a:off x="117762" y="128963"/>
            <a:ext cx="1687658" cy="924586"/>
          </a:xfrm>
          <a:prstGeom prst="rect">
            <a:avLst/>
          </a:prstGeom>
          <a:ln w="28575">
            <a:solidFill>
              <a:srgbClr val="2F2967"/>
            </a:solidFill>
          </a:ln>
        </p:spPr>
      </p:pic>
    </p:spTree>
    <p:extLst>
      <p:ext uri="{BB962C8B-B14F-4D97-AF65-F5344CB8AC3E}">
        <p14:creationId xmlns:p14="http://schemas.microsoft.com/office/powerpoint/2010/main" val="760488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accel="50000" decel="49600" fill="hold" nodeType="withEffect">
                                  <p:stCondLst>
                                    <p:cond delay="0"/>
                                  </p:stCondLst>
                                  <p:childTnLst>
                                    <p:animMotion origin="layout" path="M -0.28333 -0.00162 L 1.00278 0.00579 " pathEditMode="relative" rAng="0" ptsTypes="AA">
                                      <p:cBhvr>
                                        <p:cTn id="6" dur="10000" fill="hold"/>
                                        <p:tgtEl>
                                          <p:spTgt spid="15"/>
                                        </p:tgtEl>
                                        <p:attrNameLst>
                                          <p:attrName>ppt_x</p:attrName>
                                          <p:attrName>ppt_y</p:attrName>
                                        </p:attrNameLst>
                                      </p:cBhvr>
                                      <p:rCtr x="64306" y="37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D9C1D0A-3FFF-B71E-F76C-9F9A9D897D3E}"/>
            </a:ext>
          </a:extLst>
        </p:cNvPr>
        <p:cNvGrpSpPr/>
        <p:nvPr/>
      </p:nvGrpSpPr>
      <p:grpSpPr>
        <a:xfrm>
          <a:off x="0" y="0"/>
          <a:ext cx="0" cy="0"/>
          <a:chOff x="0" y="0"/>
          <a:chExt cx="0" cy="0"/>
        </a:xfrm>
      </p:grpSpPr>
      <p:sp>
        <p:nvSpPr>
          <p:cNvPr id="2" name="Google Shape;144;p31">
            <a:extLst>
              <a:ext uri="{FF2B5EF4-FFF2-40B4-BE49-F238E27FC236}">
                <a16:creationId xmlns:a16="http://schemas.microsoft.com/office/drawing/2014/main" id="{16F839A1-8234-E43F-66F8-11384EFE5BCD}"/>
              </a:ext>
            </a:extLst>
          </p:cNvPr>
          <p:cNvSpPr/>
          <p:nvPr/>
        </p:nvSpPr>
        <p:spPr>
          <a:xfrm>
            <a:off x="242115" y="193971"/>
            <a:ext cx="8573272" cy="965501"/>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Share: </a:t>
            </a:r>
            <a:r>
              <a:rPr lang="en-GB" sz="2400" b="0" i="0" u="none" strike="noStrike" cap="none" dirty="0">
                <a:solidFill>
                  <a:srgbClr val="FFFFFF"/>
                </a:solidFill>
                <a:latin typeface="Arial"/>
                <a:ea typeface="Arial"/>
                <a:cs typeface="Arial"/>
                <a:sym typeface="Arial"/>
              </a:rPr>
              <a:t>Why do you think they wanted to build a railway in Worcester? What benefits did it offer?</a:t>
            </a:r>
            <a:endParaRPr sz="2400" b="0" i="1" u="none" strike="noStrike" cap="none" dirty="0">
              <a:solidFill>
                <a:srgbClr val="FF0000"/>
              </a:solidFill>
              <a:latin typeface="Arial"/>
              <a:ea typeface="Arial"/>
              <a:cs typeface="Arial"/>
              <a:sym typeface="Arial"/>
            </a:endParaRPr>
          </a:p>
        </p:txBody>
      </p:sp>
      <p:pic>
        <p:nvPicPr>
          <p:cNvPr id="3" name="Google Shape;146;p31" descr="A picture containing text, clipart&#10;&#10;Description automatically generated">
            <a:extLst>
              <a:ext uri="{FF2B5EF4-FFF2-40B4-BE49-F238E27FC236}">
                <a16:creationId xmlns:a16="http://schemas.microsoft.com/office/drawing/2014/main" id="{2D04135F-F40A-C6BA-BE00-E55B52844C5A}"/>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5" name="Google Shape;147;p31">
            <a:extLst>
              <a:ext uri="{FF2B5EF4-FFF2-40B4-BE49-F238E27FC236}">
                <a16:creationId xmlns:a16="http://schemas.microsoft.com/office/drawing/2014/main" id="{3DE7FF59-DBFB-B4DD-1CEE-BD85384FD9FE}"/>
              </a:ext>
            </a:extLst>
          </p:cNvPr>
          <p:cNvSpPr/>
          <p:nvPr/>
        </p:nvSpPr>
        <p:spPr>
          <a:xfrm>
            <a:off x="6870357" y="4127157"/>
            <a:ext cx="2194785" cy="2084547"/>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Stretch</a:t>
            </a:r>
            <a:r>
              <a:rPr lang="en-GB" sz="2400" b="0" i="1" u="none" strike="noStrike" cap="none" dirty="0">
                <a:solidFill>
                  <a:srgbClr val="FFFFFF"/>
                </a:solidFill>
                <a:latin typeface="Arial"/>
                <a:ea typeface="Arial"/>
                <a:cs typeface="Arial"/>
                <a:sym typeface="Arial"/>
              </a:rPr>
              <a:t>: </a:t>
            </a:r>
            <a:r>
              <a:rPr lang="en-GB" sz="2400" b="0" i="0" u="none" strike="noStrike" cap="none" dirty="0">
                <a:solidFill>
                  <a:srgbClr val="FFFFFF"/>
                </a:solidFill>
                <a:latin typeface="Arial"/>
                <a:ea typeface="Arial"/>
                <a:cs typeface="Arial"/>
                <a:sym typeface="Arial"/>
              </a:rPr>
              <a:t>Why might some people not want the Railway?</a:t>
            </a:r>
            <a:endParaRPr dirty="0"/>
          </a:p>
        </p:txBody>
      </p:sp>
      <p:pic>
        <p:nvPicPr>
          <p:cNvPr id="7" name="Picture 6" descr="A light bulb with lines coming out of it&#10;&#10;Description automatically generated">
            <a:extLst>
              <a:ext uri="{FF2B5EF4-FFF2-40B4-BE49-F238E27FC236}">
                <a16:creationId xmlns:a16="http://schemas.microsoft.com/office/drawing/2014/main" id="{9CFCAE74-5AE7-A3B6-49A1-E863A98DBA53}"/>
              </a:ext>
            </a:extLst>
          </p:cNvPr>
          <p:cNvPicPr>
            <a:picLocks noChangeAspect="1"/>
          </p:cNvPicPr>
          <p:nvPr/>
        </p:nvPicPr>
        <p:blipFill>
          <a:blip r:embed="rId4"/>
          <a:stretch>
            <a:fillRect/>
          </a:stretch>
        </p:blipFill>
        <p:spPr>
          <a:xfrm>
            <a:off x="3249147" y="1439497"/>
            <a:ext cx="2645706" cy="3318691"/>
          </a:xfrm>
          <a:prstGeom prst="rect">
            <a:avLst/>
          </a:prstGeom>
        </p:spPr>
      </p:pic>
      <p:pic>
        <p:nvPicPr>
          <p:cNvPr id="8" name="Picture 7" descr="A group of people with speech bubbles&#10;&#10;AI-generated content may be incorrect.">
            <a:extLst>
              <a:ext uri="{FF2B5EF4-FFF2-40B4-BE49-F238E27FC236}">
                <a16:creationId xmlns:a16="http://schemas.microsoft.com/office/drawing/2014/main" id="{41DC3228-9941-F5EA-B9FB-FC65D556791C}"/>
              </a:ext>
            </a:extLst>
          </p:cNvPr>
          <p:cNvPicPr>
            <a:picLocks noChangeAspect="1"/>
          </p:cNvPicPr>
          <p:nvPr/>
        </p:nvPicPr>
        <p:blipFill>
          <a:blip r:embed="rId5"/>
          <a:stretch>
            <a:fillRect/>
          </a:stretch>
        </p:blipFill>
        <p:spPr>
          <a:xfrm>
            <a:off x="1007551" y="3886200"/>
            <a:ext cx="3089190" cy="2971800"/>
          </a:xfrm>
          <a:prstGeom prst="rect">
            <a:avLst/>
          </a:prstGeom>
        </p:spPr>
      </p:pic>
    </p:spTree>
    <p:extLst>
      <p:ext uri="{BB962C8B-B14F-4D97-AF65-F5344CB8AC3E}">
        <p14:creationId xmlns:p14="http://schemas.microsoft.com/office/powerpoint/2010/main" val="1387126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EF7B20D5-FFE1-C9EB-EF9F-4DD1F58310B2}"/>
            </a:ext>
          </a:extLst>
        </p:cNvPr>
        <p:cNvGrpSpPr/>
        <p:nvPr/>
      </p:nvGrpSpPr>
      <p:grpSpPr>
        <a:xfrm>
          <a:off x="0" y="0"/>
          <a:ext cx="0" cy="0"/>
          <a:chOff x="0" y="0"/>
          <a:chExt cx="0" cy="0"/>
        </a:xfrm>
      </p:grpSpPr>
      <p:pic>
        <p:nvPicPr>
          <p:cNvPr id="2" name="Google Shape;146;p31" descr="A picture containing text, clipart&#10;&#10;Description automatically generated">
            <a:extLst>
              <a:ext uri="{FF2B5EF4-FFF2-40B4-BE49-F238E27FC236}">
                <a16:creationId xmlns:a16="http://schemas.microsoft.com/office/drawing/2014/main" id="{708BF9D7-793F-3E4A-C87C-1945F631783B}"/>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3" name="Picture 2" descr="A light bulb with lines coming out of it&#10;&#10;Description automatically generated">
            <a:extLst>
              <a:ext uri="{FF2B5EF4-FFF2-40B4-BE49-F238E27FC236}">
                <a16:creationId xmlns:a16="http://schemas.microsoft.com/office/drawing/2014/main" id="{FA27BE3B-5A90-4539-496E-6726549BD923}"/>
              </a:ext>
            </a:extLst>
          </p:cNvPr>
          <p:cNvPicPr>
            <a:picLocks noChangeAspect="1"/>
          </p:cNvPicPr>
          <p:nvPr/>
        </p:nvPicPr>
        <p:blipFill>
          <a:blip r:embed="rId4"/>
          <a:stretch>
            <a:fillRect/>
          </a:stretch>
        </p:blipFill>
        <p:spPr>
          <a:xfrm>
            <a:off x="3249147" y="1439497"/>
            <a:ext cx="2645706" cy="3318691"/>
          </a:xfrm>
          <a:prstGeom prst="rect">
            <a:avLst/>
          </a:prstGeom>
        </p:spPr>
      </p:pic>
      <p:sp>
        <p:nvSpPr>
          <p:cNvPr id="4" name="Google Shape;142;p31">
            <a:extLst>
              <a:ext uri="{FF2B5EF4-FFF2-40B4-BE49-F238E27FC236}">
                <a16:creationId xmlns:a16="http://schemas.microsoft.com/office/drawing/2014/main" id="{90C4D5AA-A5B5-4C1F-8D08-5FC63D93DA17}"/>
              </a:ext>
            </a:extLst>
          </p:cNvPr>
          <p:cNvSpPr/>
          <p:nvPr/>
        </p:nvSpPr>
        <p:spPr>
          <a:xfrm>
            <a:off x="280545" y="193971"/>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5" name="Google Shape;159;p32">
            <a:extLst>
              <a:ext uri="{FF2B5EF4-FFF2-40B4-BE49-F238E27FC236}">
                <a16:creationId xmlns:a16="http://schemas.microsoft.com/office/drawing/2014/main" id="{021A9C49-4A89-C205-7266-A636B3CA9311}"/>
              </a:ext>
            </a:extLst>
          </p:cNvPr>
          <p:cNvSpPr/>
          <p:nvPr/>
        </p:nvSpPr>
        <p:spPr>
          <a:xfrm>
            <a:off x="523874" y="4731017"/>
            <a:ext cx="8029575"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i="0" u="none" strike="noStrike" cap="none" dirty="0">
                <a:solidFill>
                  <a:srgbClr val="FFFFFF"/>
                </a:solidFill>
                <a:latin typeface="Arial"/>
                <a:ea typeface="Arial"/>
                <a:cs typeface="Arial"/>
                <a:sym typeface="Arial"/>
              </a:rPr>
              <a:t>With a partner, try to produce a description to explain what Trade is and why it would be important</a:t>
            </a:r>
            <a:endParaRPr sz="2400" i="1" u="none" strike="noStrike" cap="none" dirty="0">
              <a:solidFill>
                <a:srgbClr val="FF0000"/>
              </a:solidFill>
              <a:latin typeface="Arial"/>
              <a:ea typeface="Arial"/>
              <a:cs typeface="Arial"/>
              <a:sym typeface="Arial"/>
            </a:endParaRPr>
          </a:p>
        </p:txBody>
      </p:sp>
      <p:pic>
        <p:nvPicPr>
          <p:cNvPr id="6" name="Picture 5" descr="A hand holding a pencil&#10;&#10;Description automatically generated">
            <a:extLst>
              <a:ext uri="{FF2B5EF4-FFF2-40B4-BE49-F238E27FC236}">
                <a16:creationId xmlns:a16="http://schemas.microsoft.com/office/drawing/2014/main" id="{E95519B8-D2C7-9135-1CD7-99E021783429}"/>
              </a:ext>
            </a:extLst>
          </p:cNvPr>
          <p:cNvPicPr>
            <a:picLocks noChangeAspect="1"/>
          </p:cNvPicPr>
          <p:nvPr/>
        </p:nvPicPr>
        <p:blipFill>
          <a:blip r:embed="rId5"/>
          <a:stretch>
            <a:fillRect/>
          </a:stretch>
        </p:blipFill>
        <p:spPr>
          <a:xfrm>
            <a:off x="7692473" y="4858745"/>
            <a:ext cx="1254301" cy="941980"/>
          </a:xfrm>
          <a:prstGeom prst="rect">
            <a:avLst/>
          </a:prstGeom>
        </p:spPr>
      </p:pic>
    </p:spTree>
    <p:extLst>
      <p:ext uri="{BB962C8B-B14F-4D97-AF65-F5344CB8AC3E}">
        <p14:creationId xmlns:p14="http://schemas.microsoft.com/office/powerpoint/2010/main" val="6780992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E11E5A2-5DD6-CB3A-B90B-071C18D75CD8}"/>
            </a:ext>
          </a:extLst>
        </p:cNvPr>
        <p:cNvGrpSpPr/>
        <p:nvPr/>
      </p:nvGrpSpPr>
      <p:grpSpPr>
        <a:xfrm>
          <a:off x="0" y="0"/>
          <a:ext cx="0" cy="0"/>
          <a:chOff x="0" y="0"/>
          <a:chExt cx="0" cy="0"/>
        </a:xfrm>
      </p:grpSpPr>
      <p:pic>
        <p:nvPicPr>
          <p:cNvPr id="4" name="Google Shape;146;p31" descr="A picture containing text, clipart&#10;&#10;Description automatically generated">
            <a:extLst>
              <a:ext uri="{FF2B5EF4-FFF2-40B4-BE49-F238E27FC236}">
                <a16:creationId xmlns:a16="http://schemas.microsoft.com/office/drawing/2014/main" id="{A860AC07-CFE2-8A71-B387-9E75A6BF5927}"/>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6" name="Picture 5" descr="A light bulb with lines coming out of it&#10;&#10;Description automatically generated">
            <a:extLst>
              <a:ext uri="{FF2B5EF4-FFF2-40B4-BE49-F238E27FC236}">
                <a16:creationId xmlns:a16="http://schemas.microsoft.com/office/drawing/2014/main" id="{28904DC1-814C-151B-981F-428787EF4A37}"/>
              </a:ext>
            </a:extLst>
          </p:cNvPr>
          <p:cNvPicPr>
            <a:picLocks noChangeAspect="1"/>
          </p:cNvPicPr>
          <p:nvPr/>
        </p:nvPicPr>
        <p:blipFill>
          <a:blip r:embed="rId4"/>
          <a:stretch>
            <a:fillRect/>
          </a:stretch>
        </p:blipFill>
        <p:spPr>
          <a:xfrm>
            <a:off x="3567585" y="2264387"/>
            <a:ext cx="2008829" cy="2519813"/>
          </a:xfrm>
          <a:prstGeom prst="rect">
            <a:avLst/>
          </a:prstGeom>
        </p:spPr>
      </p:pic>
      <p:sp>
        <p:nvSpPr>
          <p:cNvPr id="9" name="Google Shape;142;p31">
            <a:extLst>
              <a:ext uri="{FF2B5EF4-FFF2-40B4-BE49-F238E27FC236}">
                <a16:creationId xmlns:a16="http://schemas.microsoft.com/office/drawing/2014/main" id="{5D1C2B95-50D1-FADE-922C-9E8E00FFF459}"/>
              </a:ext>
            </a:extLst>
          </p:cNvPr>
          <p:cNvSpPr/>
          <p:nvPr/>
        </p:nvSpPr>
        <p:spPr>
          <a:xfrm>
            <a:off x="280545" y="193971"/>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10" name="Google Shape;159;p32">
            <a:extLst>
              <a:ext uri="{FF2B5EF4-FFF2-40B4-BE49-F238E27FC236}">
                <a16:creationId xmlns:a16="http://schemas.microsoft.com/office/drawing/2014/main" id="{370A164E-96A3-6E25-E1A6-0AA424DD5A0D}"/>
              </a:ext>
            </a:extLst>
          </p:cNvPr>
          <p:cNvSpPr/>
          <p:nvPr/>
        </p:nvSpPr>
        <p:spPr>
          <a:xfrm>
            <a:off x="523874" y="4731017"/>
            <a:ext cx="8029575"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i="0" u="none" strike="noStrike" cap="none" dirty="0">
                <a:solidFill>
                  <a:srgbClr val="FFFFFF"/>
                </a:solidFill>
                <a:latin typeface="Arial"/>
                <a:ea typeface="Arial"/>
                <a:cs typeface="Arial"/>
                <a:sym typeface="Arial"/>
              </a:rPr>
              <a:t>With a partner, try to produce a description to explain what Tourism is and why it would be important</a:t>
            </a:r>
            <a:endParaRPr sz="2400" i="1" u="none" strike="noStrike" cap="none" dirty="0">
              <a:solidFill>
                <a:srgbClr val="FF0000"/>
              </a:solidFill>
              <a:latin typeface="Arial"/>
              <a:ea typeface="Arial"/>
              <a:cs typeface="Arial"/>
              <a:sym typeface="Arial"/>
            </a:endParaRPr>
          </a:p>
        </p:txBody>
      </p:sp>
      <p:pic>
        <p:nvPicPr>
          <p:cNvPr id="11" name="Picture 10" descr="A hand holding a pencil&#10;&#10;Description automatically generated">
            <a:extLst>
              <a:ext uri="{FF2B5EF4-FFF2-40B4-BE49-F238E27FC236}">
                <a16:creationId xmlns:a16="http://schemas.microsoft.com/office/drawing/2014/main" id="{90173E51-8CF1-87CC-EBD1-5AEE091AEBC5}"/>
              </a:ext>
            </a:extLst>
          </p:cNvPr>
          <p:cNvPicPr>
            <a:picLocks noChangeAspect="1"/>
          </p:cNvPicPr>
          <p:nvPr/>
        </p:nvPicPr>
        <p:blipFill>
          <a:blip r:embed="rId5"/>
          <a:stretch>
            <a:fillRect/>
          </a:stretch>
        </p:blipFill>
        <p:spPr>
          <a:xfrm>
            <a:off x="7889699" y="4858745"/>
            <a:ext cx="1254301" cy="941980"/>
          </a:xfrm>
          <a:prstGeom prst="rect">
            <a:avLst/>
          </a:prstGeom>
        </p:spPr>
      </p:pic>
      <p:sp>
        <p:nvSpPr>
          <p:cNvPr id="12" name="Google Shape;142;p31">
            <a:extLst>
              <a:ext uri="{FF2B5EF4-FFF2-40B4-BE49-F238E27FC236}">
                <a16:creationId xmlns:a16="http://schemas.microsoft.com/office/drawing/2014/main" id="{5E8DCE6D-94CF-909F-0E81-B18B5E7072C7}"/>
              </a:ext>
            </a:extLst>
          </p:cNvPr>
          <p:cNvSpPr/>
          <p:nvPr/>
        </p:nvSpPr>
        <p:spPr>
          <a:xfrm>
            <a:off x="280544" y="1206774"/>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spTree>
    <p:extLst>
      <p:ext uri="{BB962C8B-B14F-4D97-AF65-F5344CB8AC3E}">
        <p14:creationId xmlns:p14="http://schemas.microsoft.com/office/powerpoint/2010/main" val="39149661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984BA55B-897E-D99B-E622-E77943975936}"/>
            </a:ext>
          </a:extLst>
        </p:cNvPr>
        <p:cNvGrpSpPr/>
        <p:nvPr/>
      </p:nvGrpSpPr>
      <p:grpSpPr>
        <a:xfrm>
          <a:off x="0" y="0"/>
          <a:ext cx="0" cy="0"/>
          <a:chOff x="0" y="0"/>
          <a:chExt cx="0" cy="0"/>
        </a:xfrm>
      </p:grpSpPr>
      <p:pic>
        <p:nvPicPr>
          <p:cNvPr id="3" name="Google Shape;146;p31" descr="A picture containing text, clipart&#10;&#10;Description automatically generated">
            <a:extLst>
              <a:ext uri="{FF2B5EF4-FFF2-40B4-BE49-F238E27FC236}">
                <a16:creationId xmlns:a16="http://schemas.microsoft.com/office/drawing/2014/main" id="{E47DC141-F7C2-A95E-2945-4CD0CADAFBAA}"/>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pic>
        <p:nvPicPr>
          <p:cNvPr id="4" name="Picture 3" descr="A light bulb with lines coming out of it&#10;&#10;Description automatically generated">
            <a:extLst>
              <a:ext uri="{FF2B5EF4-FFF2-40B4-BE49-F238E27FC236}">
                <a16:creationId xmlns:a16="http://schemas.microsoft.com/office/drawing/2014/main" id="{AD4AA9A6-44F1-CA94-7F2F-7AD3D9B7E844}"/>
              </a:ext>
            </a:extLst>
          </p:cNvPr>
          <p:cNvPicPr>
            <a:picLocks noChangeAspect="1"/>
          </p:cNvPicPr>
          <p:nvPr/>
        </p:nvPicPr>
        <p:blipFill>
          <a:blip r:embed="rId4"/>
          <a:stretch>
            <a:fillRect/>
          </a:stretch>
        </p:blipFill>
        <p:spPr>
          <a:xfrm>
            <a:off x="176685" y="0"/>
            <a:ext cx="2008829" cy="2519813"/>
          </a:xfrm>
          <a:prstGeom prst="rect">
            <a:avLst/>
          </a:prstGeom>
        </p:spPr>
      </p:pic>
      <p:sp>
        <p:nvSpPr>
          <p:cNvPr id="5" name="Google Shape;142;p31">
            <a:extLst>
              <a:ext uri="{FF2B5EF4-FFF2-40B4-BE49-F238E27FC236}">
                <a16:creationId xmlns:a16="http://schemas.microsoft.com/office/drawing/2014/main" id="{4971B11C-95BA-1D8D-FA74-9BC065930F96}"/>
              </a:ext>
            </a:extLst>
          </p:cNvPr>
          <p:cNvSpPr/>
          <p:nvPr/>
        </p:nvSpPr>
        <p:spPr>
          <a:xfrm>
            <a:off x="176686" y="2560231"/>
            <a:ext cx="2833355"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sp>
        <p:nvSpPr>
          <p:cNvPr id="6" name="Google Shape;142;p31">
            <a:extLst>
              <a:ext uri="{FF2B5EF4-FFF2-40B4-BE49-F238E27FC236}">
                <a16:creationId xmlns:a16="http://schemas.microsoft.com/office/drawing/2014/main" id="{A57E6057-993D-9FCD-5928-45095A24FBB5}"/>
              </a:ext>
            </a:extLst>
          </p:cNvPr>
          <p:cNvSpPr/>
          <p:nvPr/>
        </p:nvSpPr>
        <p:spPr>
          <a:xfrm>
            <a:off x="176685" y="4030234"/>
            <a:ext cx="2833355"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sp>
        <p:nvSpPr>
          <p:cNvPr id="7" name="Google Shape;142;p31">
            <a:extLst>
              <a:ext uri="{FF2B5EF4-FFF2-40B4-BE49-F238E27FC236}">
                <a16:creationId xmlns:a16="http://schemas.microsoft.com/office/drawing/2014/main" id="{3D87FF09-4D56-3179-0B25-9E89635C9FF6}"/>
              </a:ext>
            </a:extLst>
          </p:cNvPr>
          <p:cNvSpPr/>
          <p:nvPr/>
        </p:nvSpPr>
        <p:spPr>
          <a:xfrm>
            <a:off x="3091142" y="2445931"/>
            <a:ext cx="5974000" cy="119261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rade, as well as enable new ideas and ventures to progress. The ability to quickly transport large amounts of raw materials and to distribute manufactured goods had never been seen before! </a:t>
            </a:r>
            <a:endParaRPr sz="1200" i="0" u="none" strike="noStrike" cap="none" dirty="0">
              <a:solidFill>
                <a:srgbClr val="2F2967"/>
              </a:solidFill>
              <a:latin typeface="Castledown" panose="02000503040000020003" pitchFamily="2" charset="0"/>
              <a:sym typeface="Arial"/>
            </a:endParaRPr>
          </a:p>
        </p:txBody>
      </p:sp>
      <p:sp>
        <p:nvSpPr>
          <p:cNvPr id="8" name="Google Shape;142;p31">
            <a:extLst>
              <a:ext uri="{FF2B5EF4-FFF2-40B4-BE49-F238E27FC236}">
                <a16:creationId xmlns:a16="http://schemas.microsoft.com/office/drawing/2014/main" id="{F9651A6F-41A0-FE10-47BA-8F4D222401EE}"/>
              </a:ext>
            </a:extLst>
          </p:cNvPr>
          <p:cNvSpPr/>
          <p:nvPr/>
        </p:nvSpPr>
        <p:spPr>
          <a:xfrm>
            <a:off x="3091142" y="3925458"/>
            <a:ext cx="5974000" cy="119261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i="0" u="none" strike="noStrike" cap="none" dirty="0">
                <a:solidFill>
                  <a:srgbClr val="2F2967"/>
                </a:solidFill>
                <a:latin typeface="Castledown" panose="02000503040000020003" pitchFamily="2" charset="0"/>
                <a:sym typeface="Arial"/>
              </a:rPr>
              <a:t>The </a:t>
            </a:r>
            <a:r>
              <a:rPr lang="en-GB" dirty="0">
                <a:solidFill>
                  <a:srgbClr val="2F2967"/>
                </a:solidFill>
                <a:latin typeface="Castledown" panose="02000503040000020003" pitchFamily="2" charset="0"/>
              </a:rPr>
              <a:t>arrival of the railway helped develop existing t</a:t>
            </a:r>
            <a:r>
              <a:rPr lang="en-GB" i="0" u="none" strike="noStrike" cap="none" dirty="0">
                <a:solidFill>
                  <a:srgbClr val="2F2967"/>
                </a:solidFill>
                <a:latin typeface="Castledown" panose="02000503040000020003" pitchFamily="2" charset="0"/>
                <a:sym typeface="Arial"/>
              </a:rPr>
              <a:t>ourism, as well as enable </a:t>
            </a:r>
            <a:r>
              <a:rPr lang="en-GB" dirty="0">
                <a:solidFill>
                  <a:srgbClr val="2F2967"/>
                </a:solidFill>
                <a:latin typeface="Castledown" panose="02000503040000020003" pitchFamily="2" charset="0"/>
              </a:rPr>
              <a:t>people who were previously unable to venture into Bristol</a:t>
            </a:r>
            <a:r>
              <a:rPr lang="en-GB" i="0" u="none" strike="noStrike" cap="none" dirty="0">
                <a:solidFill>
                  <a:srgbClr val="2F2967"/>
                </a:solidFill>
                <a:latin typeface="Castledown" panose="02000503040000020003" pitchFamily="2" charset="0"/>
                <a:sym typeface="Arial"/>
              </a:rPr>
              <a:t>. The ability to transport people and their luggage was previously an option only for the most elite and wealthy of society. Now, thanks to railway, the idea of travelling and holidaying was becoming a possibility for all.</a:t>
            </a:r>
            <a:endParaRPr sz="1200" i="0" u="none" strike="noStrike" cap="none" dirty="0">
              <a:solidFill>
                <a:srgbClr val="2F2967"/>
              </a:solidFill>
              <a:latin typeface="Castledown" panose="02000503040000020003" pitchFamily="2" charset="0"/>
              <a:sym typeface="Arial"/>
            </a:endParaRPr>
          </a:p>
        </p:txBody>
      </p:sp>
      <p:sp>
        <p:nvSpPr>
          <p:cNvPr id="9" name="Google Shape;159;p32">
            <a:extLst>
              <a:ext uri="{FF2B5EF4-FFF2-40B4-BE49-F238E27FC236}">
                <a16:creationId xmlns:a16="http://schemas.microsoft.com/office/drawing/2014/main" id="{DC759028-002D-AF1B-89D2-87B1BB2D0B1F}"/>
              </a:ext>
            </a:extLst>
          </p:cNvPr>
          <p:cNvSpPr/>
          <p:nvPr/>
        </p:nvSpPr>
        <p:spPr>
          <a:xfrm>
            <a:off x="2414588" y="343334"/>
            <a:ext cx="6338888" cy="1069708"/>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a:t>
            </a:r>
            <a:r>
              <a:rPr lang="en-GB" sz="2400" i="0" u="none" strike="noStrike" cap="none" dirty="0">
                <a:solidFill>
                  <a:srgbClr val="FFFFFF"/>
                </a:solidFill>
                <a:latin typeface="Arial"/>
                <a:ea typeface="Arial"/>
                <a:cs typeface="Arial"/>
                <a:sym typeface="Arial"/>
              </a:rPr>
              <a:t>: Share your explanation with another pair- are your descriptions similar?</a:t>
            </a:r>
            <a:endParaRPr sz="2400" i="1" u="none" strike="noStrike" cap="none" dirty="0">
              <a:solidFill>
                <a:srgbClr val="FF0000"/>
              </a:solidFill>
              <a:latin typeface="Arial"/>
              <a:ea typeface="Arial"/>
              <a:cs typeface="Arial"/>
              <a:sym typeface="Arial"/>
            </a:endParaRPr>
          </a:p>
        </p:txBody>
      </p:sp>
    </p:spTree>
    <p:extLst>
      <p:ext uri="{BB962C8B-B14F-4D97-AF65-F5344CB8AC3E}">
        <p14:creationId xmlns:p14="http://schemas.microsoft.com/office/powerpoint/2010/main" val="212525809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1F9DC88-A83E-0B17-9450-83E3E98C4623}"/>
            </a:ext>
          </a:extLst>
        </p:cNvPr>
        <p:cNvGrpSpPr/>
        <p:nvPr/>
      </p:nvGrpSpPr>
      <p:grpSpPr>
        <a:xfrm>
          <a:off x="0" y="0"/>
          <a:ext cx="0" cy="0"/>
          <a:chOff x="0" y="0"/>
          <a:chExt cx="0" cy="0"/>
        </a:xfrm>
      </p:grpSpPr>
      <p:sp>
        <p:nvSpPr>
          <p:cNvPr id="142" name="Google Shape;142;p31">
            <a:extLst>
              <a:ext uri="{FF2B5EF4-FFF2-40B4-BE49-F238E27FC236}">
                <a16:creationId xmlns:a16="http://schemas.microsoft.com/office/drawing/2014/main" id="{D20BB94A-B41E-70EF-A229-4A1B05FA1DE0}"/>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Trade</a:t>
            </a:r>
            <a:endParaRPr sz="36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228749F0-DBF7-567A-E36F-6D54065CB85F}"/>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33" name="Group 32">
            <a:extLst>
              <a:ext uri="{FF2B5EF4-FFF2-40B4-BE49-F238E27FC236}">
                <a16:creationId xmlns:a16="http://schemas.microsoft.com/office/drawing/2014/main" id="{397E2B00-E0B9-859A-ED62-E6C1F36F13D1}"/>
              </a:ext>
            </a:extLst>
          </p:cNvPr>
          <p:cNvGrpSpPr/>
          <p:nvPr/>
        </p:nvGrpSpPr>
        <p:grpSpPr>
          <a:xfrm>
            <a:off x="318977" y="1547279"/>
            <a:ext cx="2900340" cy="1371600"/>
            <a:chOff x="318977" y="1547279"/>
            <a:chExt cx="2900340" cy="1371600"/>
          </a:xfrm>
        </p:grpSpPr>
        <p:sp>
          <p:nvSpPr>
            <p:cNvPr id="27" name="Rectangle: Rounded Corners 26">
              <a:extLst>
                <a:ext uri="{FF2B5EF4-FFF2-40B4-BE49-F238E27FC236}">
                  <a16:creationId xmlns:a16="http://schemas.microsoft.com/office/drawing/2014/main" id="{96407C01-29D0-4F3D-2296-8BFF2F0CA3F3}"/>
                </a:ext>
              </a:extLst>
            </p:cNvPr>
            <p:cNvSpPr/>
            <p:nvPr/>
          </p:nvSpPr>
          <p:spPr>
            <a:xfrm>
              <a:off x="318977" y="1638318"/>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11" name="Graphic 10" descr="Chinese Teapot And Cup outline">
              <a:extLst>
                <a:ext uri="{FF2B5EF4-FFF2-40B4-BE49-F238E27FC236}">
                  <a16:creationId xmlns:a16="http://schemas.microsoft.com/office/drawing/2014/main" id="{75379BE1-960C-5BF3-CF40-14AC82C0711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63647" y="1547279"/>
              <a:ext cx="914400" cy="914400"/>
            </a:xfrm>
            <a:prstGeom prst="rect">
              <a:avLst/>
            </a:prstGeom>
          </p:spPr>
        </p:pic>
        <p:sp>
          <p:nvSpPr>
            <p:cNvPr id="4" name="Rectangle 3">
              <a:extLst>
                <a:ext uri="{FF2B5EF4-FFF2-40B4-BE49-F238E27FC236}">
                  <a16:creationId xmlns:a16="http://schemas.microsoft.com/office/drawing/2014/main" id="{01822A72-4D9B-D55A-F12B-BDA7579A75B6}"/>
                </a:ext>
              </a:extLst>
            </p:cNvPr>
            <p:cNvSpPr/>
            <p:nvPr/>
          </p:nvSpPr>
          <p:spPr>
            <a:xfrm>
              <a:off x="1533668" y="163831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Worcester Porcelain</a:t>
              </a:r>
            </a:p>
          </p:txBody>
        </p:sp>
        <p:pic>
          <p:nvPicPr>
            <p:cNvPr id="9" name="Graphic 8" descr="Plate outline">
              <a:extLst>
                <a:ext uri="{FF2B5EF4-FFF2-40B4-BE49-F238E27FC236}">
                  <a16:creationId xmlns:a16="http://schemas.microsoft.com/office/drawing/2014/main" id="{4809A1D3-F288-5F8A-F294-F484FA1B415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82141" y="2004479"/>
              <a:ext cx="914400" cy="914400"/>
            </a:xfrm>
            <a:prstGeom prst="rect">
              <a:avLst/>
            </a:prstGeom>
          </p:spPr>
        </p:pic>
      </p:grpSp>
      <p:grpSp>
        <p:nvGrpSpPr>
          <p:cNvPr id="34" name="Group 33">
            <a:extLst>
              <a:ext uri="{FF2B5EF4-FFF2-40B4-BE49-F238E27FC236}">
                <a16:creationId xmlns:a16="http://schemas.microsoft.com/office/drawing/2014/main" id="{9838896D-16CC-E66B-07C5-B00DCAD9A0B9}"/>
              </a:ext>
            </a:extLst>
          </p:cNvPr>
          <p:cNvGrpSpPr/>
          <p:nvPr/>
        </p:nvGrpSpPr>
        <p:grpSpPr>
          <a:xfrm>
            <a:off x="300147" y="3145361"/>
            <a:ext cx="2919169" cy="1149437"/>
            <a:chOff x="300147" y="3145361"/>
            <a:chExt cx="2919169" cy="1149437"/>
          </a:xfrm>
        </p:grpSpPr>
        <p:sp>
          <p:nvSpPr>
            <p:cNvPr id="28" name="Rectangle: Rounded Corners 27">
              <a:extLst>
                <a:ext uri="{FF2B5EF4-FFF2-40B4-BE49-F238E27FC236}">
                  <a16:creationId xmlns:a16="http://schemas.microsoft.com/office/drawing/2014/main" id="{11C66086-1B00-B4B4-9B58-A059CA5A500A}"/>
                </a:ext>
              </a:extLst>
            </p:cNvPr>
            <p:cNvSpPr/>
            <p:nvPr/>
          </p:nvSpPr>
          <p:spPr>
            <a:xfrm>
              <a:off x="300147"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6" name="Rectangle 5">
              <a:extLst>
                <a:ext uri="{FF2B5EF4-FFF2-40B4-BE49-F238E27FC236}">
                  <a16:creationId xmlns:a16="http://schemas.microsoft.com/office/drawing/2014/main" id="{C24CA119-EABB-728D-B48B-72B75A395DF0}"/>
                </a:ext>
              </a:extLst>
            </p:cNvPr>
            <p:cNvSpPr/>
            <p:nvPr/>
          </p:nvSpPr>
          <p:spPr>
            <a:xfrm>
              <a:off x="1533667" y="317836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Diglis</a:t>
              </a:r>
            </a:p>
          </p:txBody>
        </p:sp>
        <p:pic>
          <p:nvPicPr>
            <p:cNvPr id="13" name="Graphic 12" descr="Anchor outline">
              <a:extLst>
                <a:ext uri="{FF2B5EF4-FFF2-40B4-BE49-F238E27FC236}">
                  <a16:creationId xmlns:a16="http://schemas.microsoft.com/office/drawing/2014/main" id="{833ACA3B-0C90-25DB-3DB1-5F8693B1F72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25547" y="3145361"/>
              <a:ext cx="1149437" cy="1149437"/>
            </a:xfrm>
            <a:prstGeom prst="rect">
              <a:avLst/>
            </a:prstGeom>
          </p:spPr>
        </p:pic>
      </p:grpSp>
      <p:grpSp>
        <p:nvGrpSpPr>
          <p:cNvPr id="35" name="Group 34">
            <a:extLst>
              <a:ext uri="{FF2B5EF4-FFF2-40B4-BE49-F238E27FC236}">
                <a16:creationId xmlns:a16="http://schemas.microsoft.com/office/drawing/2014/main" id="{8FA38AE9-7134-B09C-762A-84655D78E656}"/>
              </a:ext>
            </a:extLst>
          </p:cNvPr>
          <p:cNvGrpSpPr/>
          <p:nvPr/>
        </p:nvGrpSpPr>
        <p:grpSpPr>
          <a:xfrm>
            <a:off x="318977" y="4677451"/>
            <a:ext cx="2900338" cy="1084459"/>
            <a:chOff x="318977" y="4677451"/>
            <a:chExt cx="2900338" cy="1084459"/>
          </a:xfrm>
        </p:grpSpPr>
        <p:sp>
          <p:nvSpPr>
            <p:cNvPr id="29" name="Rectangle: Rounded Corners 28">
              <a:extLst>
                <a:ext uri="{FF2B5EF4-FFF2-40B4-BE49-F238E27FC236}">
                  <a16:creationId xmlns:a16="http://schemas.microsoft.com/office/drawing/2014/main" id="{321FEB83-C5CB-EA83-E0DC-7840AF808155}"/>
                </a:ext>
              </a:extLst>
            </p:cNvPr>
            <p:cNvSpPr/>
            <p:nvPr/>
          </p:nvSpPr>
          <p:spPr>
            <a:xfrm>
              <a:off x="318977" y="468144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5" name="Rectangle 4">
              <a:extLst>
                <a:ext uri="{FF2B5EF4-FFF2-40B4-BE49-F238E27FC236}">
                  <a16:creationId xmlns:a16="http://schemas.microsoft.com/office/drawing/2014/main" id="{20850414-E29B-C93F-7B0D-4FA8AF2FDB48}"/>
                </a:ext>
              </a:extLst>
            </p:cNvPr>
            <p:cNvSpPr/>
            <p:nvPr/>
          </p:nvSpPr>
          <p:spPr>
            <a:xfrm>
              <a:off x="1533666" y="46774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Glovers</a:t>
              </a:r>
            </a:p>
          </p:txBody>
        </p:sp>
        <p:pic>
          <p:nvPicPr>
            <p:cNvPr id="15" name="Graphic 14" descr="Hand with solid fill">
              <a:extLst>
                <a:ext uri="{FF2B5EF4-FFF2-40B4-BE49-F238E27FC236}">
                  <a16:creationId xmlns:a16="http://schemas.microsoft.com/office/drawing/2014/main" id="{6EA91F46-71AA-86C9-641C-304F8DCC989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5400000">
              <a:off x="395566" y="4689886"/>
              <a:ext cx="1061512" cy="1061512"/>
            </a:xfrm>
            <a:prstGeom prst="rect">
              <a:avLst/>
            </a:prstGeom>
          </p:spPr>
        </p:pic>
      </p:grpSp>
      <p:grpSp>
        <p:nvGrpSpPr>
          <p:cNvPr id="36" name="Group 35">
            <a:extLst>
              <a:ext uri="{FF2B5EF4-FFF2-40B4-BE49-F238E27FC236}">
                <a16:creationId xmlns:a16="http://schemas.microsoft.com/office/drawing/2014/main" id="{E551F60A-4D10-2511-B620-F8D33FAAC368}"/>
              </a:ext>
            </a:extLst>
          </p:cNvPr>
          <p:cNvGrpSpPr/>
          <p:nvPr/>
        </p:nvGrpSpPr>
        <p:grpSpPr>
          <a:xfrm>
            <a:off x="4697294" y="1562580"/>
            <a:ext cx="2913040" cy="1185918"/>
            <a:chOff x="4697294" y="1562580"/>
            <a:chExt cx="2913040" cy="1185918"/>
          </a:xfrm>
        </p:grpSpPr>
        <p:sp>
          <p:nvSpPr>
            <p:cNvPr id="30" name="Rectangle: Rounded Corners 29">
              <a:extLst>
                <a:ext uri="{FF2B5EF4-FFF2-40B4-BE49-F238E27FC236}">
                  <a16:creationId xmlns:a16="http://schemas.microsoft.com/office/drawing/2014/main" id="{650236F5-A9A2-4E47-A30B-C3AFFACA6258}"/>
                </a:ext>
              </a:extLst>
            </p:cNvPr>
            <p:cNvSpPr/>
            <p:nvPr/>
          </p:nvSpPr>
          <p:spPr>
            <a:xfrm>
              <a:off x="4697294" y="163562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 name="Rectangle 2">
              <a:extLst>
                <a:ext uri="{FF2B5EF4-FFF2-40B4-BE49-F238E27FC236}">
                  <a16:creationId xmlns:a16="http://schemas.microsoft.com/office/drawing/2014/main" id="{C44F5AFC-20D5-A2F3-EA64-0A29627524B8}"/>
                </a:ext>
              </a:extLst>
            </p:cNvPr>
            <p:cNvSpPr/>
            <p:nvPr/>
          </p:nvSpPr>
          <p:spPr>
            <a:xfrm>
              <a:off x="5924685" y="163831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Vinegar Works</a:t>
              </a:r>
            </a:p>
          </p:txBody>
        </p:sp>
        <p:pic>
          <p:nvPicPr>
            <p:cNvPr id="18" name="Graphic 17" descr="Factory outline">
              <a:extLst>
                <a:ext uri="{FF2B5EF4-FFF2-40B4-BE49-F238E27FC236}">
                  <a16:creationId xmlns:a16="http://schemas.microsoft.com/office/drawing/2014/main" id="{497A605B-4C02-62C7-E03C-F4F1BBA08AA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726065" y="1562580"/>
              <a:ext cx="1185918" cy="1185918"/>
            </a:xfrm>
            <a:prstGeom prst="rect">
              <a:avLst/>
            </a:prstGeom>
          </p:spPr>
        </p:pic>
      </p:grpSp>
      <p:grpSp>
        <p:nvGrpSpPr>
          <p:cNvPr id="37" name="Group 36">
            <a:extLst>
              <a:ext uri="{FF2B5EF4-FFF2-40B4-BE49-F238E27FC236}">
                <a16:creationId xmlns:a16="http://schemas.microsoft.com/office/drawing/2014/main" id="{EB4F0305-990F-077C-231E-77931944E216}"/>
              </a:ext>
            </a:extLst>
          </p:cNvPr>
          <p:cNvGrpSpPr/>
          <p:nvPr/>
        </p:nvGrpSpPr>
        <p:grpSpPr>
          <a:xfrm>
            <a:off x="4697294" y="3134392"/>
            <a:ext cx="2913040" cy="1185918"/>
            <a:chOff x="4697294" y="3134392"/>
            <a:chExt cx="2913040" cy="1185918"/>
          </a:xfrm>
        </p:grpSpPr>
        <p:sp>
          <p:nvSpPr>
            <p:cNvPr id="31" name="Rectangle: Rounded Corners 30">
              <a:extLst>
                <a:ext uri="{FF2B5EF4-FFF2-40B4-BE49-F238E27FC236}">
                  <a16:creationId xmlns:a16="http://schemas.microsoft.com/office/drawing/2014/main" id="{98FE2F53-B491-ABE5-F43B-F0D925D5987D}"/>
                </a:ext>
              </a:extLst>
            </p:cNvPr>
            <p:cNvSpPr/>
            <p:nvPr/>
          </p:nvSpPr>
          <p:spPr>
            <a:xfrm>
              <a:off x="4697294"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8" name="Rectangle 7">
              <a:extLst>
                <a:ext uri="{FF2B5EF4-FFF2-40B4-BE49-F238E27FC236}">
                  <a16:creationId xmlns:a16="http://schemas.microsoft.com/office/drawing/2014/main" id="{2C754212-C289-5AD0-1666-E1A85CAB08BC}"/>
                </a:ext>
              </a:extLst>
            </p:cNvPr>
            <p:cNvSpPr/>
            <p:nvPr/>
          </p:nvSpPr>
          <p:spPr>
            <a:xfrm>
              <a:off x="5924685" y="31778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Ironmongers &amp; Signallers from Rail itself</a:t>
              </a:r>
            </a:p>
          </p:txBody>
        </p:sp>
        <p:pic>
          <p:nvPicPr>
            <p:cNvPr id="22" name="Graphic 21" descr="Train Tracks with solid fill">
              <a:extLst>
                <a:ext uri="{FF2B5EF4-FFF2-40B4-BE49-F238E27FC236}">
                  <a16:creationId xmlns:a16="http://schemas.microsoft.com/office/drawing/2014/main" id="{A3E4B457-9FDD-BF3A-F09B-17CE533BA0AA}"/>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719936" y="3134392"/>
              <a:ext cx="1185918" cy="1185918"/>
            </a:xfrm>
            <a:prstGeom prst="rect">
              <a:avLst/>
            </a:prstGeom>
          </p:spPr>
        </p:pic>
      </p:grpSp>
      <p:grpSp>
        <p:nvGrpSpPr>
          <p:cNvPr id="38" name="Group 37">
            <a:extLst>
              <a:ext uri="{FF2B5EF4-FFF2-40B4-BE49-F238E27FC236}">
                <a16:creationId xmlns:a16="http://schemas.microsoft.com/office/drawing/2014/main" id="{F3DF64A0-56C6-0FB2-4F8E-6D92C7C29B90}"/>
              </a:ext>
            </a:extLst>
          </p:cNvPr>
          <p:cNvGrpSpPr/>
          <p:nvPr/>
        </p:nvGrpSpPr>
        <p:grpSpPr>
          <a:xfrm>
            <a:off x="4697294" y="4678187"/>
            <a:ext cx="2913040" cy="1086244"/>
            <a:chOff x="4697294" y="4678187"/>
            <a:chExt cx="2913040" cy="1086244"/>
          </a:xfrm>
        </p:grpSpPr>
        <p:sp>
          <p:nvSpPr>
            <p:cNvPr id="32" name="Rectangle: Rounded Corners 31">
              <a:extLst>
                <a:ext uri="{FF2B5EF4-FFF2-40B4-BE49-F238E27FC236}">
                  <a16:creationId xmlns:a16="http://schemas.microsoft.com/office/drawing/2014/main" id="{8F137D67-6915-F714-0EDD-BA73EE8FB4A6}"/>
                </a:ext>
              </a:extLst>
            </p:cNvPr>
            <p:cNvSpPr/>
            <p:nvPr/>
          </p:nvSpPr>
          <p:spPr>
            <a:xfrm>
              <a:off x="4697294" y="468396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7" name="Rectangle 6">
              <a:extLst>
                <a:ext uri="{FF2B5EF4-FFF2-40B4-BE49-F238E27FC236}">
                  <a16:creationId xmlns:a16="http://schemas.microsoft.com/office/drawing/2014/main" id="{34F9B987-BEE6-8356-6D47-0423D3F86197}"/>
                </a:ext>
              </a:extLst>
            </p:cNvPr>
            <p:cNvSpPr/>
            <p:nvPr/>
          </p:nvSpPr>
          <p:spPr>
            <a:xfrm>
              <a:off x="5924685" y="467818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Corn exchange</a:t>
              </a:r>
            </a:p>
          </p:txBody>
        </p:sp>
        <p:pic>
          <p:nvPicPr>
            <p:cNvPr id="26" name="Graphic 25" descr="Crops outline">
              <a:extLst>
                <a:ext uri="{FF2B5EF4-FFF2-40B4-BE49-F238E27FC236}">
                  <a16:creationId xmlns:a16="http://schemas.microsoft.com/office/drawing/2014/main" id="{6183DDB7-F0BC-6A51-5467-DD9F320F0256}"/>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4796990" y="4719588"/>
              <a:ext cx="1031810" cy="1031810"/>
            </a:xfrm>
            <a:prstGeom prst="rect">
              <a:avLst/>
            </a:prstGeom>
          </p:spPr>
        </p:pic>
      </p:grpSp>
      <p:sp>
        <p:nvSpPr>
          <p:cNvPr id="39" name="Rectangle 38">
            <a:hlinkClick r:id="rId18" action="ppaction://hlinksldjump"/>
            <a:extLst>
              <a:ext uri="{FF2B5EF4-FFF2-40B4-BE49-F238E27FC236}">
                <a16:creationId xmlns:a16="http://schemas.microsoft.com/office/drawing/2014/main" id="{644E6AA2-CEC0-C87D-9CD6-6C7DEEB7ED90}"/>
              </a:ext>
            </a:extLst>
          </p:cNvPr>
          <p:cNvSpPr>
            <a:spLocks noGrp="1" noRot="1" noMove="1" noResize="1" noEditPoints="1" noAdjustHandles="1" noChangeArrowheads="1" noChangeShapeType="1"/>
          </p:cNvSpPr>
          <p:nvPr/>
        </p:nvSpPr>
        <p:spPr>
          <a:xfrm>
            <a:off x="300147" y="154727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Rectangle 39">
            <a:hlinkClick r:id="rId19" action="ppaction://hlinksldjump"/>
            <a:extLst>
              <a:ext uri="{FF2B5EF4-FFF2-40B4-BE49-F238E27FC236}">
                <a16:creationId xmlns:a16="http://schemas.microsoft.com/office/drawing/2014/main" id="{3EB616BA-00B0-A12C-CB30-2ED79FA7F4BF}"/>
              </a:ext>
            </a:extLst>
          </p:cNvPr>
          <p:cNvSpPr>
            <a:spLocks noGrp="1" noRot="1" noMove="1" noResize="1" noEditPoints="1" noAdjustHandles="1" noChangeArrowheads="1" noChangeShapeType="1"/>
          </p:cNvSpPr>
          <p:nvPr/>
        </p:nvSpPr>
        <p:spPr>
          <a:xfrm>
            <a:off x="281316" y="317785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hlinkClick r:id="rId20" action="ppaction://hlinksldjump"/>
            <a:extLst>
              <a:ext uri="{FF2B5EF4-FFF2-40B4-BE49-F238E27FC236}">
                <a16:creationId xmlns:a16="http://schemas.microsoft.com/office/drawing/2014/main" id="{261A6F65-99A5-7358-5E38-0C19DDBBD71C}"/>
              </a:ext>
            </a:extLst>
          </p:cNvPr>
          <p:cNvSpPr>
            <a:spLocks noGrp="1" noRot="1" noMove="1" noResize="1" noEditPoints="1" noAdjustHandles="1" noChangeArrowheads="1" noChangeShapeType="1"/>
          </p:cNvSpPr>
          <p:nvPr/>
        </p:nvSpPr>
        <p:spPr>
          <a:xfrm>
            <a:off x="281315" y="462243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hlinkClick r:id="rId21" action="ppaction://hlinksldjump"/>
            <a:extLst>
              <a:ext uri="{FF2B5EF4-FFF2-40B4-BE49-F238E27FC236}">
                <a16:creationId xmlns:a16="http://schemas.microsoft.com/office/drawing/2014/main" id="{94858268-20EE-B5D2-2300-A31985BE3184}"/>
              </a:ext>
            </a:extLst>
          </p:cNvPr>
          <p:cNvSpPr>
            <a:spLocks noGrp="1" noRot="1" noMove="1" noResize="1" noEditPoints="1" noAdjustHandles="1" noChangeArrowheads="1" noChangeShapeType="1"/>
          </p:cNvSpPr>
          <p:nvPr/>
        </p:nvSpPr>
        <p:spPr>
          <a:xfrm>
            <a:off x="4697294" y="155800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3" name="Rectangle 42">
            <a:hlinkClick r:id="rId22" action="ppaction://hlinksldjump"/>
            <a:extLst>
              <a:ext uri="{FF2B5EF4-FFF2-40B4-BE49-F238E27FC236}">
                <a16:creationId xmlns:a16="http://schemas.microsoft.com/office/drawing/2014/main" id="{179D1444-7C31-9FFE-B4C5-9B16D304261F}"/>
              </a:ext>
            </a:extLst>
          </p:cNvPr>
          <p:cNvSpPr>
            <a:spLocks noGrp="1" noRot="1" noMove="1" noResize="1" noEditPoints="1" noAdjustHandles="1" noChangeArrowheads="1" noChangeShapeType="1"/>
          </p:cNvSpPr>
          <p:nvPr/>
        </p:nvSpPr>
        <p:spPr>
          <a:xfrm>
            <a:off x="4684592" y="3177851"/>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44" name="Rectangle 43">
            <a:hlinkClick r:id="rId23" action="ppaction://hlinksldjump"/>
            <a:extLst>
              <a:ext uri="{FF2B5EF4-FFF2-40B4-BE49-F238E27FC236}">
                <a16:creationId xmlns:a16="http://schemas.microsoft.com/office/drawing/2014/main" id="{2581F60C-4BC8-F111-358B-858E0D5F6C63}"/>
              </a:ext>
            </a:extLst>
          </p:cNvPr>
          <p:cNvSpPr>
            <a:spLocks noGrp="1" noRot="1" noMove="1" noResize="1" noEditPoints="1" noAdjustHandles="1" noChangeArrowheads="1" noChangeShapeType="1"/>
          </p:cNvSpPr>
          <p:nvPr/>
        </p:nvSpPr>
        <p:spPr>
          <a:xfrm>
            <a:off x="4672514" y="4643539"/>
            <a:ext cx="3103453" cy="122612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endParaRPr lang="en-GB"/>
          </a:p>
        </p:txBody>
      </p:sp>
      <p:sp>
        <p:nvSpPr>
          <p:cNvPr id="2" name="Google Shape;142;p31">
            <a:extLst>
              <a:ext uri="{FF2B5EF4-FFF2-40B4-BE49-F238E27FC236}">
                <a16:creationId xmlns:a16="http://schemas.microsoft.com/office/drawing/2014/main" id="{64124E34-71D8-8B6A-8B66-A462D8ABE663}"/>
              </a:ext>
            </a:extLst>
          </p:cNvPr>
          <p:cNvSpPr/>
          <p:nvPr/>
        </p:nvSpPr>
        <p:spPr>
          <a:xfrm>
            <a:off x="395567" y="5898238"/>
            <a:ext cx="6873914" cy="865245"/>
          </a:xfrm>
          <a:prstGeom prst="roundRect">
            <a:avLst>
              <a:gd name="adj" fmla="val 16667"/>
            </a:avLst>
          </a:prstGeom>
          <a:solidFill>
            <a:srgbClr val="2F2967"/>
          </a:solidFill>
          <a:ln w="28575" cap="flat" cmpd="sng">
            <a:solidFill>
              <a:srgbClr val="2F2967"/>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a:solidFill>
                  <a:schemeClr val="bg1"/>
                </a:solidFill>
              </a:rPr>
              <a:t>TASK:</a:t>
            </a:r>
            <a:r>
              <a:rPr lang="en-GB" dirty="0">
                <a:solidFill>
                  <a:schemeClr val="bg1"/>
                </a:solidFill>
              </a:rPr>
              <a:t> Work with a partner to come up with an advert to attract employers to work for you – Your company name would be your Surnames together - What skills may they need? Why could they be proud to work for your company? What would you specialise in producing? How will your business work with the railway?</a:t>
            </a:r>
          </a:p>
        </p:txBody>
      </p:sp>
      <p:sp>
        <p:nvSpPr>
          <p:cNvPr id="10" name="Google Shape;147;p31">
            <a:extLst>
              <a:ext uri="{FF2B5EF4-FFF2-40B4-BE49-F238E27FC236}">
                <a16:creationId xmlns:a16="http://schemas.microsoft.com/office/drawing/2014/main" id="{5FEDBBF6-5ACC-48E6-8A1B-8C65A6E25680}"/>
              </a:ext>
            </a:extLst>
          </p:cNvPr>
          <p:cNvSpPr/>
          <p:nvPr/>
        </p:nvSpPr>
        <p:spPr>
          <a:xfrm>
            <a:off x="6009558" y="66169"/>
            <a:ext cx="3017491" cy="1322876"/>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1800" b="1" i="0" u="none" strike="noStrike" cap="none" dirty="0">
                <a:solidFill>
                  <a:srgbClr val="FFFFFF"/>
                </a:solidFill>
                <a:latin typeface="Arial"/>
                <a:ea typeface="Arial"/>
                <a:cs typeface="Arial"/>
                <a:sym typeface="Arial"/>
              </a:rPr>
              <a:t>Stretch</a:t>
            </a:r>
            <a:r>
              <a:rPr lang="en-GB" sz="1800" b="0" i="1" u="none" strike="noStrike" cap="none" dirty="0">
                <a:solidFill>
                  <a:srgbClr val="FFFFFF"/>
                </a:solidFill>
                <a:latin typeface="Arial"/>
                <a:ea typeface="Arial"/>
                <a:cs typeface="Arial"/>
                <a:sym typeface="Arial"/>
              </a:rPr>
              <a:t>: </a:t>
            </a:r>
            <a:r>
              <a:rPr lang="en-GB" sz="1800" dirty="0">
                <a:solidFill>
                  <a:srgbClr val="FFFFFF"/>
                </a:solidFill>
              </a:rPr>
              <a:t>Can you think of any other trades this city might have been reliant on?</a:t>
            </a:r>
            <a:endParaRPr sz="1100" dirty="0"/>
          </a:p>
        </p:txBody>
      </p:sp>
      <p:sp>
        <p:nvSpPr>
          <p:cNvPr id="12" name="Rectangle: Rounded Corners 11">
            <a:extLst>
              <a:ext uri="{FF2B5EF4-FFF2-40B4-BE49-F238E27FC236}">
                <a16:creationId xmlns:a16="http://schemas.microsoft.com/office/drawing/2014/main" id="{5952CEBC-5274-1077-FFFC-A1EB6BC6F031}"/>
              </a:ext>
            </a:extLst>
          </p:cNvPr>
          <p:cNvSpPr/>
          <p:nvPr/>
        </p:nvSpPr>
        <p:spPr>
          <a:xfrm>
            <a:off x="116951" y="31071"/>
            <a:ext cx="3516165" cy="1322875"/>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b="1" dirty="0">
                <a:solidFill>
                  <a:srgbClr val="2F2967"/>
                </a:solidFill>
                <a:latin typeface="Arial"/>
              </a:rPr>
              <a:t>Here are a few examples of Trade enhanced by the railway in this city. </a:t>
            </a:r>
          </a:p>
          <a:p>
            <a:pPr>
              <a:spcAft>
                <a:spcPts val="600"/>
              </a:spcAft>
            </a:pPr>
            <a:r>
              <a:rPr lang="en-GB" dirty="0">
                <a:solidFill>
                  <a:srgbClr val="2F2967"/>
                </a:solidFill>
                <a:latin typeface="Arial"/>
              </a:rPr>
              <a:t>This list is by no means exhaustive. Click on the links and you can find out more about each. </a:t>
            </a:r>
            <a:endParaRPr lang="en-GB" dirty="0">
              <a:solidFill>
                <a:srgbClr val="2C2B64"/>
              </a:solidFill>
              <a:latin typeface="Arial"/>
              <a:cs typeface="Arial"/>
            </a:endParaRPr>
          </a:p>
        </p:txBody>
      </p:sp>
    </p:spTree>
    <p:extLst>
      <p:ext uri="{BB962C8B-B14F-4D97-AF65-F5344CB8AC3E}">
        <p14:creationId xmlns:p14="http://schemas.microsoft.com/office/powerpoint/2010/main" val="31721551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C945BDE-AF80-7F44-435B-A67A0B2F2132}"/>
            </a:ext>
          </a:extLst>
        </p:cNvPr>
        <p:cNvGrpSpPr/>
        <p:nvPr/>
      </p:nvGrpSpPr>
      <p:grpSpPr>
        <a:xfrm>
          <a:off x="0" y="0"/>
          <a:ext cx="0" cy="0"/>
          <a:chOff x="0" y="0"/>
          <a:chExt cx="0" cy="0"/>
        </a:xfrm>
      </p:grpSpPr>
      <p:sp>
        <p:nvSpPr>
          <p:cNvPr id="142" name="Google Shape;142;p31">
            <a:extLst>
              <a:ext uri="{FF2B5EF4-FFF2-40B4-BE49-F238E27FC236}">
                <a16:creationId xmlns:a16="http://schemas.microsoft.com/office/drawing/2014/main" id="{CB1ED8ED-3313-47B7-A2BA-77D56EE29A5D}"/>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Tourism</a:t>
            </a:r>
            <a:endParaRPr sz="36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B15F7948-294E-9169-7E1A-69222CB5A323}"/>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grpSp>
        <p:nvGrpSpPr>
          <p:cNvPr id="35" name="Group 34">
            <a:extLst>
              <a:ext uri="{FF2B5EF4-FFF2-40B4-BE49-F238E27FC236}">
                <a16:creationId xmlns:a16="http://schemas.microsoft.com/office/drawing/2014/main" id="{19C55D37-058F-D26E-347A-D1984B3AEBB9}"/>
              </a:ext>
            </a:extLst>
          </p:cNvPr>
          <p:cNvGrpSpPr/>
          <p:nvPr/>
        </p:nvGrpSpPr>
        <p:grpSpPr>
          <a:xfrm>
            <a:off x="820518" y="1653828"/>
            <a:ext cx="2913040" cy="1086244"/>
            <a:chOff x="820518" y="1653828"/>
            <a:chExt cx="2913040" cy="1086244"/>
          </a:xfrm>
        </p:grpSpPr>
        <p:sp>
          <p:nvSpPr>
            <p:cNvPr id="8" name="Rectangle: Rounded Corners 7">
              <a:extLst>
                <a:ext uri="{FF2B5EF4-FFF2-40B4-BE49-F238E27FC236}">
                  <a16:creationId xmlns:a16="http://schemas.microsoft.com/office/drawing/2014/main" id="{191E51CF-F5B9-CE63-ABCD-7196FA34DB56}"/>
                </a:ext>
              </a:extLst>
            </p:cNvPr>
            <p:cNvSpPr/>
            <p:nvPr/>
          </p:nvSpPr>
          <p:spPr>
            <a:xfrm>
              <a:off x="820518" y="165960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9" name="Rectangle 8">
              <a:extLst>
                <a:ext uri="{FF2B5EF4-FFF2-40B4-BE49-F238E27FC236}">
                  <a16:creationId xmlns:a16="http://schemas.microsoft.com/office/drawing/2014/main" id="{A2A60D50-0069-B43E-1981-92FD27BF4C0C}"/>
                </a:ext>
              </a:extLst>
            </p:cNvPr>
            <p:cNvSpPr/>
            <p:nvPr/>
          </p:nvSpPr>
          <p:spPr>
            <a:xfrm>
              <a:off x="2047909" y="165382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Worcester Cathedral</a:t>
              </a:r>
            </a:p>
          </p:txBody>
        </p:sp>
        <p:pic>
          <p:nvPicPr>
            <p:cNvPr id="10" name="Graphic 9" descr="Cathedral with solid fill">
              <a:extLst>
                <a:ext uri="{FF2B5EF4-FFF2-40B4-BE49-F238E27FC236}">
                  <a16:creationId xmlns:a16="http://schemas.microsoft.com/office/drawing/2014/main" id="{EB12249D-4A7D-21BC-D093-409A6EED540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016000" y="1784129"/>
              <a:ext cx="809024" cy="809024"/>
            </a:xfrm>
            <a:prstGeom prst="rect">
              <a:avLst/>
            </a:prstGeom>
          </p:spPr>
        </p:pic>
      </p:grpSp>
      <p:grpSp>
        <p:nvGrpSpPr>
          <p:cNvPr id="40" name="Group 39">
            <a:extLst>
              <a:ext uri="{FF2B5EF4-FFF2-40B4-BE49-F238E27FC236}">
                <a16:creationId xmlns:a16="http://schemas.microsoft.com/office/drawing/2014/main" id="{2125FDA4-84D6-3F4B-150E-7A8F8842EABB}"/>
              </a:ext>
            </a:extLst>
          </p:cNvPr>
          <p:cNvGrpSpPr/>
          <p:nvPr/>
        </p:nvGrpSpPr>
        <p:grpSpPr>
          <a:xfrm>
            <a:off x="5239926" y="1649375"/>
            <a:ext cx="2913040" cy="1086244"/>
            <a:chOff x="5239926" y="1649375"/>
            <a:chExt cx="2913040" cy="1086244"/>
          </a:xfrm>
        </p:grpSpPr>
        <p:sp>
          <p:nvSpPr>
            <p:cNvPr id="12" name="Rectangle: Rounded Corners 11">
              <a:extLst>
                <a:ext uri="{FF2B5EF4-FFF2-40B4-BE49-F238E27FC236}">
                  <a16:creationId xmlns:a16="http://schemas.microsoft.com/office/drawing/2014/main" id="{C191C046-3208-5FC0-F4CC-2E3E25BFD8E7}"/>
                </a:ext>
              </a:extLst>
            </p:cNvPr>
            <p:cNvSpPr/>
            <p:nvPr/>
          </p:nvSpPr>
          <p:spPr>
            <a:xfrm>
              <a:off x="5239926" y="1655149"/>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3" name="Rectangle 12">
              <a:extLst>
                <a:ext uri="{FF2B5EF4-FFF2-40B4-BE49-F238E27FC236}">
                  <a16:creationId xmlns:a16="http://schemas.microsoft.com/office/drawing/2014/main" id="{69D7F642-296C-8E18-E4A9-B2F6A21B8C85}"/>
                </a:ext>
              </a:extLst>
            </p:cNvPr>
            <p:cNvSpPr/>
            <p:nvPr/>
          </p:nvSpPr>
          <p:spPr>
            <a:xfrm>
              <a:off x="6467317" y="1649375"/>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Pitchcroft</a:t>
              </a:r>
            </a:p>
          </p:txBody>
        </p:sp>
        <p:pic>
          <p:nvPicPr>
            <p:cNvPr id="14" name="Graphic 13" descr="Horseshoe with solid fill">
              <a:extLst>
                <a:ext uri="{FF2B5EF4-FFF2-40B4-BE49-F238E27FC236}">
                  <a16:creationId xmlns:a16="http://schemas.microsoft.com/office/drawing/2014/main" id="{8C27EE2B-39DC-A94B-435C-7673B7E16F49}"/>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39622" y="1690776"/>
              <a:ext cx="1031810" cy="1031810"/>
            </a:xfrm>
            <a:prstGeom prst="rect">
              <a:avLst/>
            </a:prstGeom>
          </p:spPr>
        </p:pic>
      </p:grpSp>
      <p:grpSp>
        <p:nvGrpSpPr>
          <p:cNvPr id="36" name="Group 35">
            <a:extLst>
              <a:ext uri="{FF2B5EF4-FFF2-40B4-BE49-F238E27FC236}">
                <a16:creationId xmlns:a16="http://schemas.microsoft.com/office/drawing/2014/main" id="{65B5C5EC-0B15-586A-DDC3-45F321362766}"/>
              </a:ext>
            </a:extLst>
          </p:cNvPr>
          <p:cNvGrpSpPr/>
          <p:nvPr/>
        </p:nvGrpSpPr>
        <p:grpSpPr>
          <a:xfrm>
            <a:off x="807816" y="3192829"/>
            <a:ext cx="2913040" cy="1086244"/>
            <a:chOff x="807816" y="3269029"/>
            <a:chExt cx="2913040" cy="1086244"/>
          </a:xfrm>
        </p:grpSpPr>
        <p:sp>
          <p:nvSpPr>
            <p:cNvPr id="16" name="Rectangle: Rounded Corners 15">
              <a:extLst>
                <a:ext uri="{FF2B5EF4-FFF2-40B4-BE49-F238E27FC236}">
                  <a16:creationId xmlns:a16="http://schemas.microsoft.com/office/drawing/2014/main" id="{AA0F3FFB-729C-622F-F286-B7C63068B2F9}"/>
                </a:ext>
              </a:extLst>
            </p:cNvPr>
            <p:cNvSpPr/>
            <p:nvPr/>
          </p:nvSpPr>
          <p:spPr>
            <a:xfrm>
              <a:off x="807816" y="327480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7" name="Rectangle 16">
              <a:extLst>
                <a:ext uri="{FF2B5EF4-FFF2-40B4-BE49-F238E27FC236}">
                  <a16:creationId xmlns:a16="http://schemas.microsoft.com/office/drawing/2014/main" id="{AA22D3EB-4A57-C784-1996-73B3B3A7DB3B}"/>
                </a:ext>
              </a:extLst>
            </p:cNvPr>
            <p:cNvSpPr/>
            <p:nvPr/>
          </p:nvSpPr>
          <p:spPr>
            <a:xfrm>
              <a:off x="2035207" y="326902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Fownes Hotel</a:t>
              </a:r>
            </a:p>
          </p:txBody>
        </p:sp>
        <p:pic>
          <p:nvPicPr>
            <p:cNvPr id="18" name="Graphic 17" descr="Hotel Bell outline">
              <a:extLst>
                <a:ext uri="{FF2B5EF4-FFF2-40B4-BE49-F238E27FC236}">
                  <a16:creationId xmlns:a16="http://schemas.microsoft.com/office/drawing/2014/main" id="{4C1DEAB8-84FE-186F-5E82-5FFDC638C484}"/>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907512" y="3310430"/>
              <a:ext cx="1031810" cy="1031810"/>
            </a:xfrm>
            <a:prstGeom prst="rect">
              <a:avLst/>
            </a:prstGeom>
          </p:spPr>
        </p:pic>
      </p:grpSp>
      <p:grpSp>
        <p:nvGrpSpPr>
          <p:cNvPr id="39" name="Group 38">
            <a:extLst>
              <a:ext uri="{FF2B5EF4-FFF2-40B4-BE49-F238E27FC236}">
                <a16:creationId xmlns:a16="http://schemas.microsoft.com/office/drawing/2014/main" id="{500E5C4F-AF0A-3FBA-C155-03B18435B214}"/>
              </a:ext>
            </a:extLst>
          </p:cNvPr>
          <p:cNvGrpSpPr/>
          <p:nvPr/>
        </p:nvGrpSpPr>
        <p:grpSpPr>
          <a:xfrm>
            <a:off x="5227224" y="3188376"/>
            <a:ext cx="2913040" cy="1086244"/>
            <a:chOff x="5227224" y="3264576"/>
            <a:chExt cx="2913040" cy="1086244"/>
          </a:xfrm>
        </p:grpSpPr>
        <p:sp>
          <p:nvSpPr>
            <p:cNvPr id="20" name="Rectangle: Rounded Corners 19">
              <a:extLst>
                <a:ext uri="{FF2B5EF4-FFF2-40B4-BE49-F238E27FC236}">
                  <a16:creationId xmlns:a16="http://schemas.microsoft.com/office/drawing/2014/main" id="{88B4E441-5570-AB7B-D9C6-4051B1B17DEC}"/>
                </a:ext>
              </a:extLst>
            </p:cNvPr>
            <p:cNvSpPr/>
            <p:nvPr/>
          </p:nvSpPr>
          <p:spPr>
            <a:xfrm>
              <a:off x="5227224" y="327035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1" name="Rectangle 20">
              <a:extLst>
                <a:ext uri="{FF2B5EF4-FFF2-40B4-BE49-F238E27FC236}">
                  <a16:creationId xmlns:a16="http://schemas.microsoft.com/office/drawing/2014/main" id="{941A81BC-294B-1F10-766E-EC8AD0C3BE4D}"/>
                </a:ext>
              </a:extLst>
            </p:cNvPr>
            <p:cNvSpPr/>
            <p:nvPr/>
          </p:nvSpPr>
          <p:spPr>
            <a:xfrm>
              <a:off x="6454615" y="3264576"/>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Worcester Exhibition</a:t>
              </a:r>
            </a:p>
          </p:txBody>
        </p:sp>
        <p:pic>
          <p:nvPicPr>
            <p:cNvPr id="22" name="Graphic 21" descr="Lightbulb and gear outline">
              <a:extLst>
                <a:ext uri="{FF2B5EF4-FFF2-40B4-BE49-F238E27FC236}">
                  <a16:creationId xmlns:a16="http://schemas.microsoft.com/office/drawing/2014/main" id="{9142A61F-853E-B0AB-702C-3A2FD22DB6DE}"/>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326920" y="3305977"/>
              <a:ext cx="1031810" cy="1031810"/>
            </a:xfrm>
            <a:prstGeom prst="rect">
              <a:avLst/>
            </a:prstGeom>
          </p:spPr>
        </p:pic>
      </p:grpSp>
      <p:grpSp>
        <p:nvGrpSpPr>
          <p:cNvPr id="37" name="Group 36">
            <a:extLst>
              <a:ext uri="{FF2B5EF4-FFF2-40B4-BE49-F238E27FC236}">
                <a16:creationId xmlns:a16="http://schemas.microsoft.com/office/drawing/2014/main" id="{86436081-86E4-77EA-5F85-CEC95BE6E656}"/>
              </a:ext>
            </a:extLst>
          </p:cNvPr>
          <p:cNvGrpSpPr/>
          <p:nvPr/>
        </p:nvGrpSpPr>
        <p:grpSpPr>
          <a:xfrm>
            <a:off x="795114" y="4731830"/>
            <a:ext cx="2913040" cy="1086244"/>
            <a:chOff x="795114" y="4884230"/>
            <a:chExt cx="2913040" cy="1086244"/>
          </a:xfrm>
        </p:grpSpPr>
        <p:sp>
          <p:nvSpPr>
            <p:cNvPr id="24" name="Rectangle: Rounded Corners 23">
              <a:extLst>
                <a:ext uri="{FF2B5EF4-FFF2-40B4-BE49-F238E27FC236}">
                  <a16:creationId xmlns:a16="http://schemas.microsoft.com/office/drawing/2014/main" id="{CE2A8A59-0307-7AE1-6C33-68AA7EBEB4CA}"/>
                </a:ext>
              </a:extLst>
            </p:cNvPr>
            <p:cNvSpPr/>
            <p:nvPr/>
          </p:nvSpPr>
          <p:spPr>
            <a:xfrm>
              <a:off x="795114" y="4890004"/>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25" name="Rectangle 24">
              <a:extLst>
                <a:ext uri="{FF2B5EF4-FFF2-40B4-BE49-F238E27FC236}">
                  <a16:creationId xmlns:a16="http://schemas.microsoft.com/office/drawing/2014/main" id="{5EE6F9A3-FEC3-DBE8-B76C-E115C9DFCE90}"/>
                </a:ext>
              </a:extLst>
            </p:cNvPr>
            <p:cNvSpPr/>
            <p:nvPr/>
          </p:nvSpPr>
          <p:spPr>
            <a:xfrm>
              <a:off x="2022505" y="4884230"/>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Battle of Worcester</a:t>
              </a:r>
            </a:p>
          </p:txBody>
        </p:sp>
        <p:pic>
          <p:nvPicPr>
            <p:cNvPr id="26" name="Graphic 25" descr="Sword outline">
              <a:extLst>
                <a:ext uri="{FF2B5EF4-FFF2-40B4-BE49-F238E27FC236}">
                  <a16:creationId xmlns:a16="http://schemas.microsoft.com/office/drawing/2014/main" id="{BAEEF2EE-C952-FC56-18E5-3FD9C42A65CA}"/>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894810" y="4925631"/>
              <a:ext cx="1031810" cy="1031810"/>
            </a:xfrm>
            <a:prstGeom prst="rect">
              <a:avLst/>
            </a:prstGeom>
          </p:spPr>
        </p:pic>
      </p:grpSp>
      <p:grpSp>
        <p:nvGrpSpPr>
          <p:cNvPr id="38" name="Group 37">
            <a:extLst>
              <a:ext uri="{FF2B5EF4-FFF2-40B4-BE49-F238E27FC236}">
                <a16:creationId xmlns:a16="http://schemas.microsoft.com/office/drawing/2014/main" id="{AF262229-531A-85AF-6B94-278A4DE65176}"/>
              </a:ext>
            </a:extLst>
          </p:cNvPr>
          <p:cNvGrpSpPr/>
          <p:nvPr/>
        </p:nvGrpSpPr>
        <p:grpSpPr>
          <a:xfrm>
            <a:off x="5227224" y="4730937"/>
            <a:ext cx="2913040" cy="1086244"/>
            <a:chOff x="5227224" y="4883337"/>
            <a:chExt cx="2913040" cy="1086244"/>
          </a:xfrm>
        </p:grpSpPr>
        <p:sp>
          <p:nvSpPr>
            <p:cNvPr id="32" name="Rectangle: Rounded Corners 31">
              <a:extLst>
                <a:ext uri="{FF2B5EF4-FFF2-40B4-BE49-F238E27FC236}">
                  <a16:creationId xmlns:a16="http://schemas.microsoft.com/office/drawing/2014/main" id="{42F422BC-EA27-701B-2ACC-4FAA714F1EED}"/>
                </a:ext>
              </a:extLst>
            </p:cNvPr>
            <p:cNvSpPr/>
            <p:nvPr/>
          </p:nvSpPr>
          <p:spPr>
            <a:xfrm>
              <a:off x="5227224" y="488911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33" name="Rectangle 32">
              <a:extLst>
                <a:ext uri="{FF2B5EF4-FFF2-40B4-BE49-F238E27FC236}">
                  <a16:creationId xmlns:a16="http://schemas.microsoft.com/office/drawing/2014/main" id="{92B4B80F-DF84-2F8B-0520-3D6939B15900}"/>
                </a:ext>
              </a:extLst>
            </p:cNvPr>
            <p:cNvSpPr/>
            <p:nvPr/>
          </p:nvSpPr>
          <p:spPr>
            <a:xfrm>
              <a:off x="6454615" y="488333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Three Choirs Festival</a:t>
              </a:r>
            </a:p>
          </p:txBody>
        </p:sp>
        <p:pic>
          <p:nvPicPr>
            <p:cNvPr id="34" name="Graphic 33" descr="Music notation with solid fill">
              <a:extLst>
                <a:ext uri="{FF2B5EF4-FFF2-40B4-BE49-F238E27FC236}">
                  <a16:creationId xmlns:a16="http://schemas.microsoft.com/office/drawing/2014/main" id="{A1CFDB39-582F-1530-C440-4A2B2D915A8D}"/>
                </a:ext>
              </a:extLst>
            </p:cNvPr>
            <p:cNvPicPr>
              <a:picLocks noChangeAspect="1"/>
            </p:cNvPicPr>
            <p:nvPr/>
          </p:nvPicPr>
          <p:blipFill>
            <a:blip r:embed="rId14">
              <a:extLst>
                <a:ext uri="{96DAC541-7B7A-43D3-8B79-37D633B846F1}">
                  <asvg:svgBlip xmlns:asvg="http://schemas.microsoft.com/office/drawing/2016/SVG/main" r:embed="rId15"/>
                </a:ext>
              </a:extLst>
            </a:blip>
            <a:srcRect/>
            <a:stretch/>
          </p:blipFill>
          <p:spPr>
            <a:xfrm>
              <a:off x="5326920" y="4924738"/>
              <a:ext cx="1031810" cy="1031810"/>
            </a:xfrm>
            <a:prstGeom prst="rect">
              <a:avLst/>
            </a:prstGeom>
          </p:spPr>
        </p:pic>
      </p:grpSp>
      <p:sp>
        <p:nvSpPr>
          <p:cNvPr id="41" name="Rectangle 40">
            <a:hlinkClick r:id="" action="ppaction://noaction"/>
            <a:extLst>
              <a:ext uri="{FF2B5EF4-FFF2-40B4-BE49-F238E27FC236}">
                <a16:creationId xmlns:a16="http://schemas.microsoft.com/office/drawing/2014/main" id="{921109FC-00B7-28FE-1F63-78F362DF3576}"/>
              </a:ext>
            </a:extLst>
          </p:cNvPr>
          <p:cNvSpPr>
            <a:spLocks noGrp="1" noRot="1" noMove="1" noResize="1" noEditPoints="1" noAdjustHandles="1" noChangeArrowheads="1" noChangeShapeType="1"/>
          </p:cNvSpPr>
          <p:nvPr/>
        </p:nvSpPr>
        <p:spPr>
          <a:xfrm>
            <a:off x="622300" y="1536700"/>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a:hlinkClick r:id="" action="ppaction://noaction"/>
            <a:extLst>
              <a:ext uri="{FF2B5EF4-FFF2-40B4-BE49-F238E27FC236}">
                <a16:creationId xmlns:a16="http://schemas.microsoft.com/office/drawing/2014/main" id="{88A5757C-8E8D-DB73-D1FA-22B6FA100EDA}"/>
              </a:ext>
            </a:extLst>
          </p:cNvPr>
          <p:cNvSpPr>
            <a:spLocks noGrp="1" noRot="1" noMove="1" noResize="1" noEditPoints="1" noAdjustHandles="1" noChangeArrowheads="1" noChangeShapeType="1"/>
          </p:cNvSpPr>
          <p:nvPr/>
        </p:nvSpPr>
        <p:spPr>
          <a:xfrm>
            <a:off x="622300" y="3137152"/>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ectangle 42">
            <a:hlinkClick r:id="" action="ppaction://noaction"/>
            <a:extLst>
              <a:ext uri="{FF2B5EF4-FFF2-40B4-BE49-F238E27FC236}">
                <a16:creationId xmlns:a16="http://schemas.microsoft.com/office/drawing/2014/main" id="{960F4021-B921-1E6A-CC34-C1A6832AF4A1}"/>
              </a:ext>
            </a:extLst>
          </p:cNvPr>
          <p:cNvSpPr>
            <a:spLocks noGrp="1" noRot="1" noMove="1" noResize="1" noEditPoints="1" noAdjustHandles="1" noChangeArrowheads="1" noChangeShapeType="1"/>
          </p:cNvSpPr>
          <p:nvPr/>
        </p:nvSpPr>
        <p:spPr>
          <a:xfrm>
            <a:off x="622300" y="4737604"/>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hlinkClick r:id="" action="ppaction://noaction"/>
            <a:extLst>
              <a:ext uri="{FF2B5EF4-FFF2-40B4-BE49-F238E27FC236}">
                <a16:creationId xmlns:a16="http://schemas.microsoft.com/office/drawing/2014/main" id="{9BEB64A7-ACB2-2EDD-EE0C-A4CCBF64A815}"/>
              </a:ext>
            </a:extLst>
          </p:cNvPr>
          <p:cNvSpPr>
            <a:spLocks noGrp="1" noRot="1" noMove="1" noResize="1" noEditPoints="1" noAdjustHandles="1" noChangeArrowheads="1" noChangeShapeType="1"/>
          </p:cNvSpPr>
          <p:nvPr/>
        </p:nvSpPr>
        <p:spPr>
          <a:xfrm>
            <a:off x="4832890" y="1536700"/>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ectangle 44">
            <a:hlinkClick r:id="" action="ppaction://noaction"/>
            <a:extLst>
              <a:ext uri="{FF2B5EF4-FFF2-40B4-BE49-F238E27FC236}">
                <a16:creationId xmlns:a16="http://schemas.microsoft.com/office/drawing/2014/main" id="{CC30CB61-1496-7070-3D11-624BB4A2E32A}"/>
              </a:ext>
            </a:extLst>
          </p:cNvPr>
          <p:cNvSpPr>
            <a:spLocks noGrp="1" noRot="1" noMove="1" noResize="1" noEditPoints="1" noAdjustHandles="1" noChangeArrowheads="1" noChangeShapeType="1"/>
          </p:cNvSpPr>
          <p:nvPr/>
        </p:nvSpPr>
        <p:spPr>
          <a:xfrm>
            <a:off x="4832890" y="3137152"/>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ectangle 45">
            <a:hlinkClick r:id="" action="ppaction://noaction"/>
            <a:extLst>
              <a:ext uri="{FF2B5EF4-FFF2-40B4-BE49-F238E27FC236}">
                <a16:creationId xmlns:a16="http://schemas.microsoft.com/office/drawing/2014/main" id="{4A61E6ED-9EF9-4B3B-4D41-125743917000}"/>
              </a:ext>
            </a:extLst>
          </p:cNvPr>
          <p:cNvSpPr>
            <a:spLocks noGrp="1" noRot="1" noMove="1" noResize="1" noEditPoints="1" noAdjustHandles="1" noChangeArrowheads="1" noChangeShapeType="1"/>
          </p:cNvSpPr>
          <p:nvPr/>
        </p:nvSpPr>
        <p:spPr>
          <a:xfrm>
            <a:off x="4832890" y="4737604"/>
            <a:ext cx="3416300" cy="13589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Google Shape;147;p31">
            <a:extLst>
              <a:ext uri="{FF2B5EF4-FFF2-40B4-BE49-F238E27FC236}">
                <a16:creationId xmlns:a16="http://schemas.microsoft.com/office/drawing/2014/main" id="{87ACAD00-649B-243A-90D6-214B778F0568}"/>
              </a:ext>
            </a:extLst>
          </p:cNvPr>
          <p:cNvSpPr/>
          <p:nvPr/>
        </p:nvSpPr>
        <p:spPr>
          <a:xfrm>
            <a:off x="6009558" y="121189"/>
            <a:ext cx="3017491" cy="1322876"/>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1600" b="1" i="0" u="none" strike="noStrike" cap="none" dirty="0">
                <a:solidFill>
                  <a:srgbClr val="FFFFFF"/>
                </a:solidFill>
                <a:latin typeface="Arial"/>
                <a:ea typeface="Arial"/>
                <a:cs typeface="Arial"/>
                <a:sym typeface="Arial"/>
              </a:rPr>
              <a:t>Stretch</a:t>
            </a:r>
            <a:r>
              <a:rPr lang="en-GB" sz="1600" b="0" i="1" u="none" strike="noStrike" cap="none" dirty="0">
                <a:solidFill>
                  <a:srgbClr val="FFFFFF"/>
                </a:solidFill>
                <a:latin typeface="Arial"/>
                <a:ea typeface="Arial"/>
                <a:cs typeface="Arial"/>
                <a:sym typeface="Arial"/>
              </a:rPr>
              <a:t>: </a:t>
            </a:r>
            <a:r>
              <a:rPr lang="en-GB" sz="1600" dirty="0">
                <a:solidFill>
                  <a:srgbClr val="FFFFFF"/>
                </a:solidFill>
              </a:rPr>
              <a:t>Can you think of any other tourism this city currently has that relies on the railway to bring people in?</a:t>
            </a:r>
            <a:endParaRPr sz="1050" dirty="0"/>
          </a:p>
        </p:txBody>
      </p:sp>
      <p:sp>
        <p:nvSpPr>
          <p:cNvPr id="3" name="Rectangle: Rounded Corners 2">
            <a:extLst>
              <a:ext uri="{FF2B5EF4-FFF2-40B4-BE49-F238E27FC236}">
                <a16:creationId xmlns:a16="http://schemas.microsoft.com/office/drawing/2014/main" id="{973127A7-2627-FF4B-487C-59857D17D02D}"/>
              </a:ext>
            </a:extLst>
          </p:cNvPr>
          <p:cNvSpPr/>
          <p:nvPr/>
        </p:nvSpPr>
        <p:spPr>
          <a:xfrm>
            <a:off x="116952" y="86091"/>
            <a:ext cx="3331098" cy="1322875"/>
          </a:xfrm>
          <a:prstGeom prst="roundRect">
            <a:avLst>
              <a:gd name="adj" fmla="val 8802"/>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600"/>
              </a:spcAft>
            </a:pPr>
            <a:r>
              <a:rPr lang="en-GB" b="1" dirty="0">
                <a:solidFill>
                  <a:srgbClr val="2F2967"/>
                </a:solidFill>
                <a:latin typeface="Arial"/>
              </a:rPr>
              <a:t>Here are a few examples of Tourism enhanced by the railway in this city. </a:t>
            </a:r>
          </a:p>
          <a:p>
            <a:pPr>
              <a:spcAft>
                <a:spcPts val="600"/>
              </a:spcAft>
            </a:pPr>
            <a:r>
              <a:rPr lang="en-GB" dirty="0">
                <a:solidFill>
                  <a:srgbClr val="2F2967"/>
                </a:solidFill>
                <a:latin typeface="Arial"/>
              </a:rPr>
              <a:t>This list is by no means exhaustive. Click on the links and you can find out more about each. </a:t>
            </a:r>
            <a:endParaRPr lang="en-GB" dirty="0">
              <a:solidFill>
                <a:srgbClr val="2C2B64"/>
              </a:solidFill>
              <a:latin typeface="Arial"/>
              <a:cs typeface="Arial"/>
            </a:endParaRPr>
          </a:p>
        </p:txBody>
      </p:sp>
      <p:sp>
        <p:nvSpPr>
          <p:cNvPr id="4" name="Google Shape;142;p31">
            <a:extLst>
              <a:ext uri="{FF2B5EF4-FFF2-40B4-BE49-F238E27FC236}">
                <a16:creationId xmlns:a16="http://schemas.microsoft.com/office/drawing/2014/main" id="{F4A41BD9-D426-6199-83C7-651FAC3F7146}"/>
              </a:ext>
            </a:extLst>
          </p:cNvPr>
          <p:cNvSpPr/>
          <p:nvPr/>
        </p:nvSpPr>
        <p:spPr>
          <a:xfrm>
            <a:off x="395567" y="5924683"/>
            <a:ext cx="6873914" cy="865245"/>
          </a:xfrm>
          <a:prstGeom prst="roundRect">
            <a:avLst>
              <a:gd name="adj" fmla="val 16667"/>
            </a:avLst>
          </a:prstGeom>
          <a:solidFill>
            <a:srgbClr val="2F2967"/>
          </a:solidFill>
          <a:ln w="28575" cap="flat" cmpd="sng">
            <a:solidFill>
              <a:srgbClr val="2F2967"/>
            </a:solidFill>
            <a:prstDash val="solid"/>
            <a:round/>
            <a:headEnd type="none" w="sm" len="sm"/>
            <a:tailEnd type="none" w="sm" len="sm"/>
          </a:ln>
        </p:spPr>
        <p:txBody>
          <a:bodyPr spcFirstLastPara="1" wrap="square" lIns="91425" tIns="45700" rIns="91425" bIns="4570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b="1" dirty="0">
                <a:solidFill>
                  <a:schemeClr val="bg1"/>
                </a:solidFill>
              </a:rPr>
              <a:t>TASK:</a:t>
            </a:r>
            <a:r>
              <a:rPr lang="en-GB" dirty="0">
                <a:solidFill>
                  <a:schemeClr val="bg1"/>
                </a:solidFill>
              </a:rPr>
              <a:t> Work with a partner to come up with an advert to advertise your venture – How will you attract people to choose your attraction over someone else's? What do you have to offer? Why is your city the place they should come to? How will your business work with the railway?</a:t>
            </a:r>
          </a:p>
        </p:txBody>
      </p:sp>
    </p:spTree>
    <p:extLst>
      <p:ext uri="{BB962C8B-B14F-4D97-AF65-F5344CB8AC3E}">
        <p14:creationId xmlns:p14="http://schemas.microsoft.com/office/powerpoint/2010/main" val="9203349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4B6E46B9-AC56-4202-27F1-AB0CD8F6F3BD}"/>
            </a:ext>
          </a:extLst>
        </p:cNvPr>
        <p:cNvGrpSpPr/>
        <p:nvPr/>
      </p:nvGrpSpPr>
      <p:grpSpPr>
        <a:xfrm>
          <a:off x="0" y="0"/>
          <a:ext cx="0" cy="0"/>
          <a:chOff x="0" y="0"/>
          <a:chExt cx="0" cy="0"/>
        </a:xfrm>
      </p:grpSpPr>
      <p:sp>
        <p:nvSpPr>
          <p:cNvPr id="32" name="Rectangle: Rounded Corners 31">
            <a:extLst>
              <a:ext uri="{FF2B5EF4-FFF2-40B4-BE49-F238E27FC236}">
                <a16:creationId xmlns:a16="http://schemas.microsoft.com/office/drawing/2014/main" id="{E07FD10A-2860-9954-6426-30EB86109EF1}"/>
              </a:ext>
            </a:extLst>
          </p:cNvPr>
          <p:cNvSpPr/>
          <p:nvPr/>
        </p:nvSpPr>
        <p:spPr>
          <a:xfrm>
            <a:off x="341649" y="5967507"/>
            <a:ext cx="6790151" cy="79767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Rounded Corners 28">
            <a:extLst>
              <a:ext uri="{FF2B5EF4-FFF2-40B4-BE49-F238E27FC236}">
                <a16:creationId xmlns:a16="http://schemas.microsoft.com/office/drawing/2014/main" id="{ED391EC2-E043-F5B6-2F98-64F7AB620EC1}"/>
              </a:ext>
            </a:extLst>
          </p:cNvPr>
          <p:cNvSpPr/>
          <p:nvPr/>
        </p:nvSpPr>
        <p:spPr>
          <a:xfrm>
            <a:off x="236122" y="2556883"/>
            <a:ext cx="8648798" cy="325056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Rounded Corners 26">
            <a:extLst>
              <a:ext uri="{FF2B5EF4-FFF2-40B4-BE49-F238E27FC236}">
                <a16:creationId xmlns:a16="http://schemas.microsoft.com/office/drawing/2014/main" id="{CEB890B8-8D1F-67C5-46AC-69F5838E2FDB}"/>
              </a:ext>
            </a:extLst>
          </p:cNvPr>
          <p:cNvSpPr/>
          <p:nvPr/>
        </p:nvSpPr>
        <p:spPr>
          <a:xfrm>
            <a:off x="296422" y="1445299"/>
            <a:ext cx="5082638" cy="855656"/>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30" name="Picture 6" descr="Visitors to Worcester porcelain">
            <a:extLst>
              <a:ext uri="{FF2B5EF4-FFF2-40B4-BE49-F238E27FC236}">
                <a16:creationId xmlns:a16="http://schemas.microsoft.com/office/drawing/2014/main" id="{7BFF9B84-C793-AC7E-514D-2356931373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1299" y="77878"/>
            <a:ext cx="2900337" cy="217168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42" name="Google Shape;142;p31">
            <a:hlinkClick r:id="rId4" action="ppaction://hlinksldjump"/>
            <a:extLst>
              <a:ext uri="{FF2B5EF4-FFF2-40B4-BE49-F238E27FC236}">
                <a16:creationId xmlns:a16="http://schemas.microsoft.com/office/drawing/2014/main" id="{AFE73835-5CC0-BD80-6FB4-463269CFB48F}"/>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pic>
        <p:nvPicPr>
          <p:cNvPr id="146" name="Google Shape;146;p31" descr="A picture containing text, clipart&#10;&#10;Description automatically generated">
            <a:extLst>
              <a:ext uri="{FF2B5EF4-FFF2-40B4-BE49-F238E27FC236}">
                <a16:creationId xmlns:a16="http://schemas.microsoft.com/office/drawing/2014/main" id="{E906B92A-8F63-4EF3-4938-EE2C49520BD4}"/>
              </a:ext>
            </a:extLst>
          </p:cNvPr>
          <p:cNvPicPr preferRelativeResize="0"/>
          <p:nvPr/>
        </p:nvPicPr>
        <p:blipFill rotWithShape="1">
          <a:blip r:embed="rId5">
            <a:alphaModFix/>
          </a:blip>
          <a:srcRect/>
          <a:stretch/>
        </p:blipFill>
        <p:spPr>
          <a:xfrm>
            <a:off x="7379493" y="6211704"/>
            <a:ext cx="1685649" cy="568417"/>
          </a:xfrm>
          <a:prstGeom prst="rect">
            <a:avLst/>
          </a:prstGeom>
          <a:noFill/>
          <a:ln>
            <a:noFill/>
          </a:ln>
        </p:spPr>
      </p:pic>
      <p:grpSp>
        <p:nvGrpSpPr>
          <p:cNvPr id="2" name="Group 1">
            <a:extLst>
              <a:ext uri="{FF2B5EF4-FFF2-40B4-BE49-F238E27FC236}">
                <a16:creationId xmlns:a16="http://schemas.microsoft.com/office/drawing/2014/main" id="{5DFE6FD1-117B-DADC-FC89-1C6D995F8878}"/>
              </a:ext>
            </a:extLst>
          </p:cNvPr>
          <p:cNvGrpSpPr/>
          <p:nvPr/>
        </p:nvGrpSpPr>
        <p:grpSpPr>
          <a:xfrm>
            <a:off x="328612" y="141102"/>
            <a:ext cx="2900340" cy="1371600"/>
            <a:chOff x="318977" y="1547279"/>
            <a:chExt cx="2900340" cy="1371600"/>
          </a:xfrm>
        </p:grpSpPr>
        <p:sp>
          <p:nvSpPr>
            <p:cNvPr id="9" name="Rectangle: Rounded Corners 8">
              <a:extLst>
                <a:ext uri="{FF2B5EF4-FFF2-40B4-BE49-F238E27FC236}">
                  <a16:creationId xmlns:a16="http://schemas.microsoft.com/office/drawing/2014/main" id="{B9EC6683-24BF-55A7-32D7-043D672DCCAB}"/>
                </a:ext>
              </a:extLst>
            </p:cNvPr>
            <p:cNvSpPr/>
            <p:nvPr/>
          </p:nvSpPr>
          <p:spPr>
            <a:xfrm>
              <a:off x="318977" y="1638318"/>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pic>
          <p:nvPicPr>
            <p:cNvPr id="10" name="Graphic 9" descr="Chinese Teapot And Cup outline">
              <a:extLst>
                <a:ext uri="{FF2B5EF4-FFF2-40B4-BE49-F238E27FC236}">
                  <a16:creationId xmlns:a16="http://schemas.microsoft.com/office/drawing/2014/main" id="{4F3DC728-9ABA-88BF-16CB-73A5F44ADE5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63647" y="1547279"/>
              <a:ext cx="914400" cy="914400"/>
            </a:xfrm>
            <a:prstGeom prst="rect">
              <a:avLst/>
            </a:prstGeom>
          </p:spPr>
        </p:pic>
        <p:sp>
          <p:nvSpPr>
            <p:cNvPr id="11" name="Rectangle 10">
              <a:extLst>
                <a:ext uri="{FF2B5EF4-FFF2-40B4-BE49-F238E27FC236}">
                  <a16:creationId xmlns:a16="http://schemas.microsoft.com/office/drawing/2014/main" id="{0FA71A56-1991-B4C6-7EC5-DD71050E74E9}"/>
                </a:ext>
              </a:extLst>
            </p:cNvPr>
            <p:cNvSpPr/>
            <p:nvPr/>
          </p:nvSpPr>
          <p:spPr>
            <a:xfrm>
              <a:off x="1533668" y="1638319"/>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Worcester Porcelain</a:t>
              </a:r>
            </a:p>
          </p:txBody>
        </p:sp>
        <p:pic>
          <p:nvPicPr>
            <p:cNvPr id="12" name="Graphic 11" descr="Plate outline">
              <a:extLst>
                <a:ext uri="{FF2B5EF4-FFF2-40B4-BE49-F238E27FC236}">
                  <a16:creationId xmlns:a16="http://schemas.microsoft.com/office/drawing/2014/main" id="{19E8A24E-94F0-6C61-F4B4-37B92B469C3A}"/>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582141" y="2004479"/>
              <a:ext cx="914400" cy="914400"/>
            </a:xfrm>
            <a:prstGeom prst="rect">
              <a:avLst/>
            </a:prstGeom>
          </p:spPr>
        </p:pic>
      </p:grpSp>
      <p:sp>
        <p:nvSpPr>
          <p:cNvPr id="14" name="TextBox 13">
            <a:extLst>
              <a:ext uri="{FF2B5EF4-FFF2-40B4-BE49-F238E27FC236}">
                <a16:creationId xmlns:a16="http://schemas.microsoft.com/office/drawing/2014/main" id="{2FAE9005-F7C1-C801-FF91-E2D4BBC35198}"/>
              </a:ext>
            </a:extLst>
          </p:cNvPr>
          <p:cNvSpPr txBox="1"/>
          <p:nvPr/>
        </p:nvSpPr>
        <p:spPr>
          <a:xfrm>
            <a:off x="328611" y="1441309"/>
            <a:ext cx="4831425" cy="830997"/>
          </a:xfrm>
          <a:prstGeom prst="rect">
            <a:avLst/>
          </a:prstGeom>
          <a:noFill/>
        </p:spPr>
        <p:txBody>
          <a:bodyPr wrap="square">
            <a:spAutoFit/>
          </a:bodyPr>
          <a:lstStyle/>
          <a:p>
            <a:pPr algn="l"/>
            <a:r>
              <a:rPr lang="en-GB" sz="1200" b="1" i="0" dirty="0">
                <a:solidFill>
                  <a:schemeClr val="tx1"/>
                </a:solidFill>
                <a:effectLst/>
                <a:latin typeface="Castledown" panose="02000503040000020003" pitchFamily="2" charset="0"/>
              </a:rPr>
              <a:t>History</a:t>
            </a:r>
            <a:endParaRPr lang="en-GB" sz="1200" b="0" i="0" dirty="0">
              <a:solidFill>
                <a:schemeClr val="tx1"/>
              </a:solidFill>
              <a:effectLst/>
              <a:latin typeface="Castledown" panose="02000503040000020003" pitchFamily="2" charset="0"/>
            </a:endParaRPr>
          </a:p>
          <a:p>
            <a:pPr algn="l"/>
            <a:r>
              <a:rPr lang="en-GB" sz="1200" b="0" i="0" dirty="0">
                <a:solidFill>
                  <a:schemeClr val="tx1"/>
                </a:solidFill>
                <a:effectLst/>
                <a:latin typeface="Castledown" panose="02000503040000020003" pitchFamily="2" charset="0"/>
              </a:rPr>
              <a:t>The Worcester Royal Porcelain Company was founded in 1751 by Dr. John Wall and a group of local businessmen. It's believed to be the oldest or second oldest English porcelain brand still in existence.</a:t>
            </a:r>
          </a:p>
        </p:txBody>
      </p:sp>
      <p:sp>
        <p:nvSpPr>
          <p:cNvPr id="16" name="TextBox 15">
            <a:extLst>
              <a:ext uri="{FF2B5EF4-FFF2-40B4-BE49-F238E27FC236}">
                <a16:creationId xmlns:a16="http://schemas.microsoft.com/office/drawing/2014/main" id="{CAB313AC-D62C-56C6-7706-E36CBD61FA01}"/>
              </a:ext>
            </a:extLst>
          </p:cNvPr>
          <p:cNvSpPr txBox="1"/>
          <p:nvPr/>
        </p:nvSpPr>
        <p:spPr>
          <a:xfrm>
            <a:off x="373282" y="2675334"/>
            <a:ext cx="8315920" cy="646331"/>
          </a:xfrm>
          <a:prstGeom prst="rect">
            <a:avLst/>
          </a:prstGeom>
          <a:noFill/>
        </p:spPr>
        <p:txBody>
          <a:bodyPr wrap="square">
            <a:spAutoFit/>
          </a:bodyPr>
          <a:lstStyle/>
          <a:p>
            <a:pPr algn="l"/>
            <a:r>
              <a:rPr lang="en-GB" sz="1200" b="1" i="0" dirty="0">
                <a:solidFill>
                  <a:schemeClr val="tx1"/>
                </a:solidFill>
                <a:effectLst/>
                <a:latin typeface="Castledown" panose="02000503040000020003" pitchFamily="2" charset="0"/>
              </a:rPr>
              <a:t>Production</a:t>
            </a:r>
            <a:endParaRPr lang="en-GB" sz="1200" b="0" i="0" dirty="0">
              <a:solidFill>
                <a:schemeClr val="tx1"/>
              </a:solidFill>
              <a:effectLst/>
              <a:latin typeface="Castledown" panose="02000503040000020003" pitchFamily="2" charset="0"/>
            </a:endParaRPr>
          </a:p>
          <a:p>
            <a:pPr algn="l"/>
            <a:r>
              <a:rPr lang="en-GB" sz="1200" b="0" i="0" dirty="0">
                <a:solidFill>
                  <a:schemeClr val="tx1"/>
                </a:solidFill>
                <a:effectLst/>
                <a:latin typeface="Castledown" panose="02000503040000020003" pitchFamily="2" charset="0"/>
              </a:rPr>
              <a:t>The factory in Worcester has stopped producing porcelain since 2009, but the brand is still part of the luxury tableware and giftware market.</a:t>
            </a:r>
          </a:p>
        </p:txBody>
      </p:sp>
      <p:sp>
        <p:nvSpPr>
          <p:cNvPr id="20" name="Rectangle 3">
            <a:extLst>
              <a:ext uri="{FF2B5EF4-FFF2-40B4-BE49-F238E27FC236}">
                <a16:creationId xmlns:a16="http://schemas.microsoft.com/office/drawing/2014/main" id="{A5783273-FFD0-FC33-95DB-57AF1FDB8E14}"/>
              </a:ext>
            </a:extLst>
          </p:cNvPr>
          <p:cNvSpPr>
            <a:spLocks noChangeArrowheads="1"/>
          </p:cNvSpPr>
          <p:nvPr/>
        </p:nvSpPr>
        <p:spPr bwMode="auto">
          <a:xfrm>
            <a:off x="373282" y="3307081"/>
            <a:ext cx="361068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The earliest Worcester porcelain was painted in blue under the glaze.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By 1756 Robert Hancock had arrived at Worcester, the first man to apply transferring of prints onto porcelain.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Around 1770 one of the first Royal dinner services was made for the Duke of Gloucester. </a:t>
            </a:r>
          </a:p>
        </p:txBody>
      </p:sp>
      <p:sp>
        <p:nvSpPr>
          <p:cNvPr id="21" name="Rectangle 5">
            <a:extLst>
              <a:ext uri="{FF2B5EF4-FFF2-40B4-BE49-F238E27FC236}">
                <a16:creationId xmlns:a16="http://schemas.microsoft.com/office/drawing/2014/main" id="{0D6B85A7-D11B-2684-19E4-F87916094A79}"/>
              </a:ext>
            </a:extLst>
          </p:cNvPr>
          <p:cNvSpPr>
            <a:spLocks noChangeArrowheads="1"/>
          </p:cNvSpPr>
          <p:nvPr/>
        </p:nvSpPr>
        <p:spPr bwMode="auto">
          <a:xfrm>
            <a:off x="4032767" y="3201089"/>
            <a:ext cx="4852153" cy="249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By 1789 the quality of Worcester Porcelain earned the company the prestigious 'Royal Warrant' as Manufacturers to their Majesties - thus the word 'Royal' was added to the name.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In 1840 manufacture was consolidated on the current factory site and major modernisation followed in 1862.</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The 'Worcester Royal Porcelain Company Limited' was the result of this work.  The railways allowed for the large amounts of materials needed to be brought in to the city, as well as transporting the manufactured goods across the country</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effectLst/>
                <a:latin typeface="Castledown" panose="02000503040000020003" pitchFamily="2" charset="0"/>
              </a:rPr>
              <a:t>During the second half of the nineteenth century, Royal Worcester produced a new material called Parian,                                            which revolutionised figure making. </a:t>
            </a:r>
          </a:p>
        </p:txBody>
      </p:sp>
      <p:sp>
        <p:nvSpPr>
          <p:cNvPr id="23" name="TextBox 22">
            <a:extLst>
              <a:ext uri="{FF2B5EF4-FFF2-40B4-BE49-F238E27FC236}">
                <a16:creationId xmlns:a16="http://schemas.microsoft.com/office/drawing/2014/main" id="{44D3DDBE-90E0-E541-3538-8B74E1BF0C39}"/>
              </a:ext>
            </a:extLst>
          </p:cNvPr>
          <p:cNvSpPr txBox="1"/>
          <p:nvPr/>
        </p:nvSpPr>
        <p:spPr>
          <a:xfrm>
            <a:off x="6602719" y="2037105"/>
            <a:ext cx="2619419" cy="261610"/>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chemeClr val="tx1"/>
                </a:solidFill>
                <a:effectLst/>
                <a:highlight>
                  <a:srgbClr val="C0C0C0"/>
                </a:highlight>
                <a:latin typeface="Castledown" panose="02000503040000020003" pitchFamily="2" charset="0"/>
              </a:rPr>
              <a:t>Copyright Royal Worcester Porcelain</a:t>
            </a:r>
          </a:p>
        </p:txBody>
      </p:sp>
      <p:sp>
        <p:nvSpPr>
          <p:cNvPr id="24" name="TextBox 23">
            <a:extLst>
              <a:ext uri="{FF2B5EF4-FFF2-40B4-BE49-F238E27FC236}">
                <a16:creationId xmlns:a16="http://schemas.microsoft.com/office/drawing/2014/main" id="{0A5564C4-2FA1-D0F3-BB13-97F276D00172}"/>
              </a:ext>
            </a:extLst>
          </p:cNvPr>
          <p:cNvSpPr txBox="1"/>
          <p:nvPr/>
        </p:nvSpPr>
        <p:spPr>
          <a:xfrm>
            <a:off x="373282" y="6014284"/>
            <a:ext cx="7006211" cy="748923"/>
          </a:xfrm>
          <a:prstGeom prst="rect">
            <a:avLst/>
          </a:prstGeom>
          <a:noFill/>
        </p:spPr>
        <p:txBody>
          <a:bodyPr wrap="square">
            <a:spAutoFit/>
          </a:bodyPr>
          <a:lstStyle/>
          <a:p>
            <a:pPr algn="l"/>
            <a:r>
              <a:rPr lang="en-GB" sz="1200" b="1" dirty="0">
                <a:solidFill>
                  <a:schemeClr val="tx1"/>
                </a:solidFill>
                <a:latin typeface="Castledown" panose="02000503040000020003" pitchFamily="2" charset="0"/>
              </a:rPr>
              <a:t>Now: Museum of Royal Worcester</a:t>
            </a:r>
            <a:endParaRPr lang="en-GB" sz="1200" b="0" i="0" dirty="0">
              <a:solidFill>
                <a:schemeClr val="tx1"/>
              </a:solidFill>
              <a:effectLst/>
              <a:latin typeface="Castledown" panose="02000503040000020003" pitchFamily="2" charset="0"/>
            </a:endParaRPr>
          </a:p>
          <a:p>
            <a:pPr algn="l">
              <a:spcBef>
                <a:spcPts val="750"/>
              </a:spcBef>
              <a:spcAft>
                <a:spcPts val="1500"/>
              </a:spcAft>
            </a:pPr>
            <a:r>
              <a:rPr lang="en-GB" sz="1200" b="0" i="0" dirty="0">
                <a:solidFill>
                  <a:schemeClr val="tx1"/>
                </a:solidFill>
                <a:effectLst/>
                <a:latin typeface="Castledown" panose="02000503040000020003" pitchFamily="2" charset="0"/>
              </a:rPr>
              <a:t>Now the factory has been reopened as The Museum of Royal Worcester. There are activities for children, including the ability to Paint-Your-Own-Pottery to create your own iconic pieces.</a:t>
            </a:r>
          </a:p>
        </p:txBody>
      </p:sp>
      <p:pic>
        <p:nvPicPr>
          <p:cNvPr id="1034" name="Picture 10" descr="Porcelain Tea Set, Worcester Royal Porcelain Company - PICRYL - Public  Domain Media Search Engine Public Domain Image">
            <a:extLst>
              <a:ext uri="{FF2B5EF4-FFF2-40B4-BE49-F238E27FC236}">
                <a16:creationId xmlns:a16="http://schemas.microsoft.com/office/drawing/2014/main" id="{5464A6A4-C3C1-233A-81EE-7D39C9D84A2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32767" y="78586"/>
            <a:ext cx="2252031" cy="13875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32" name="Picture 8" descr="43 Foregate Street, Worcester - blue plaques - Dr John Hal… | Flickr">
            <a:extLst>
              <a:ext uri="{FF2B5EF4-FFF2-40B4-BE49-F238E27FC236}">
                <a16:creationId xmlns:a16="http://schemas.microsoft.com/office/drawing/2014/main" id="{B0F89109-B913-78BB-E0E9-227FE7E74993}"/>
              </a:ext>
            </a:extLst>
          </p:cNvPr>
          <p:cNvPicPr>
            <a:picLocks noChangeAspect="1" noChangeArrowheads="1"/>
          </p:cNvPicPr>
          <p:nvPr/>
        </p:nvPicPr>
        <p:blipFill rotWithShape="1">
          <a:blip r:embed="rId11">
            <a:extLst>
              <a:ext uri="{28A0092B-C50C-407E-A947-70E740481C1C}">
                <a14:useLocalDpi xmlns:a14="http://schemas.microsoft.com/office/drawing/2010/main" val="0"/>
              </a:ext>
            </a:extLst>
          </a:blip>
          <a:srcRect l="10571" t="3021" r="17294" b="11964"/>
          <a:stretch/>
        </p:blipFill>
        <p:spPr bwMode="auto">
          <a:xfrm>
            <a:off x="5257258" y="1062940"/>
            <a:ext cx="1361361" cy="12033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1" name="Picture 30" descr="A green train next to a building&#10;&#10;Description automatically generated">
            <a:extLst>
              <a:ext uri="{FF2B5EF4-FFF2-40B4-BE49-F238E27FC236}">
                <a16:creationId xmlns:a16="http://schemas.microsoft.com/office/drawing/2014/main" id="{9A49F3D6-123B-05C4-FDB5-31A9402DB593}"/>
              </a:ext>
            </a:extLst>
          </p:cNvPr>
          <p:cNvPicPr>
            <a:picLocks noChangeAspect="1"/>
          </p:cNvPicPr>
          <p:nvPr/>
        </p:nvPicPr>
        <p:blipFill>
          <a:blip r:embed="rId12"/>
          <a:stretch>
            <a:fillRect/>
          </a:stretch>
        </p:blipFill>
        <p:spPr>
          <a:xfrm>
            <a:off x="6652117" y="5202725"/>
            <a:ext cx="2264436" cy="832352"/>
          </a:xfrm>
          <a:prstGeom prst="rect">
            <a:avLst/>
          </a:prstGeom>
        </p:spPr>
      </p:pic>
      <p:pic>
        <p:nvPicPr>
          <p:cNvPr id="1036" name="Picture 12">
            <a:extLst>
              <a:ext uri="{FF2B5EF4-FFF2-40B4-BE49-F238E27FC236}">
                <a16:creationId xmlns:a16="http://schemas.microsoft.com/office/drawing/2014/main" id="{47C801C6-BFAC-339B-66F3-8F030B540240}"/>
              </a:ext>
            </a:extLst>
          </p:cNvPr>
          <p:cNvPicPr>
            <a:picLocks noChangeAspect="1" noChangeArrowheads="1"/>
          </p:cNvPicPr>
          <p:nvPr/>
        </p:nvPicPr>
        <p:blipFill rotWithShape="1">
          <a:blip r:embed="rId13">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val="0"/>
              </a:ext>
            </a:extLst>
          </a:blip>
          <a:srcRect t="42262" b="10894"/>
          <a:stretch/>
        </p:blipFill>
        <p:spPr bwMode="auto">
          <a:xfrm>
            <a:off x="948641" y="4861442"/>
            <a:ext cx="2508767" cy="8501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85132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20A8A0ED-9E91-E6E3-9529-37839BAD8FB7}"/>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8C3A92BB-DA52-0508-FBA8-633D99BB00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67931">
            <a:off x="6165817" y="522998"/>
            <a:ext cx="2490559" cy="131921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2" name="Picture 4" descr="Diglis Bottom Lock - Worcester &amp; Birmingham Canal, Worcest… | Flickr">
            <a:extLst>
              <a:ext uri="{FF2B5EF4-FFF2-40B4-BE49-F238E27FC236}">
                <a16:creationId xmlns:a16="http://schemas.microsoft.com/office/drawing/2014/main" id="{8DAD3F57-1666-CF72-AAEC-0C7896A92A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71456">
            <a:off x="6295862" y="3727142"/>
            <a:ext cx="2504380" cy="18782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6" name="Picture 8" descr="Diglis Water Worcester - Diglis Oil Basin - River Severn, … | Flickr">
            <a:extLst>
              <a:ext uri="{FF2B5EF4-FFF2-40B4-BE49-F238E27FC236}">
                <a16:creationId xmlns:a16="http://schemas.microsoft.com/office/drawing/2014/main" id="{306083D8-B002-1848-CDE6-6D24A9DEB5A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9291"/>
          <a:stretch/>
        </p:blipFill>
        <p:spPr bwMode="auto">
          <a:xfrm rot="193400">
            <a:off x="4229612" y="281981"/>
            <a:ext cx="2101772" cy="12722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54" name="Picture 6" descr="Diglis Lock - River Severn, Worcester | This is the Diglis L… | Flickr">
            <a:extLst>
              <a:ext uri="{FF2B5EF4-FFF2-40B4-BE49-F238E27FC236}">
                <a16:creationId xmlns:a16="http://schemas.microsoft.com/office/drawing/2014/main" id="{10E30EB1-E4DE-65CF-8410-B18365AF045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0799" y="1759664"/>
            <a:ext cx="2504380" cy="18782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9" name="Rectangle: Rounded Corners 18">
            <a:extLst>
              <a:ext uri="{FF2B5EF4-FFF2-40B4-BE49-F238E27FC236}">
                <a16:creationId xmlns:a16="http://schemas.microsoft.com/office/drawing/2014/main" id="{26430E16-F0BA-1847-EB69-614415D41027}"/>
              </a:ext>
            </a:extLst>
          </p:cNvPr>
          <p:cNvSpPr/>
          <p:nvPr/>
        </p:nvSpPr>
        <p:spPr>
          <a:xfrm>
            <a:off x="318976" y="1474708"/>
            <a:ext cx="6254543" cy="4910852"/>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6" name="Google Shape;146;p31" descr="A picture containing text, clipart&#10;&#10;Description automatically generated">
            <a:extLst>
              <a:ext uri="{FF2B5EF4-FFF2-40B4-BE49-F238E27FC236}">
                <a16:creationId xmlns:a16="http://schemas.microsoft.com/office/drawing/2014/main" id="{B9AAF8D6-9B3E-12C3-F904-9E9B28AD1F81}"/>
              </a:ext>
            </a:extLst>
          </p:cNvPr>
          <p:cNvPicPr preferRelativeResize="0"/>
          <p:nvPr/>
        </p:nvPicPr>
        <p:blipFill rotWithShape="1">
          <a:blip r:embed="rId7">
            <a:alphaModFix/>
          </a:blip>
          <a:srcRect/>
          <a:stretch/>
        </p:blipFill>
        <p:spPr>
          <a:xfrm>
            <a:off x="7379493" y="6211704"/>
            <a:ext cx="1685649" cy="568417"/>
          </a:xfrm>
          <a:prstGeom prst="rect">
            <a:avLst/>
          </a:prstGeom>
          <a:noFill/>
          <a:ln>
            <a:noFill/>
          </a:ln>
        </p:spPr>
      </p:pic>
      <p:grpSp>
        <p:nvGrpSpPr>
          <p:cNvPr id="2" name="Group 1">
            <a:extLst>
              <a:ext uri="{FF2B5EF4-FFF2-40B4-BE49-F238E27FC236}">
                <a16:creationId xmlns:a16="http://schemas.microsoft.com/office/drawing/2014/main" id="{FBAC330B-EC49-616D-9C14-7FCACA8E4697}"/>
              </a:ext>
            </a:extLst>
          </p:cNvPr>
          <p:cNvGrpSpPr/>
          <p:nvPr/>
        </p:nvGrpSpPr>
        <p:grpSpPr>
          <a:xfrm>
            <a:off x="318977" y="175983"/>
            <a:ext cx="2919169" cy="1149437"/>
            <a:chOff x="300147" y="3145361"/>
            <a:chExt cx="2919169" cy="1149437"/>
          </a:xfrm>
        </p:grpSpPr>
        <p:sp>
          <p:nvSpPr>
            <p:cNvPr id="9" name="Rectangle: Rounded Corners 8">
              <a:extLst>
                <a:ext uri="{FF2B5EF4-FFF2-40B4-BE49-F238E27FC236}">
                  <a16:creationId xmlns:a16="http://schemas.microsoft.com/office/drawing/2014/main" id="{BD4EB996-638A-0212-9A87-8C4DE39A39E6}"/>
                </a:ext>
              </a:extLst>
            </p:cNvPr>
            <p:cNvSpPr/>
            <p:nvPr/>
          </p:nvSpPr>
          <p:spPr>
            <a:xfrm>
              <a:off x="300147"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1F36D721-A5EF-7B45-0014-1F43A2BD526B}"/>
                </a:ext>
              </a:extLst>
            </p:cNvPr>
            <p:cNvSpPr/>
            <p:nvPr/>
          </p:nvSpPr>
          <p:spPr>
            <a:xfrm>
              <a:off x="1533667" y="317836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Diglis</a:t>
              </a:r>
            </a:p>
          </p:txBody>
        </p:sp>
        <p:pic>
          <p:nvPicPr>
            <p:cNvPr id="11" name="Graphic 10" descr="Anchor outline">
              <a:extLst>
                <a:ext uri="{FF2B5EF4-FFF2-40B4-BE49-F238E27FC236}">
                  <a16:creationId xmlns:a16="http://schemas.microsoft.com/office/drawing/2014/main" id="{51E6A6E2-4807-4878-C00B-35550A6AAE9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325547" y="3145361"/>
              <a:ext cx="1149437" cy="1149437"/>
            </a:xfrm>
            <a:prstGeom prst="rect">
              <a:avLst/>
            </a:prstGeom>
          </p:spPr>
        </p:pic>
      </p:grpSp>
      <p:sp>
        <p:nvSpPr>
          <p:cNvPr id="14" name="Google Shape;142;p31">
            <a:hlinkClick r:id="rId10" action="ppaction://hlinksldjump"/>
            <a:extLst>
              <a:ext uri="{FF2B5EF4-FFF2-40B4-BE49-F238E27FC236}">
                <a16:creationId xmlns:a16="http://schemas.microsoft.com/office/drawing/2014/main" id="{1FE40534-E1F1-ABE2-D227-D908B4CE8F92}"/>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16" name="TextBox 15">
            <a:extLst>
              <a:ext uri="{FF2B5EF4-FFF2-40B4-BE49-F238E27FC236}">
                <a16:creationId xmlns:a16="http://schemas.microsoft.com/office/drawing/2014/main" id="{5A8EDFDC-A693-8CD7-FA0C-F2DC33CAE3DA}"/>
              </a:ext>
            </a:extLst>
          </p:cNvPr>
          <p:cNvSpPr txBox="1"/>
          <p:nvPr/>
        </p:nvSpPr>
        <p:spPr>
          <a:xfrm>
            <a:off x="624841" y="1739053"/>
            <a:ext cx="5775958" cy="523220"/>
          </a:xfrm>
          <a:prstGeom prst="rect">
            <a:avLst/>
          </a:prstGeom>
          <a:noFill/>
        </p:spPr>
        <p:txBody>
          <a:bodyPr wrap="square">
            <a:spAutoFit/>
          </a:bodyPr>
          <a:lstStyle/>
          <a:p>
            <a:r>
              <a:rPr lang="en-GB" b="0" i="0" dirty="0">
                <a:solidFill>
                  <a:schemeClr val="tx1"/>
                </a:solidFill>
                <a:effectLst/>
                <a:latin typeface="Castledown" panose="02000503040000020003" pitchFamily="2" charset="0"/>
              </a:rPr>
              <a:t>Canals were the arteries of the Industrial revolution, and the cutting edge of transport technology.</a:t>
            </a:r>
            <a:endParaRPr lang="en-GB" dirty="0">
              <a:solidFill>
                <a:schemeClr val="tx1"/>
              </a:solidFill>
              <a:latin typeface="Castledown" panose="02000503040000020003" pitchFamily="2" charset="0"/>
            </a:endParaRPr>
          </a:p>
        </p:txBody>
      </p:sp>
      <p:sp>
        <p:nvSpPr>
          <p:cNvPr id="18" name="TextBox 17">
            <a:extLst>
              <a:ext uri="{FF2B5EF4-FFF2-40B4-BE49-F238E27FC236}">
                <a16:creationId xmlns:a16="http://schemas.microsoft.com/office/drawing/2014/main" id="{D2F876C5-1DC5-2095-EB36-2DF05566C8BA}"/>
              </a:ext>
            </a:extLst>
          </p:cNvPr>
          <p:cNvSpPr txBox="1"/>
          <p:nvPr/>
        </p:nvSpPr>
        <p:spPr>
          <a:xfrm>
            <a:off x="624840" y="2314856"/>
            <a:ext cx="5775959" cy="3970318"/>
          </a:xfrm>
          <a:prstGeom prst="rect">
            <a:avLst/>
          </a:prstGeom>
          <a:noFill/>
        </p:spPr>
        <p:txBody>
          <a:bodyPr wrap="square">
            <a:spAutoFit/>
          </a:bodyPr>
          <a:lstStyle/>
          <a:p>
            <a:r>
              <a:rPr lang="en-GB" b="0" i="0" dirty="0">
                <a:solidFill>
                  <a:schemeClr val="tx1"/>
                </a:solidFill>
                <a:effectLst/>
                <a:latin typeface="Castledown" panose="02000503040000020003" pitchFamily="2" charset="0"/>
              </a:rPr>
              <a:t>However, once the railways came many canals closed</a:t>
            </a:r>
            <a:r>
              <a:rPr lang="en-GB" dirty="0">
                <a:solidFill>
                  <a:schemeClr val="tx1"/>
                </a:solidFill>
                <a:latin typeface="Castledown" panose="02000503040000020003" pitchFamily="2" charset="0"/>
              </a:rPr>
              <a:t> </a:t>
            </a:r>
            <a:r>
              <a:rPr lang="en-GB" b="0" i="0" dirty="0">
                <a:solidFill>
                  <a:schemeClr val="tx1"/>
                </a:solidFill>
                <a:effectLst/>
                <a:latin typeface="Castledown" panose="02000503040000020003" pitchFamily="2" charset="0"/>
              </a:rPr>
              <a:t>and fell into disrepair.</a:t>
            </a:r>
          </a:p>
          <a:p>
            <a:endParaRPr lang="en-GB" dirty="0">
              <a:solidFill>
                <a:schemeClr val="tx1"/>
              </a:solidFill>
              <a:latin typeface="Castledown" panose="02000503040000020003" pitchFamily="2" charset="0"/>
            </a:endParaRPr>
          </a:p>
          <a:p>
            <a:r>
              <a:rPr lang="en-GB" dirty="0">
                <a:solidFill>
                  <a:schemeClr val="tx1"/>
                </a:solidFill>
                <a:latin typeface="Castledown" panose="02000503040000020003" pitchFamily="2" charset="0"/>
              </a:rPr>
              <a:t>Diglis though with the many factories and industries that had arisen at the Diglis basin, was able to continue and prosper.</a:t>
            </a:r>
          </a:p>
          <a:p>
            <a:endParaRPr lang="en-GB" dirty="0">
              <a:solidFill>
                <a:schemeClr val="tx1"/>
              </a:solidFill>
              <a:latin typeface="Castledown" panose="02000503040000020003" pitchFamily="2" charset="0"/>
            </a:endParaRPr>
          </a:p>
          <a:p>
            <a:r>
              <a:rPr lang="en-GB" dirty="0">
                <a:solidFill>
                  <a:schemeClr val="tx1"/>
                </a:solidFill>
                <a:latin typeface="Castledown" panose="02000503040000020003" pitchFamily="2" charset="0"/>
              </a:rPr>
              <a:t>Moreover, a railway line called the Butts Spur Line was installed to carry the railway from Foregate street into Diglis to meet the canal and the river. This helped to bring materials further into the city and more accessible. However, the track was never fully completed as was originally intended. </a:t>
            </a:r>
            <a:r>
              <a:rPr lang="en-GB" b="0" i="0" dirty="0">
                <a:solidFill>
                  <a:schemeClr val="tx1"/>
                </a:solidFill>
                <a:effectLst/>
                <a:latin typeface="Castledown" panose="02000503040000020003" pitchFamily="2" charset="0"/>
              </a:rPr>
              <a:t>The initial intention had been for the line to continue south beyond the cathedral to terminate in the Diglis area where it was intended to interchange goods with the canal, but this part of the line was never built due to opposition from the church authorities. </a:t>
            </a:r>
            <a:r>
              <a:rPr lang="en-GB" dirty="0">
                <a:solidFill>
                  <a:schemeClr val="tx1"/>
                </a:solidFill>
                <a:latin typeface="Castledown" panose="02000503040000020003" pitchFamily="2" charset="0"/>
              </a:rPr>
              <a:t>Trains and boats could though work closely to help convey goods to where they were needed.</a:t>
            </a:r>
          </a:p>
          <a:p>
            <a:r>
              <a:rPr lang="en-GB" dirty="0">
                <a:solidFill>
                  <a:schemeClr val="tx1"/>
                </a:solidFill>
                <a:latin typeface="Castledown" panose="02000503040000020003" pitchFamily="2" charset="0"/>
              </a:rPr>
              <a:t>The track that carried freight trains and wagons was eventually taken up in 1957 as the area was later developed.</a:t>
            </a:r>
          </a:p>
        </p:txBody>
      </p:sp>
    </p:spTree>
    <p:extLst>
      <p:ext uri="{BB962C8B-B14F-4D97-AF65-F5344CB8AC3E}">
        <p14:creationId xmlns:p14="http://schemas.microsoft.com/office/powerpoint/2010/main" val="542089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E6E0F9F-81D0-D757-4A62-3BD07349C8C8}"/>
            </a:ext>
          </a:extLst>
        </p:cNvPr>
        <p:cNvGrpSpPr/>
        <p:nvPr/>
      </p:nvGrpSpPr>
      <p:grpSpPr>
        <a:xfrm>
          <a:off x="0" y="0"/>
          <a:ext cx="0" cy="0"/>
          <a:chOff x="0" y="0"/>
          <a:chExt cx="0" cy="0"/>
        </a:xfrm>
      </p:grpSpPr>
      <p:sp>
        <p:nvSpPr>
          <p:cNvPr id="23" name="Rectangle: Rounded Corners 22">
            <a:extLst>
              <a:ext uri="{FF2B5EF4-FFF2-40B4-BE49-F238E27FC236}">
                <a16:creationId xmlns:a16="http://schemas.microsoft.com/office/drawing/2014/main" id="{E5577D09-A7D7-BC29-1EDF-045053E6B9B6}"/>
              </a:ext>
            </a:extLst>
          </p:cNvPr>
          <p:cNvSpPr/>
          <p:nvPr/>
        </p:nvSpPr>
        <p:spPr>
          <a:xfrm>
            <a:off x="395566" y="208208"/>
            <a:ext cx="8429457" cy="5308600"/>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098" name="Picture 2">
            <a:extLst>
              <a:ext uri="{FF2B5EF4-FFF2-40B4-BE49-F238E27FC236}">
                <a16:creationId xmlns:a16="http://schemas.microsoft.com/office/drawing/2014/main" id="{9626661D-9285-79E2-B86D-DCDD051E06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438" y="1112448"/>
            <a:ext cx="2945416" cy="4404360"/>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6" name="Google Shape;146;p31" descr="A picture containing text, clipart&#10;&#10;Description automatically generated">
            <a:extLst>
              <a:ext uri="{FF2B5EF4-FFF2-40B4-BE49-F238E27FC236}">
                <a16:creationId xmlns:a16="http://schemas.microsoft.com/office/drawing/2014/main" id="{B92217B8-D093-3608-2309-738162F91142}"/>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grpSp>
        <p:nvGrpSpPr>
          <p:cNvPr id="2" name="Group 1">
            <a:extLst>
              <a:ext uri="{FF2B5EF4-FFF2-40B4-BE49-F238E27FC236}">
                <a16:creationId xmlns:a16="http://schemas.microsoft.com/office/drawing/2014/main" id="{6BA59D76-40D8-F7BE-F66A-982841AEF0C6}"/>
              </a:ext>
            </a:extLst>
          </p:cNvPr>
          <p:cNvGrpSpPr/>
          <p:nvPr/>
        </p:nvGrpSpPr>
        <p:grpSpPr>
          <a:xfrm>
            <a:off x="318977" y="195773"/>
            <a:ext cx="2900338" cy="1084459"/>
            <a:chOff x="318977" y="4677451"/>
            <a:chExt cx="2900338" cy="1084459"/>
          </a:xfrm>
        </p:grpSpPr>
        <p:sp>
          <p:nvSpPr>
            <p:cNvPr id="9" name="Rectangle: Rounded Corners 8">
              <a:extLst>
                <a:ext uri="{FF2B5EF4-FFF2-40B4-BE49-F238E27FC236}">
                  <a16:creationId xmlns:a16="http://schemas.microsoft.com/office/drawing/2014/main" id="{A0B0F8CA-5333-C4C9-FF49-F7A7444FD729}"/>
                </a:ext>
              </a:extLst>
            </p:cNvPr>
            <p:cNvSpPr/>
            <p:nvPr/>
          </p:nvSpPr>
          <p:spPr>
            <a:xfrm>
              <a:off x="318977" y="4681440"/>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1A7A0E12-A5FC-70A5-A16E-56AE1CD59388}"/>
                </a:ext>
              </a:extLst>
            </p:cNvPr>
            <p:cNvSpPr/>
            <p:nvPr/>
          </p:nvSpPr>
          <p:spPr>
            <a:xfrm>
              <a:off x="1533666" y="46774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Glovers</a:t>
              </a:r>
            </a:p>
          </p:txBody>
        </p:sp>
        <p:pic>
          <p:nvPicPr>
            <p:cNvPr id="11" name="Graphic 10" descr="Hand with solid fill">
              <a:extLst>
                <a:ext uri="{FF2B5EF4-FFF2-40B4-BE49-F238E27FC236}">
                  <a16:creationId xmlns:a16="http://schemas.microsoft.com/office/drawing/2014/main" id="{77697852-5AEB-0745-31AE-90ED56C5AF9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5400000">
              <a:off x="395566" y="4689886"/>
              <a:ext cx="1061512" cy="1061512"/>
            </a:xfrm>
            <a:prstGeom prst="rect">
              <a:avLst/>
            </a:prstGeom>
          </p:spPr>
        </p:pic>
      </p:grpSp>
      <p:sp>
        <p:nvSpPr>
          <p:cNvPr id="14" name="Google Shape;142;p31">
            <a:hlinkClick r:id="rId7" action="ppaction://hlinksldjump"/>
            <a:extLst>
              <a:ext uri="{FF2B5EF4-FFF2-40B4-BE49-F238E27FC236}">
                <a16:creationId xmlns:a16="http://schemas.microsoft.com/office/drawing/2014/main" id="{A224C079-9A27-ABB8-A638-78C4A1D16E56}"/>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16" name="TextBox 15">
            <a:extLst>
              <a:ext uri="{FF2B5EF4-FFF2-40B4-BE49-F238E27FC236}">
                <a16:creationId xmlns:a16="http://schemas.microsoft.com/office/drawing/2014/main" id="{F5565236-076E-DD24-99D4-7029CA40F203}"/>
              </a:ext>
            </a:extLst>
          </p:cNvPr>
          <p:cNvSpPr txBox="1"/>
          <p:nvPr/>
        </p:nvSpPr>
        <p:spPr>
          <a:xfrm>
            <a:off x="3337560" y="1188297"/>
            <a:ext cx="4263137" cy="1600438"/>
          </a:xfrm>
          <a:prstGeom prst="rect">
            <a:avLst/>
          </a:prstGeom>
          <a:noFill/>
        </p:spPr>
        <p:txBody>
          <a:bodyPr wrap="square">
            <a:spAutoFit/>
          </a:bodyPr>
          <a:lstStyle/>
          <a:p>
            <a:r>
              <a:rPr lang="en-GB" b="1" i="0" dirty="0">
                <a:solidFill>
                  <a:srgbClr val="001D35"/>
                </a:solidFill>
                <a:effectLst/>
                <a:latin typeface="Castledown" panose="02000503040000020003" pitchFamily="2" charset="0"/>
              </a:rPr>
              <a:t>Peak years</a:t>
            </a:r>
            <a:endParaRPr lang="en-GB" b="0" i="0" dirty="0">
              <a:solidFill>
                <a:srgbClr val="001D35"/>
              </a:solidFill>
              <a:effectLst/>
              <a:latin typeface="Castledown" panose="02000503040000020003" pitchFamily="2" charset="0"/>
            </a:endParaRPr>
          </a:p>
          <a:p>
            <a:r>
              <a:rPr lang="en-GB" b="0" i="0" dirty="0">
                <a:solidFill>
                  <a:srgbClr val="040C28"/>
                </a:solidFill>
                <a:effectLst/>
                <a:latin typeface="Castledown" panose="02000503040000020003" pitchFamily="2" charset="0"/>
              </a:rPr>
              <a:t>Worcester's gloving industry reached its peak between 1790 and 1820 when 150 manufacturers of gloves employed over 30,000 people in and around Worcester</a:t>
            </a:r>
            <a:r>
              <a:rPr lang="en-GB" b="0" i="0" dirty="0">
                <a:solidFill>
                  <a:srgbClr val="202124"/>
                </a:solidFill>
                <a:effectLst/>
                <a:latin typeface="Castledown" panose="02000503040000020003" pitchFamily="2" charset="0"/>
              </a:rPr>
              <a:t>. At this time nearly half of all glovers in Britain were based in and around the city of Worcester.</a:t>
            </a:r>
            <a:endParaRPr lang="en-GB" dirty="0">
              <a:latin typeface="Castledown" panose="02000503040000020003" pitchFamily="2" charset="0"/>
            </a:endParaRPr>
          </a:p>
        </p:txBody>
      </p:sp>
      <p:sp>
        <p:nvSpPr>
          <p:cNvPr id="18" name="TextBox 17">
            <a:extLst>
              <a:ext uri="{FF2B5EF4-FFF2-40B4-BE49-F238E27FC236}">
                <a16:creationId xmlns:a16="http://schemas.microsoft.com/office/drawing/2014/main" id="{66EB898B-4E2C-56DF-B436-031DB8EB3753}"/>
              </a:ext>
            </a:extLst>
          </p:cNvPr>
          <p:cNvSpPr txBox="1"/>
          <p:nvPr/>
        </p:nvSpPr>
        <p:spPr>
          <a:xfrm>
            <a:off x="3380884" y="2844106"/>
            <a:ext cx="5290676" cy="1169551"/>
          </a:xfrm>
          <a:prstGeom prst="rect">
            <a:avLst/>
          </a:prstGeom>
          <a:noFill/>
        </p:spPr>
        <p:txBody>
          <a:bodyPr wrap="square">
            <a:spAutoFit/>
          </a:bodyPr>
          <a:lstStyle/>
          <a:p>
            <a:pPr algn="l"/>
            <a:r>
              <a:rPr lang="en-GB" b="1" i="0" dirty="0">
                <a:solidFill>
                  <a:srgbClr val="001D35"/>
                </a:solidFill>
                <a:effectLst/>
                <a:latin typeface="Castledown" panose="02000503040000020003" pitchFamily="2" charset="0"/>
              </a:rPr>
              <a:t>Decline</a:t>
            </a:r>
            <a:endParaRPr lang="en-GB" b="0" i="0" dirty="0">
              <a:solidFill>
                <a:srgbClr val="001D35"/>
              </a:solidFill>
              <a:effectLst/>
              <a:latin typeface="Castledown" panose="02000503040000020003" pitchFamily="2" charset="0"/>
            </a:endParaRPr>
          </a:p>
          <a:p>
            <a:pPr algn="l"/>
            <a:r>
              <a:rPr lang="en-GB" b="0" i="0" dirty="0">
                <a:effectLst/>
                <a:latin typeface="Castledown" panose="02000503040000020003" pitchFamily="2" charset="0"/>
              </a:rPr>
              <a:t>The industry began to decline in the 1820s after a foreign import tax allowed cheaper gloves to be imported from the continent. Without the railway and the access it provided, many more of these establishments would have gone out of existence.</a:t>
            </a:r>
          </a:p>
        </p:txBody>
      </p:sp>
      <p:sp>
        <p:nvSpPr>
          <p:cNvPr id="22" name="TextBox 21">
            <a:extLst>
              <a:ext uri="{FF2B5EF4-FFF2-40B4-BE49-F238E27FC236}">
                <a16:creationId xmlns:a16="http://schemas.microsoft.com/office/drawing/2014/main" id="{2243E2CE-BF17-FABE-643D-750AE418AB35}"/>
              </a:ext>
            </a:extLst>
          </p:cNvPr>
          <p:cNvSpPr txBox="1"/>
          <p:nvPr/>
        </p:nvSpPr>
        <p:spPr>
          <a:xfrm>
            <a:off x="3337560" y="402955"/>
            <a:ext cx="4041933" cy="738664"/>
          </a:xfrm>
          <a:prstGeom prst="rect">
            <a:avLst/>
          </a:prstGeom>
          <a:noFill/>
        </p:spPr>
        <p:txBody>
          <a:bodyPr wrap="square">
            <a:spAutoFit/>
          </a:bodyPr>
          <a:lstStyle/>
          <a:p>
            <a:r>
              <a:rPr lang="en-GB" b="0" i="0" dirty="0">
                <a:solidFill>
                  <a:srgbClr val="001D35"/>
                </a:solidFill>
                <a:effectLst/>
                <a:latin typeface="Castledown" panose="02000503040000020003" pitchFamily="2" charset="0"/>
              </a:rPr>
              <a:t>Worcester's glove-making industry was a major part of the city's history, and the city was once the centre of the British glove-making industry:</a:t>
            </a:r>
            <a:endParaRPr lang="en-GB" dirty="0">
              <a:latin typeface="Castledown" panose="02000503040000020003" pitchFamily="2" charset="0"/>
            </a:endParaRPr>
          </a:p>
        </p:txBody>
      </p:sp>
      <p:pic>
        <p:nvPicPr>
          <p:cNvPr id="4102" name="Picture 6">
            <a:extLst>
              <a:ext uri="{FF2B5EF4-FFF2-40B4-BE49-F238E27FC236}">
                <a16:creationId xmlns:a16="http://schemas.microsoft.com/office/drawing/2014/main" id="{BFF6FDB1-1CE7-190F-F619-51ADD8BFB79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677292" y="4073753"/>
            <a:ext cx="3271573" cy="2177641"/>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D4C08B2-739A-F240-92FD-1DE0F3F5653B}"/>
              </a:ext>
            </a:extLst>
          </p:cNvPr>
          <p:cNvSpPr txBox="1"/>
          <p:nvPr/>
        </p:nvSpPr>
        <p:spPr>
          <a:xfrm>
            <a:off x="3388100" y="4069678"/>
            <a:ext cx="2365000" cy="1384995"/>
          </a:xfrm>
          <a:prstGeom prst="rect">
            <a:avLst/>
          </a:prstGeom>
          <a:noFill/>
        </p:spPr>
        <p:txBody>
          <a:bodyPr wrap="square">
            <a:spAutoFit/>
          </a:bodyPr>
          <a:lstStyle/>
          <a:p>
            <a:pPr algn="l"/>
            <a:r>
              <a:rPr lang="en-GB" b="1" i="0" dirty="0">
                <a:solidFill>
                  <a:srgbClr val="001D35"/>
                </a:solidFill>
                <a:effectLst/>
                <a:latin typeface="Castledown" panose="02000503040000020003" pitchFamily="2" charset="0"/>
              </a:rPr>
              <a:t>Hope</a:t>
            </a:r>
            <a:endParaRPr lang="en-GB" b="0" i="0" dirty="0">
              <a:solidFill>
                <a:srgbClr val="001D35"/>
              </a:solidFill>
              <a:effectLst/>
              <a:latin typeface="Castledown" panose="02000503040000020003" pitchFamily="2" charset="0"/>
            </a:endParaRPr>
          </a:p>
          <a:p>
            <a:pPr algn="l"/>
            <a:r>
              <a:rPr lang="en-GB" dirty="0">
                <a:latin typeface="Castledown" panose="02000503040000020003" pitchFamily="2" charset="0"/>
              </a:rPr>
              <a:t>Supported by the railway, iconic manufacturers such as Fownes still continued to thrive and outlast many of their competitors</a:t>
            </a:r>
            <a:endParaRPr lang="en-GB" b="0" i="0" dirty="0">
              <a:effectLst/>
              <a:latin typeface="Castledown" panose="02000503040000020003" pitchFamily="2" charset="0"/>
            </a:endParaRPr>
          </a:p>
        </p:txBody>
      </p:sp>
      <p:pic>
        <p:nvPicPr>
          <p:cNvPr id="4" name="Picture 4" descr="Royal and historic gloves and shoes (1904) (14764009555) - PICRYL - Public  Domain Media Search Engine Public Domain Image">
            <a:extLst>
              <a:ext uri="{FF2B5EF4-FFF2-40B4-BE49-F238E27FC236}">
                <a16:creationId xmlns:a16="http://schemas.microsoft.com/office/drawing/2014/main" id="{35FD892E-DADB-980F-2AD6-FE83C734CE8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1982722" y="4970789"/>
            <a:ext cx="1246796" cy="1549527"/>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4" descr="Fownes | Thoth God of Knowledge | Flickr">
            <a:extLst>
              <a:ext uri="{FF2B5EF4-FFF2-40B4-BE49-F238E27FC236}">
                <a16:creationId xmlns:a16="http://schemas.microsoft.com/office/drawing/2014/main" id="{ACE82E2D-3351-2775-D041-27E8D7ED3FB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00697" y="626460"/>
            <a:ext cx="1399168" cy="2238669"/>
          </a:xfrm>
          <a:prstGeom prst="rect">
            <a:avLst/>
          </a:prstGeom>
          <a:noFill/>
          <a:ln w="28575">
            <a:solidFill>
              <a:srgbClr val="2F2967"/>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38709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AC2A3179-1F67-85E8-63FE-261678975122}"/>
            </a:ext>
          </a:extLst>
        </p:cNvPr>
        <p:cNvGrpSpPr/>
        <p:nvPr/>
      </p:nvGrpSpPr>
      <p:grpSpPr>
        <a:xfrm>
          <a:off x="0" y="0"/>
          <a:ext cx="0" cy="0"/>
          <a:chOff x="0" y="0"/>
          <a:chExt cx="0" cy="0"/>
        </a:xfrm>
      </p:grpSpPr>
      <p:sp>
        <p:nvSpPr>
          <p:cNvPr id="34" name="Rectangle 33">
            <a:extLst>
              <a:ext uri="{FF2B5EF4-FFF2-40B4-BE49-F238E27FC236}">
                <a16:creationId xmlns:a16="http://schemas.microsoft.com/office/drawing/2014/main" id="{CCEDCC54-02F9-579F-566B-29BF0E79C50F}"/>
              </a:ext>
            </a:extLst>
          </p:cNvPr>
          <p:cNvSpPr/>
          <p:nvPr/>
        </p:nvSpPr>
        <p:spPr>
          <a:xfrm>
            <a:off x="472440" y="195381"/>
            <a:ext cx="8492334" cy="3786212"/>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ectangle: Rounded Corners 32">
            <a:extLst>
              <a:ext uri="{FF2B5EF4-FFF2-40B4-BE49-F238E27FC236}">
                <a16:creationId xmlns:a16="http://schemas.microsoft.com/office/drawing/2014/main" id="{E1DF4211-6189-CAE4-1375-92AF1209DE39}"/>
              </a:ext>
            </a:extLst>
          </p:cNvPr>
          <p:cNvSpPr/>
          <p:nvPr/>
        </p:nvSpPr>
        <p:spPr>
          <a:xfrm>
            <a:off x="344683" y="4307667"/>
            <a:ext cx="7034810" cy="235495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A182B534-00AB-88B5-F201-AB8052DE8C4D}"/>
              </a:ext>
            </a:extLst>
          </p:cNvPr>
          <p:cNvSpPr/>
          <p:nvPr/>
        </p:nvSpPr>
        <p:spPr>
          <a:xfrm>
            <a:off x="6762022" y="1538225"/>
            <a:ext cx="2274570" cy="815787"/>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82" name="Picture 10">
            <a:extLst>
              <a:ext uri="{FF2B5EF4-FFF2-40B4-BE49-F238E27FC236}">
                <a16:creationId xmlns:a16="http://schemas.microsoft.com/office/drawing/2014/main" id="{BCA11D32-6577-1A97-DB0D-217783B8F9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62022" y="186701"/>
            <a:ext cx="2274570" cy="1352447"/>
          </a:xfrm>
          <a:prstGeom prst="rect">
            <a:avLst/>
          </a:prstGeom>
          <a:ln>
            <a:solidFill>
              <a:schemeClr val="tx1"/>
            </a:solid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3076" name="Picture 4" descr="Lea &amp; Perrins factory (1), 3 Midland... © P L Chadwick :: Geograph Britain  and Ireland">
            <a:extLst>
              <a:ext uri="{FF2B5EF4-FFF2-40B4-BE49-F238E27FC236}">
                <a16:creationId xmlns:a16="http://schemas.microsoft.com/office/drawing/2014/main" id="{E148E17A-6AED-5402-78C8-23AC7649737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648" t="11000" r="12344" b="30500"/>
          <a:stretch/>
        </p:blipFill>
        <p:spPr bwMode="auto">
          <a:xfrm>
            <a:off x="241083" y="4331340"/>
            <a:ext cx="2319234" cy="23324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46" name="Google Shape;146;p31" descr="A picture containing text, clipart&#10;&#10;Description automatically generated">
            <a:extLst>
              <a:ext uri="{FF2B5EF4-FFF2-40B4-BE49-F238E27FC236}">
                <a16:creationId xmlns:a16="http://schemas.microsoft.com/office/drawing/2014/main" id="{88ED1FB0-1A42-10E0-0650-3AE5AB74E7ED}"/>
              </a:ext>
            </a:extLst>
          </p:cNvPr>
          <p:cNvPicPr preferRelativeResize="0"/>
          <p:nvPr/>
        </p:nvPicPr>
        <p:blipFill rotWithShape="1">
          <a:blip r:embed="rId5">
            <a:alphaModFix/>
          </a:blip>
          <a:srcRect/>
          <a:stretch/>
        </p:blipFill>
        <p:spPr>
          <a:xfrm>
            <a:off x="7379493" y="6211704"/>
            <a:ext cx="1685649" cy="568417"/>
          </a:xfrm>
          <a:prstGeom prst="rect">
            <a:avLst/>
          </a:prstGeom>
          <a:noFill/>
          <a:ln>
            <a:noFill/>
          </a:ln>
        </p:spPr>
      </p:pic>
      <p:grpSp>
        <p:nvGrpSpPr>
          <p:cNvPr id="9" name="Group 8">
            <a:extLst>
              <a:ext uri="{FF2B5EF4-FFF2-40B4-BE49-F238E27FC236}">
                <a16:creationId xmlns:a16="http://schemas.microsoft.com/office/drawing/2014/main" id="{CD3B6DFC-39BF-194D-A38D-CED9B382A080}"/>
              </a:ext>
            </a:extLst>
          </p:cNvPr>
          <p:cNvGrpSpPr/>
          <p:nvPr/>
        </p:nvGrpSpPr>
        <p:grpSpPr>
          <a:xfrm>
            <a:off x="315912" y="119643"/>
            <a:ext cx="2913040" cy="1185918"/>
            <a:chOff x="4697294" y="1562580"/>
            <a:chExt cx="2913040" cy="1185918"/>
          </a:xfrm>
        </p:grpSpPr>
        <p:sp>
          <p:nvSpPr>
            <p:cNvPr id="10" name="Rectangle: Rounded Corners 9">
              <a:extLst>
                <a:ext uri="{FF2B5EF4-FFF2-40B4-BE49-F238E27FC236}">
                  <a16:creationId xmlns:a16="http://schemas.microsoft.com/office/drawing/2014/main" id="{2A91BD24-FC44-3AC9-D597-644C6B41EC28}"/>
                </a:ext>
              </a:extLst>
            </p:cNvPr>
            <p:cNvSpPr/>
            <p:nvPr/>
          </p:nvSpPr>
          <p:spPr>
            <a:xfrm>
              <a:off x="4697294" y="1635623"/>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89D5DB4F-EA06-7C86-EEA1-434AD3CD4536}"/>
                </a:ext>
              </a:extLst>
            </p:cNvPr>
            <p:cNvSpPr/>
            <p:nvPr/>
          </p:nvSpPr>
          <p:spPr>
            <a:xfrm>
              <a:off x="5924685" y="1638318"/>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Vinegar Works</a:t>
              </a:r>
            </a:p>
          </p:txBody>
        </p:sp>
        <p:pic>
          <p:nvPicPr>
            <p:cNvPr id="12" name="Graphic 11" descr="Factory outline">
              <a:extLst>
                <a:ext uri="{FF2B5EF4-FFF2-40B4-BE49-F238E27FC236}">
                  <a16:creationId xmlns:a16="http://schemas.microsoft.com/office/drawing/2014/main" id="{CD2A19C0-9F4C-48F1-530E-BEE42C1B76F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26065" y="1562580"/>
              <a:ext cx="1185918" cy="1185918"/>
            </a:xfrm>
            <a:prstGeom prst="rect">
              <a:avLst/>
            </a:prstGeom>
          </p:spPr>
        </p:pic>
      </p:grpSp>
      <p:sp>
        <p:nvSpPr>
          <p:cNvPr id="13" name="Google Shape;142;p31">
            <a:hlinkClick r:id="rId8" action="ppaction://hlinksldjump"/>
            <a:extLst>
              <a:ext uri="{FF2B5EF4-FFF2-40B4-BE49-F238E27FC236}">
                <a16:creationId xmlns:a16="http://schemas.microsoft.com/office/drawing/2014/main" id="{7AB0861E-4995-C66F-3118-FF7C947321DA}"/>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17" name="TextBox 16">
            <a:extLst>
              <a:ext uri="{FF2B5EF4-FFF2-40B4-BE49-F238E27FC236}">
                <a16:creationId xmlns:a16="http://schemas.microsoft.com/office/drawing/2014/main" id="{AAF0E80F-2D99-D677-364A-AA1E234094EC}"/>
              </a:ext>
            </a:extLst>
          </p:cNvPr>
          <p:cNvSpPr txBox="1"/>
          <p:nvPr/>
        </p:nvSpPr>
        <p:spPr>
          <a:xfrm>
            <a:off x="2560316" y="4342634"/>
            <a:ext cx="4819177" cy="738664"/>
          </a:xfrm>
          <a:prstGeom prst="rect">
            <a:avLst/>
          </a:prstGeom>
          <a:noFill/>
        </p:spPr>
        <p:txBody>
          <a:bodyPr wrap="square">
            <a:spAutoFit/>
          </a:bodyPr>
          <a:lstStyle/>
          <a:p>
            <a:pPr algn="l"/>
            <a:r>
              <a:rPr lang="en-GB" b="1" i="0" dirty="0">
                <a:solidFill>
                  <a:srgbClr val="000000"/>
                </a:solidFill>
                <a:effectLst/>
                <a:latin typeface="Castledown" panose="02000503040000020003" pitchFamily="2" charset="0"/>
              </a:rPr>
              <a:t>Did you know.. </a:t>
            </a:r>
            <a:r>
              <a:rPr lang="en-GB" b="0" i="1" dirty="0">
                <a:solidFill>
                  <a:srgbClr val="000000"/>
                </a:solidFill>
                <a:effectLst/>
                <a:latin typeface="Castledown" panose="02000503040000020003" pitchFamily="2" charset="0"/>
              </a:rPr>
              <a:t>The sauce that made the name of Worcestershire famous around the world was born almost by accident?</a:t>
            </a:r>
          </a:p>
        </p:txBody>
      </p:sp>
      <p:pic>
        <p:nvPicPr>
          <p:cNvPr id="3074" name="Picture 2" descr="Vintage Ad #1,416: Worcestershire Sauce '11 | Source: The To… | Flickr">
            <a:extLst>
              <a:ext uri="{FF2B5EF4-FFF2-40B4-BE49-F238E27FC236}">
                <a16:creationId xmlns:a16="http://schemas.microsoft.com/office/drawing/2014/main" id="{33414134-E1E1-0E3B-FDE4-57B2031DDD2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817249">
            <a:off x="7482870" y="4023830"/>
            <a:ext cx="1377867" cy="190050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89B05BBD-335B-EBBD-F09D-FDA9AB02F102}"/>
              </a:ext>
            </a:extLst>
          </p:cNvPr>
          <p:cNvSpPr txBox="1"/>
          <p:nvPr/>
        </p:nvSpPr>
        <p:spPr>
          <a:xfrm>
            <a:off x="2560317" y="5076883"/>
            <a:ext cx="4869362" cy="1600438"/>
          </a:xfrm>
          <a:prstGeom prst="rect">
            <a:avLst/>
          </a:prstGeom>
          <a:noFill/>
        </p:spPr>
        <p:txBody>
          <a:bodyPr wrap="square">
            <a:spAutoFit/>
          </a:bodyPr>
          <a:lstStyle/>
          <a:p>
            <a:pPr algn="l"/>
            <a:r>
              <a:rPr lang="en-GB" b="0" i="0" dirty="0">
                <a:solidFill>
                  <a:srgbClr val="000000"/>
                </a:solidFill>
                <a:effectLst/>
                <a:latin typeface="Castledown" panose="02000503040000020003" pitchFamily="2" charset="0"/>
              </a:rPr>
              <a:t>Today the ingredients to make </a:t>
            </a:r>
            <a:r>
              <a:rPr lang="en-GB" dirty="0">
                <a:latin typeface="Castledown" panose="02000503040000020003" pitchFamily="2" charset="0"/>
              </a:rPr>
              <a:t>Worcestershire </a:t>
            </a:r>
            <a:r>
              <a:rPr lang="en-GB" b="0" i="0" dirty="0">
                <a:solidFill>
                  <a:srgbClr val="000000"/>
                </a:solidFill>
                <a:effectLst/>
                <a:latin typeface="Castledown" panose="02000503040000020003" pitchFamily="2" charset="0"/>
              </a:rPr>
              <a:t> sauce are still fermented in vinegar over a long period of time.</a:t>
            </a:r>
          </a:p>
          <a:p>
            <a:pPr algn="l"/>
            <a:r>
              <a:rPr lang="en-GB" b="0" i="0" dirty="0">
                <a:solidFill>
                  <a:srgbClr val="000000"/>
                </a:solidFill>
                <a:effectLst/>
                <a:latin typeface="Castledown" panose="02000503040000020003" pitchFamily="2" charset="0"/>
              </a:rPr>
              <a:t>Once the various ingredients have matured and are strained, the complete sauce is aged again in huge wooden casks. The sauce gives off a very aromatic, savoury scent and the taste is tangy and spicy, with a sense of sweetness and bitterness.</a:t>
            </a:r>
          </a:p>
        </p:txBody>
      </p:sp>
      <p:pic>
        <p:nvPicPr>
          <p:cNvPr id="3080" name="Picture 8">
            <a:extLst>
              <a:ext uri="{FF2B5EF4-FFF2-40B4-BE49-F238E27FC236}">
                <a16:creationId xmlns:a16="http://schemas.microsoft.com/office/drawing/2014/main" id="{04227DCD-C66E-8A6B-4F43-F793AA0A068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896914"/>
            <a:ext cx="2716805" cy="3300506"/>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876258D5-B530-E5F7-5044-CF13EB4D516C}"/>
              </a:ext>
            </a:extLst>
          </p:cNvPr>
          <p:cNvSpPr txBox="1"/>
          <p:nvPr/>
        </p:nvSpPr>
        <p:spPr>
          <a:xfrm>
            <a:off x="6762022" y="1528055"/>
            <a:ext cx="2274570" cy="830997"/>
          </a:xfrm>
          <a:prstGeom prst="rect">
            <a:avLst/>
          </a:prstGeom>
          <a:noFill/>
        </p:spPr>
        <p:txBody>
          <a:bodyPr wrap="square">
            <a:spAutoFit/>
          </a:bodyPr>
          <a:lstStyle/>
          <a:p>
            <a:r>
              <a:rPr lang="en-GB" sz="1200" b="0" i="0" dirty="0">
                <a:solidFill>
                  <a:srgbClr val="000000"/>
                </a:solidFill>
                <a:effectLst/>
                <a:latin typeface="Castledown" panose="02000503040000020003" pitchFamily="2" charset="0"/>
              </a:rPr>
              <a:t>Crossing Shrub Hill Road on the Vinegar Works Line circa 1960. Photo: Berrow’s Worcester Journal. </a:t>
            </a:r>
            <a:endParaRPr lang="en-GB" sz="1200" dirty="0">
              <a:latin typeface="Castledown" panose="02000503040000020003" pitchFamily="2" charset="0"/>
            </a:endParaRPr>
          </a:p>
        </p:txBody>
      </p:sp>
      <p:sp>
        <p:nvSpPr>
          <p:cNvPr id="26" name="TextBox 25">
            <a:extLst>
              <a:ext uri="{FF2B5EF4-FFF2-40B4-BE49-F238E27FC236}">
                <a16:creationId xmlns:a16="http://schemas.microsoft.com/office/drawing/2014/main" id="{79DCE8FB-C3DE-70B9-8EE0-9AE026BA10DF}"/>
              </a:ext>
            </a:extLst>
          </p:cNvPr>
          <p:cNvSpPr txBox="1"/>
          <p:nvPr/>
        </p:nvSpPr>
        <p:spPr>
          <a:xfrm>
            <a:off x="3322151" y="186701"/>
            <a:ext cx="3307249" cy="1384995"/>
          </a:xfrm>
          <a:prstGeom prst="rect">
            <a:avLst/>
          </a:prstGeom>
          <a:noFill/>
        </p:spPr>
        <p:txBody>
          <a:bodyPr wrap="square">
            <a:spAutoFit/>
          </a:bodyPr>
          <a:lstStyle/>
          <a:p>
            <a:r>
              <a:rPr lang="en-GB" b="1" i="0" dirty="0">
                <a:solidFill>
                  <a:srgbClr val="202122"/>
                </a:solidFill>
                <a:effectLst/>
                <a:latin typeface="Castledown" panose="02000503040000020003" pitchFamily="2" charset="0"/>
              </a:rPr>
              <a:t>Hill, Evans &amp; Co Ltd</a:t>
            </a:r>
            <a:r>
              <a:rPr lang="en-GB" b="0" i="0" dirty="0">
                <a:solidFill>
                  <a:srgbClr val="202122"/>
                </a:solidFill>
                <a:effectLst/>
                <a:latin typeface="Castledown" panose="02000503040000020003" pitchFamily="2" charset="0"/>
              </a:rPr>
              <a:t> were </a:t>
            </a:r>
            <a:r>
              <a:rPr lang="en-GB" b="0" i="0" u="none" strike="noStrike" dirty="0">
                <a:effectLst/>
                <a:latin typeface="Castledown" panose="02000503040000020003" pitchFamily="2" charset="0"/>
              </a:rPr>
              <a:t>vinegar</a:t>
            </a:r>
            <a:r>
              <a:rPr lang="en-GB" b="0" i="0" dirty="0">
                <a:solidFill>
                  <a:srgbClr val="202122"/>
                </a:solidFill>
                <a:effectLst/>
                <a:latin typeface="Castledown" panose="02000503040000020003" pitchFamily="2" charset="0"/>
              </a:rPr>
              <a:t> manufacturers based in </a:t>
            </a:r>
            <a:r>
              <a:rPr lang="en-GB" b="0" i="0" u="none" strike="noStrike" dirty="0">
                <a:effectLst/>
                <a:latin typeface="Castledown" panose="02000503040000020003" pitchFamily="2" charset="0"/>
              </a:rPr>
              <a:t>Worcester</a:t>
            </a:r>
            <a:r>
              <a:rPr lang="en-GB" b="0" i="0" dirty="0">
                <a:solidFill>
                  <a:srgbClr val="202122"/>
                </a:solidFill>
                <a:effectLst/>
                <a:latin typeface="Castledown" panose="02000503040000020003" pitchFamily="2" charset="0"/>
              </a:rPr>
              <a:t>, </a:t>
            </a:r>
            <a:r>
              <a:rPr lang="en-GB" b="0" i="0" u="none" strike="noStrike" dirty="0">
                <a:effectLst/>
                <a:latin typeface="Castledown" panose="02000503040000020003" pitchFamily="2" charset="0"/>
              </a:rPr>
              <a:t>England</a:t>
            </a:r>
            <a:r>
              <a:rPr lang="en-GB" b="0" i="0" dirty="0">
                <a:solidFill>
                  <a:srgbClr val="202122"/>
                </a:solidFill>
                <a:effectLst/>
                <a:latin typeface="Castledown" panose="02000503040000020003" pitchFamily="2" charset="0"/>
              </a:rPr>
              <a:t>. Founded in 1830 and at one time the world's largest producer of vinegar, the works closed in 1965.</a:t>
            </a:r>
            <a:endParaRPr lang="en-GB" dirty="0">
              <a:latin typeface="Castledown" panose="02000503040000020003" pitchFamily="2" charset="0"/>
            </a:endParaRPr>
          </a:p>
        </p:txBody>
      </p:sp>
      <p:sp>
        <p:nvSpPr>
          <p:cNvPr id="28" name="TextBox 27">
            <a:extLst>
              <a:ext uri="{FF2B5EF4-FFF2-40B4-BE49-F238E27FC236}">
                <a16:creationId xmlns:a16="http://schemas.microsoft.com/office/drawing/2014/main" id="{F7275E5B-D326-AC76-D03E-127FEDB4E311}"/>
              </a:ext>
            </a:extLst>
          </p:cNvPr>
          <p:cNvSpPr txBox="1"/>
          <p:nvPr/>
        </p:nvSpPr>
        <p:spPr>
          <a:xfrm>
            <a:off x="2381979" y="1636223"/>
            <a:ext cx="4247421" cy="738664"/>
          </a:xfrm>
          <a:prstGeom prst="rect">
            <a:avLst/>
          </a:prstGeom>
          <a:noFill/>
        </p:spPr>
        <p:txBody>
          <a:bodyPr wrap="square">
            <a:spAutoFit/>
          </a:bodyPr>
          <a:lstStyle/>
          <a:p>
            <a:r>
              <a:rPr lang="en-GB" b="0" i="0" dirty="0">
                <a:solidFill>
                  <a:srgbClr val="202122"/>
                </a:solidFill>
                <a:effectLst/>
                <a:latin typeface="Castledown" panose="02000503040000020003" pitchFamily="2" charset="0"/>
              </a:rPr>
              <a:t>As the firm expanded, it was decided that a connection to the national railway network was required</a:t>
            </a:r>
            <a:endParaRPr lang="en-GB" dirty="0">
              <a:latin typeface="Castledown" panose="02000503040000020003" pitchFamily="2" charset="0"/>
            </a:endParaRPr>
          </a:p>
        </p:txBody>
      </p:sp>
      <p:sp>
        <p:nvSpPr>
          <p:cNvPr id="30" name="TextBox 29">
            <a:extLst>
              <a:ext uri="{FF2B5EF4-FFF2-40B4-BE49-F238E27FC236}">
                <a16:creationId xmlns:a16="http://schemas.microsoft.com/office/drawing/2014/main" id="{A73B30C0-5F6E-6B36-75A8-AB54D6F284CE}"/>
              </a:ext>
            </a:extLst>
          </p:cNvPr>
          <p:cNvSpPr txBox="1"/>
          <p:nvPr/>
        </p:nvSpPr>
        <p:spPr>
          <a:xfrm>
            <a:off x="2560316" y="2412826"/>
            <a:ext cx="6404458" cy="523220"/>
          </a:xfrm>
          <a:prstGeom prst="rect">
            <a:avLst/>
          </a:prstGeom>
          <a:noFill/>
        </p:spPr>
        <p:txBody>
          <a:bodyPr wrap="square">
            <a:spAutoFit/>
          </a:bodyPr>
          <a:lstStyle/>
          <a:p>
            <a:r>
              <a:rPr lang="en-GB" b="0" i="0" dirty="0">
                <a:solidFill>
                  <a:srgbClr val="202122"/>
                </a:solidFill>
                <a:effectLst/>
                <a:latin typeface="Castledown" panose="02000503040000020003" pitchFamily="2" charset="0"/>
              </a:rPr>
              <a:t>Permission was granted to Hill, Evans and Co to extend the existing branchline that had served the </a:t>
            </a:r>
            <a:r>
              <a:rPr lang="en-GB" b="0" i="0" u="none" strike="noStrike" dirty="0">
                <a:effectLst/>
                <a:latin typeface="Castledown" panose="02000503040000020003" pitchFamily="2" charset="0"/>
              </a:rPr>
              <a:t>Worcester Engine Works</a:t>
            </a:r>
            <a:r>
              <a:rPr lang="en-GB" b="0" i="0" dirty="0">
                <a:solidFill>
                  <a:srgbClr val="202122"/>
                </a:solidFill>
                <a:effectLst/>
                <a:latin typeface="Castledown" panose="02000503040000020003" pitchFamily="2" charset="0"/>
              </a:rPr>
              <a:t>,</a:t>
            </a:r>
            <a:endParaRPr lang="en-GB" dirty="0">
              <a:latin typeface="Castledown" panose="02000503040000020003" pitchFamily="2" charset="0"/>
            </a:endParaRPr>
          </a:p>
        </p:txBody>
      </p:sp>
      <p:sp>
        <p:nvSpPr>
          <p:cNvPr id="32" name="TextBox 31">
            <a:extLst>
              <a:ext uri="{FF2B5EF4-FFF2-40B4-BE49-F238E27FC236}">
                <a16:creationId xmlns:a16="http://schemas.microsoft.com/office/drawing/2014/main" id="{2327ADAC-17DE-690F-11B1-8691B5DF00A4}"/>
              </a:ext>
            </a:extLst>
          </p:cNvPr>
          <p:cNvSpPr txBox="1"/>
          <p:nvPr/>
        </p:nvSpPr>
        <p:spPr>
          <a:xfrm>
            <a:off x="2560316" y="2981766"/>
            <a:ext cx="6404458" cy="954107"/>
          </a:xfrm>
          <a:prstGeom prst="rect">
            <a:avLst/>
          </a:prstGeom>
          <a:noFill/>
        </p:spPr>
        <p:txBody>
          <a:bodyPr wrap="square">
            <a:spAutoFit/>
          </a:bodyPr>
          <a:lstStyle/>
          <a:p>
            <a:r>
              <a:rPr lang="en-GB" b="0" i="0" dirty="0">
                <a:solidFill>
                  <a:srgbClr val="202122"/>
                </a:solidFill>
                <a:effectLst/>
                <a:latin typeface="Castledown" panose="02000503040000020003" pitchFamily="2" charset="0"/>
              </a:rPr>
              <a:t>Completed in 1872, the new private branchline became known as the </a:t>
            </a:r>
            <a:r>
              <a:rPr lang="en-GB" b="1" i="0" dirty="0">
                <a:solidFill>
                  <a:srgbClr val="202122"/>
                </a:solidFill>
                <a:effectLst/>
                <a:latin typeface="Castledown" panose="02000503040000020003" pitchFamily="2" charset="0"/>
              </a:rPr>
              <a:t>Vinegar Works branch</a:t>
            </a:r>
            <a:r>
              <a:rPr lang="en-GB" b="0" i="0" dirty="0">
                <a:solidFill>
                  <a:srgbClr val="202122"/>
                </a:solidFill>
                <a:effectLst/>
                <a:latin typeface="Castledown" panose="02000503040000020003" pitchFamily="2" charset="0"/>
              </a:rPr>
              <a:t> or the </a:t>
            </a:r>
            <a:r>
              <a:rPr lang="en-GB" b="1" i="0" dirty="0">
                <a:solidFill>
                  <a:srgbClr val="202122"/>
                </a:solidFill>
                <a:effectLst/>
                <a:latin typeface="Castledown" panose="02000503040000020003" pitchFamily="2" charset="0"/>
              </a:rPr>
              <a:t>Lowesmoor Tramway</a:t>
            </a:r>
            <a:r>
              <a:rPr lang="en-GB" b="0" i="0" dirty="0">
                <a:solidFill>
                  <a:srgbClr val="202122"/>
                </a:solidFill>
                <a:effectLst/>
                <a:latin typeface="Castledown" panose="02000503040000020003" pitchFamily="2" charset="0"/>
              </a:rPr>
              <a:t>.</a:t>
            </a:r>
          </a:p>
          <a:p>
            <a:endParaRPr lang="en-GB" dirty="0">
              <a:solidFill>
                <a:srgbClr val="202122"/>
              </a:solidFill>
              <a:latin typeface="Castledown" panose="02000503040000020003" pitchFamily="2" charset="0"/>
            </a:endParaRPr>
          </a:p>
          <a:p>
            <a:r>
              <a:rPr lang="en-GB" dirty="0">
                <a:solidFill>
                  <a:srgbClr val="202122"/>
                </a:solidFill>
                <a:latin typeface="Castledown" panose="02000503040000020003" pitchFamily="2" charset="0"/>
              </a:rPr>
              <a:t>Several of the original buildings still stand around the city centre today.</a:t>
            </a:r>
            <a:endParaRPr lang="en-GB" dirty="0">
              <a:latin typeface="Castledown" panose="02000503040000020003" pitchFamily="2" charset="0"/>
            </a:endParaRPr>
          </a:p>
        </p:txBody>
      </p:sp>
    </p:spTree>
    <p:extLst>
      <p:ext uri="{BB962C8B-B14F-4D97-AF65-F5344CB8AC3E}">
        <p14:creationId xmlns:p14="http://schemas.microsoft.com/office/powerpoint/2010/main" val="28499250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D5211139-6E44-4198-D0C2-7813D8099442}"/>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274E4CA1-62A0-B659-DC18-0135F21B8E7C}"/>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Industrial Revolution?</a:t>
            </a:r>
          </a:p>
        </p:txBody>
      </p:sp>
      <p:sp>
        <p:nvSpPr>
          <p:cNvPr id="5" name="Rectangle: Rounded Corners 4">
            <a:extLst>
              <a:ext uri="{FF2B5EF4-FFF2-40B4-BE49-F238E27FC236}">
                <a16:creationId xmlns:a16="http://schemas.microsoft.com/office/drawing/2014/main" id="{4E4257C2-0FEF-81F2-0F24-9A06D13111DD}"/>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The </a:t>
            </a:r>
            <a:r>
              <a:rPr lang="en-GB" sz="2000" b="1" dirty="0">
                <a:solidFill>
                  <a:srgbClr val="2F2967"/>
                </a:solidFill>
                <a:latin typeface="Arial"/>
              </a:rPr>
              <a:t>Industrial Revolution </a:t>
            </a:r>
            <a:r>
              <a:rPr lang="en-GB" sz="2000" dirty="0">
                <a:solidFill>
                  <a:srgbClr val="2F2967"/>
                </a:solidFill>
                <a:latin typeface="Arial"/>
              </a:rPr>
              <a:t>began in Britain in the mid </a:t>
            </a:r>
            <a:r>
              <a:rPr lang="en-GB" sz="2000" b="1" dirty="0">
                <a:solidFill>
                  <a:srgbClr val="2F2967"/>
                </a:solidFill>
                <a:latin typeface="Arial"/>
              </a:rPr>
              <a:t>1700s</a:t>
            </a:r>
            <a:r>
              <a:rPr lang="en-GB" sz="2000" dirty="0">
                <a:solidFill>
                  <a:srgbClr val="2F2967"/>
                </a:solidFill>
                <a:latin typeface="Arial"/>
              </a:rPr>
              <a:t> and lasted until </a:t>
            </a:r>
            <a:r>
              <a:rPr lang="en-GB" sz="2000" b="1" dirty="0">
                <a:solidFill>
                  <a:srgbClr val="2F2967"/>
                </a:solidFill>
                <a:latin typeface="Arial"/>
              </a:rPr>
              <a:t>1900</a:t>
            </a:r>
            <a:r>
              <a:rPr lang="en-GB" sz="2000" dirty="0">
                <a:solidFill>
                  <a:srgbClr val="2F2967"/>
                </a:solidFill>
                <a:latin typeface="Arial"/>
              </a:rPr>
              <a:t>. It changed </a:t>
            </a:r>
            <a:r>
              <a:rPr lang="en-GB" sz="2000" dirty="0">
                <a:solidFill>
                  <a:srgbClr val="2F2967"/>
                </a:solidFill>
              </a:rPr>
              <a:t>farming, mining, transport, manufacturing (making things) and technology. It changed people’s lives. It began in the reign of </a:t>
            </a:r>
            <a:r>
              <a:rPr lang="en-GB" sz="2000" b="1" dirty="0">
                <a:solidFill>
                  <a:srgbClr val="2F2967"/>
                </a:solidFill>
              </a:rPr>
              <a:t>George II </a:t>
            </a:r>
            <a:r>
              <a:rPr lang="en-GB" sz="2000" dirty="0">
                <a:solidFill>
                  <a:srgbClr val="2F2967"/>
                </a:solidFill>
              </a:rPr>
              <a:t>and ended at the end of the </a:t>
            </a:r>
            <a:r>
              <a:rPr lang="en-GB" sz="2000" b="1" dirty="0">
                <a:solidFill>
                  <a:srgbClr val="2F2967"/>
                </a:solidFill>
              </a:rPr>
              <a:t>Victorian</a:t>
            </a:r>
            <a:r>
              <a:rPr lang="en-GB" sz="2000" dirty="0">
                <a:solidFill>
                  <a:srgbClr val="2F2967"/>
                </a:solidFill>
              </a:rPr>
              <a:t> era.</a:t>
            </a:r>
            <a:endParaRPr lang="en-GB" sz="2000" dirty="0">
              <a:solidFill>
                <a:srgbClr val="2F2967"/>
              </a:solidFill>
              <a:latin typeface="Arial"/>
            </a:endParaRPr>
          </a:p>
        </p:txBody>
      </p:sp>
      <p:pic>
        <p:nvPicPr>
          <p:cNvPr id="6" name="Picture 5" descr="A white letters on a black background&#10;&#10;Description automatically generated">
            <a:extLst>
              <a:ext uri="{FF2B5EF4-FFF2-40B4-BE49-F238E27FC236}">
                <a16:creationId xmlns:a16="http://schemas.microsoft.com/office/drawing/2014/main" id="{1AEBEE5D-7464-8D60-273F-27468E8FD3AE}"/>
              </a:ext>
            </a:extLst>
          </p:cNvPr>
          <p:cNvPicPr>
            <a:picLocks noChangeAspect="1"/>
          </p:cNvPicPr>
          <p:nvPr/>
        </p:nvPicPr>
        <p:blipFill>
          <a:blip r:embed="rId3"/>
          <a:stretch>
            <a:fillRect/>
          </a:stretch>
        </p:blipFill>
        <p:spPr>
          <a:xfrm>
            <a:off x="7004131" y="6249621"/>
            <a:ext cx="1754862" cy="388702"/>
          </a:xfrm>
          <a:prstGeom prst="rect">
            <a:avLst/>
          </a:prstGeom>
        </p:spPr>
      </p:pic>
      <p:grpSp>
        <p:nvGrpSpPr>
          <p:cNvPr id="7" name="Group 6">
            <a:extLst>
              <a:ext uri="{FF2B5EF4-FFF2-40B4-BE49-F238E27FC236}">
                <a16:creationId xmlns:a16="http://schemas.microsoft.com/office/drawing/2014/main" id="{D5CF5313-4CFA-F0F1-DF27-2BD40E0991FF}"/>
              </a:ext>
            </a:extLst>
          </p:cNvPr>
          <p:cNvGrpSpPr/>
          <p:nvPr/>
        </p:nvGrpSpPr>
        <p:grpSpPr>
          <a:xfrm>
            <a:off x="256407" y="2465406"/>
            <a:ext cx="8543092" cy="3521599"/>
            <a:chOff x="256407" y="2465406"/>
            <a:chExt cx="8543092" cy="3521599"/>
          </a:xfrm>
        </p:grpSpPr>
        <p:pic>
          <p:nvPicPr>
            <p:cNvPr id="8" name="Picture 7">
              <a:extLst>
                <a:ext uri="{FF2B5EF4-FFF2-40B4-BE49-F238E27FC236}">
                  <a16:creationId xmlns:a16="http://schemas.microsoft.com/office/drawing/2014/main" id="{63401F6E-B4AB-E64F-873F-83F3A66C5797}"/>
                </a:ext>
              </a:extLst>
            </p:cNvPr>
            <p:cNvPicPr>
              <a:picLocks noChangeAspect="1"/>
            </p:cNvPicPr>
            <p:nvPr/>
          </p:nvPicPr>
          <p:blipFill>
            <a:blip r:embed="rId4"/>
            <a:stretch>
              <a:fillRect/>
            </a:stretch>
          </p:blipFill>
          <p:spPr>
            <a:xfrm>
              <a:off x="256407" y="2708475"/>
              <a:ext cx="8543092" cy="3278530"/>
            </a:xfrm>
            <a:prstGeom prst="rect">
              <a:avLst/>
            </a:prstGeom>
          </p:spPr>
        </p:pic>
        <p:pic>
          <p:nvPicPr>
            <p:cNvPr id="9" name="Picture 8" descr="A person wearing a crown&#10;&#10;Description automatically generated">
              <a:extLst>
                <a:ext uri="{FF2B5EF4-FFF2-40B4-BE49-F238E27FC236}">
                  <a16:creationId xmlns:a16="http://schemas.microsoft.com/office/drawing/2014/main" id="{5FC92DAC-EFD0-A18D-9C0C-44C9102282E2}"/>
                </a:ext>
              </a:extLst>
            </p:cNvPr>
            <p:cNvPicPr>
              <a:picLocks noChangeAspect="1"/>
            </p:cNvPicPr>
            <p:nvPr/>
          </p:nvPicPr>
          <p:blipFill>
            <a:blip r:embed="rId5"/>
            <a:stretch>
              <a:fillRect/>
            </a:stretch>
          </p:blipFill>
          <p:spPr>
            <a:xfrm flipH="1">
              <a:off x="7735033" y="2465406"/>
              <a:ext cx="900109" cy="1192194"/>
            </a:xfrm>
            <a:prstGeom prst="rect">
              <a:avLst/>
            </a:prstGeom>
          </p:spPr>
        </p:pic>
        <p:pic>
          <p:nvPicPr>
            <p:cNvPr id="10" name="Picture 9" descr="A grey factory with smoke coming out of it&#10;&#10;Description automatically generated">
              <a:extLst>
                <a:ext uri="{FF2B5EF4-FFF2-40B4-BE49-F238E27FC236}">
                  <a16:creationId xmlns:a16="http://schemas.microsoft.com/office/drawing/2014/main" id="{FDB2AE88-55FD-7830-21CE-F3DADA8946B4}"/>
                </a:ext>
              </a:extLst>
            </p:cNvPr>
            <p:cNvPicPr>
              <a:picLocks noChangeAspect="1"/>
            </p:cNvPicPr>
            <p:nvPr/>
          </p:nvPicPr>
          <p:blipFill>
            <a:blip r:embed="rId6"/>
            <a:stretch>
              <a:fillRect/>
            </a:stretch>
          </p:blipFill>
          <p:spPr>
            <a:xfrm>
              <a:off x="6519133" y="3975975"/>
              <a:ext cx="1861593" cy="1955604"/>
            </a:xfrm>
            <a:prstGeom prst="rect">
              <a:avLst/>
            </a:prstGeom>
          </p:spPr>
        </p:pic>
      </p:grpSp>
    </p:spTree>
    <p:extLst>
      <p:ext uri="{BB962C8B-B14F-4D97-AF65-F5344CB8AC3E}">
        <p14:creationId xmlns:p14="http://schemas.microsoft.com/office/powerpoint/2010/main" val="102559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51946241-14B4-7678-863D-9DB545B23A7B}"/>
            </a:ext>
          </a:extLst>
        </p:cNvPr>
        <p:cNvGrpSpPr/>
        <p:nvPr/>
      </p:nvGrpSpPr>
      <p:grpSpPr>
        <a:xfrm>
          <a:off x="0" y="0"/>
          <a:ext cx="0" cy="0"/>
          <a:chOff x="0" y="0"/>
          <a:chExt cx="0" cy="0"/>
        </a:xfrm>
      </p:grpSpPr>
      <p:pic>
        <p:nvPicPr>
          <p:cNvPr id="5130" name="Picture 10" descr="2244 at Worcester Works">
            <a:extLst>
              <a:ext uri="{FF2B5EF4-FFF2-40B4-BE49-F238E27FC236}">
                <a16:creationId xmlns:a16="http://schemas.microsoft.com/office/drawing/2014/main" id="{9B170EA5-84D7-9959-5A45-9163A78F5B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566" y="4336959"/>
            <a:ext cx="3778086" cy="2443162"/>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Rounded Corners 15">
            <a:extLst>
              <a:ext uri="{FF2B5EF4-FFF2-40B4-BE49-F238E27FC236}">
                <a16:creationId xmlns:a16="http://schemas.microsoft.com/office/drawing/2014/main" id="{D0EAE40A-5D11-1437-8611-CCCB62A11482}"/>
              </a:ext>
            </a:extLst>
          </p:cNvPr>
          <p:cNvSpPr/>
          <p:nvPr/>
        </p:nvSpPr>
        <p:spPr>
          <a:xfrm>
            <a:off x="253208" y="2524124"/>
            <a:ext cx="4490242" cy="2332391"/>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124" name="Picture 4" descr="Mckenzie Advert">
            <a:extLst>
              <a:ext uri="{FF2B5EF4-FFF2-40B4-BE49-F238E27FC236}">
                <a16:creationId xmlns:a16="http://schemas.microsoft.com/office/drawing/2014/main" id="{16A86E69-D611-A11C-6201-65C5BCB781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2400" y="75726"/>
            <a:ext cx="3615780" cy="6020274"/>
          </a:xfrm>
          <a:prstGeom prst="rect">
            <a:avLst/>
          </a:prstGeom>
          <a:noFill/>
          <a:extLst>
            <a:ext uri="{909E8E84-426E-40DD-AFC4-6F175D3DCCD1}">
              <a14:hiddenFill xmlns:a14="http://schemas.microsoft.com/office/drawing/2010/main">
                <a:solidFill>
                  <a:srgbClr val="FFFFFF"/>
                </a:solidFill>
              </a14:hiddenFill>
            </a:ext>
          </a:extLst>
        </p:spPr>
      </p:pic>
      <p:pic>
        <p:nvPicPr>
          <p:cNvPr id="146" name="Google Shape;146;p31" descr="A picture containing text, clipart&#10;&#10;Description automatically generated">
            <a:extLst>
              <a:ext uri="{FF2B5EF4-FFF2-40B4-BE49-F238E27FC236}">
                <a16:creationId xmlns:a16="http://schemas.microsoft.com/office/drawing/2014/main" id="{38EC370B-A2B2-2BA5-7362-0EEC3AF9A21A}"/>
              </a:ext>
            </a:extLst>
          </p:cNvPr>
          <p:cNvPicPr preferRelativeResize="0"/>
          <p:nvPr/>
        </p:nvPicPr>
        <p:blipFill rotWithShape="1">
          <a:blip r:embed="rId5">
            <a:alphaModFix/>
          </a:blip>
          <a:srcRect/>
          <a:stretch/>
        </p:blipFill>
        <p:spPr>
          <a:xfrm>
            <a:off x="7379493" y="6211704"/>
            <a:ext cx="1685649" cy="568417"/>
          </a:xfrm>
          <a:prstGeom prst="rect">
            <a:avLst/>
          </a:prstGeom>
          <a:noFill/>
          <a:ln>
            <a:noFill/>
          </a:ln>
        </p:spPr>
      </p:pic>
      <p:grpSp>
        <p:nvGrpSpPr>
          <p:cNvPr id="9" name="Group 8">
            <a:extLst>
              <a:ext uri="{FF2B5EF4-FFF2-40B4-BE49-F238E27FC236}">
                <a16:creationId xmlns:a16="http://schemas.microsoft.com/office/drawing/2014/main" id="{2EBAB0C5-42B2-F9B0-02D1-05EDA9C1B494}"/>
              </a:ext>
            </a:extLst>
          </p:cNvPr>
          <p:cNvGrpSpPr/>
          <p:nvPr/>
        </p:nvGrpSpPr>
        <p:grpSpPr>
          <a:xfrm>
            <a:off x="318977" y="132519"/>
            <a:ext cx="2913040" cy="1185918"/>
            <a:chOff x="4697294" y="3134392"/>
            <a:chExt cx="2913040" cy="1185918"/>
          </a:xfrm>
        </p:grpSpPr>
        <p:sp>
          <p:nvSpPr>
            <p:cNvPr id="10" name="Rectangle: Rounded Corners 9">
              <a:extLst>
                <a:ext uri="{FF2B5EF4-FFF2-40B4-BE49-F238E27FC236}">
                  <a16:creationId xmlns:a16="http://schemas.microsoft.com/office/drawing/2014/main" id="{3C624894-5BDE-968D-B266-BB8FFF4BCA2F}"/>
                </a:ext>
              </a:extLst>
            </p:cNvPr>
            <p:cNvSpPr/>
            <p:nvPr/>
          </p:nvSpPr>
          <p:spPr>
            <a:xfrm>
              <a:off x="4697294" y="3185192"/>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C0D3A087-A97A-7737-FF1C-C68E0DD0D093}"/>
                </a:ext>
              </a:extLst>
            </p:cNvPr>
            <p:cNvSpPr/>
            <p:nvPr/>
          </p:nvSpPr>
          <p:spPr>
            <a:xfrm>
              <a:off x="5924685" y="3177851"/>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Ironmongers &amp; Signallers from Rail itself</a:t>
              </a:r>
            </a:p>
          </p:txBody>
        </p:sp>
        <p:pic>
          <p:nvPicPr>
            <p:cNvPr id="12" name="Graphic 11" descr="Train Tracks with solid fill">
              <a:extLst>
                <a:ext uri="{FF2B5EF4-FFF2-40B4-BE49-F238E27FC236}">
                  <a16:creationId xmlns:a16="http://schemas.microsoft.com/office/drawing/2014/main" id="{15CE76B1-F712-7A5E-93AB-DE01C0ADD20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719936" y="3134392"/>
              <a:ext cx="1185918" cy="1185918"/>
            </a:xfrm>
            <a:prstGeom prst="rect">
              <a:avLst/>
            </a:prstGeom>
          </p:spPr>
        </p:pic>
      </p:grpSp>
      <p:sp>
        <p:nvSpPr>
          <p:cNvPr id="13" name="Google Shape;142;p31">
            <a:hlinkClick r:id="rId8" action="ppaction://hlinksldjump"/>
            <a:extLst>
              <a:ext uri="{FF2B5EF4-FFF2-40B4-BE49-F238E27FC236}">
                <a16:creationId xmlns:a16="http://schemas.microsoft.com/office/drawing/2014/main" id="{331D1473-303D-9368-2306-0A4DEB917838}"/>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15" name="TextBox 14">
            <a:extLst>
              <a:ext uri="{FF2B5EF4-FFF2-40B4-BE49-F238E27FC236}">
                <a16:creationId xmlns:a16="http://schemas.microsoft.com/office/drawing/2014/main" id="{DB884D99-A644-65CE-C023-228971C4A69C}"/>
              </a:ext>
            </a:extLst>
          </p:cNvPr>
          <p:cNvSpPr txBox="1"/>
          <p:nvPr/>
        </p:nvSpPr>
        <p:spPr>
          <a:xfrm>
            <a:off x="341619" y="2609747"/>
            <a:ext cx="4572000" cy="2246769"/>
          </a:xfrm>
          <a:prstGeom prst="rect">
            <a:avLst/>
          </a:prstGeom>
          <a:noFill/>
        </p:spPr>
        <p:txBody>
          <a:bodyPr wrap="square">
            <a:spAutoFit/>
          </a:bodyPr>
          <a:lstStyle/>
          <a:p>
            <a:pPr algn="l"/>
            <a:r>
              <a:rPr lang="en-GB" b="0" i="0" dirty="0">
                <a:solidFill>
                  <a:schemeClr val="tx1"/>
                </a:solidFill>
                <a:effectLst/>
                <a:latin typeface="Castledown" panose="02000503040000020003" pitchFamily="2" charset="0"/>
              </a:rPr>
              <a:t>The railways also gave Worcester thousands of jobs. Just under half of all </a:t>
            </a:r>
            <a:r>
              <a:rPr lang="en-GB" b="0" i="0" u="none" strike="noStrike" dirty="0">
                <a:solidFill>
                  <a:schemeClr val="tx1"/>
                </a:solidFill>
                <a:effectLst/>
                <a:latin typeface="Castledown" panose="02000503040000020003" pitchFamily="2" charset="0"/>
              </a:rPr>
              <a:t>GWR</a:t>
            </a:r>
            <a:r>
              <a:rPr lang="en-GB" b="0" i="0" dirty="0">
                <a:solidFill>
                  <a:schemeClr val="tx1"/>
                </a:solidFill>
                <a:effectLst/>
                <a:latin typeface="Castledown" panose="02000503040000020003" pitchFamily="2" charset="0"/>
              </a:rPr>
              <a:t> passenger coaches were built in Worcester alongside the three signalling factories, including the largest </a:t>
            </a:r>
            <a:r>
              <a:rPr lang="en-GB" b="0" i="0" u="none" strike="noStrike" dirty="0">
                <a:solidFill>
                  <a:schemeClr val="tx1"/>
                </a:solidFill>
                <a:effectLst/>
                <a:latin typeface="Castledown" panose="02000503040000020003" pitchFamily="2" charset="0"/>
              </a:rPr>
              <a:t>railway signalling</a:t>
            </a:r>
            <a:r>
              <a:rPr lang="en-GB" b="0" i="0" dirty="0">
                <a:solidFill>
                  <a:schemeClr val="tx1"/>
                </a:solidFill>
                <a:effectLst/>
                <a:latin typeface="Castledown" panose="02000503040000020003" pitchFamily="2" charset="0"/>
              </a:rPr>
              <a:t> company in the World: </a:t>
            </a:r>
            <a:r>
              <a:rPr lang="en-GB" b="0" i="0" u="none" strike="noStrike" dirty="0">
                <a:solidFill>
                  <a:schemeClr val="tx1"/>
                </a:solidFill>
                <a:effectLst/>
                <a:latin typeface="Castledown" panose="02000503040000020003" pitchFamily="2" charset="0"/>
              </a:rPr>
              <a:t>McKenzie &amp; Holland</a:t>
            </a:r>
            <a:r>
              <a:rPr lang="en-GB" b="0" i="0" dirty="0">
                <a:solidFill>
                  <a:schemeClr val="tx1"/>
                </a:solidFill>
                <a:effectLst/>
                <a:latin typeface="Castledown" panose="02000503040000020003" pitchFamily="2" charset="0"/>
              </a:rPr>
              <a:t>. These along with ironfounders, including </a:t>
            </a:r>
            <a:r>
              <a:rPr lang="en-GB" b="0" i="0" u="none" strike="noStrike" dirty="0">
                <a:solidFill>
                  <a:schemeClr val="tx1"/>
                </a:solidFill>
                <a:effectLst/>
                <a:latin typeface="Castledown" panose="02000503040000020003" pitchFamily="2" charset="0"/>
              </a:rPr>
              <a:t>Heenan &amp; Froude</a:t>
            </a:r>
            <a:r>
              <a:rPr lang="en-GB" b="0" i="0" dirty="0">
                <a:solidFill>
                  <a:schemeClr val="tx1"/>
                </a:solidFill>
                <a:effectLst/>
                <a:latin typeface="Castledown" panose="02000503040000020003" pitchFamily="2" charset="0"/>
              </a:rPr>
              <a:t>, Hardy &amp; Padmore ensured that the late-Victorian period saw the growth of towns such as Worcester, with people moving for employment and better paid opportunities.</a:t>
            </a:r>
            <a:endParaRPr lang="en-GB" dirty="0">
              <a:solidFill>
                <a:schemeClr val="tx1"/>
              </a:solidFill>
              <a:latin typeface="Castledown" panose="02000503040000020003" pitchFamily="2" charset="0"/>
            </a:endParaRPr>
          </a:p>
        </p:txBody>
      </p:sp>
      <p:pic>
        <p:nvPicPr>
          <p:cNvPr id="5122" name="Picture 2" descr="Name plate">
            <a:extLst>
              <a:ext uri="{FF2B5EF4-FFF2-40B4-BE49-F238E27FC236}">
                <a16:creationId xmlns:a16="http://schemas.microsoft.com/office/drawing/2014/main" id="{56BD1DAD-A5FF-44B8-9D3F-65B95B231A6D}"/>
              </a:ext>
            </a:extLst>
          </p:cNvPr>
          <p:cNvPicPr>
            <a:picLocks noChangeAspect="1" noChangeArrowheads="1"/>
          </p:cNvPicPr>
          <p:nvPr/>
        </p:nvPicPr>
        <p:blipFill>
          <a:blip r:embed="rId9">
            <a:extLst>
              <a:ext uri="{BEBA8EAE-BF5A-486C-A8C5-ECC9F3942E4B}">
                <a14:imgProps xmlns:a14="http://schemas.microsoft.com/office/drawing/2010/main">
                  <a14:imgLayer r:embed="rId10">
                    <a14:imgEffect>
                      <a14:backgroundRemoval t="9877" b="88889" l="3200" r="97067">
                        <a14:foregroundMark x1="9600" y1="59877" x2="9600" y2="15432"/>
                        <a14:foregroundMark x1="9600" y1="15432" x2="24267" y2="13580"/>
                        <a14:foregroundMark x1="6667" y1="40123" x2="3200" y2="48148"/>
                        <a14:foregroundMark x1="91200" y1="62963" x2="91467" y2="53704"/>
                        <a14:foregroundMark x1="95467" y1="48765" x2="97067" y2="56173"/>
                      </a14:backgroundRemoval>
                    </a14:imgEffect>
                  </a14:imgLayer>
                </a14:imgProps>
              </a:ext>
              <a:ext uri="{28A0092B-C50C-407E-A947-70E740481C1C}">
                <a14:useLocalDpi xmlns:a14="http://schemas.microsoft.com/office/drawing/2010/main" val="0"/>
              </a:ext>
            </a:extLst>
          </a:blip>
          <a:srcRect/>
          <a:stretch>
            <a:fillRect/>
          </a:stretch>
        </p:blipFill>
        <p:spPr bwMode="auto">
          <a:xfrm rot="21048434">
            <a:off x="2279266" y="791290"/>
            <a:ext cx="3571875" cy="1543050"/>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0CBEECFB-7E17-2A03-56E0-4BD274A85F41}"/>
              </a:ext>
            </a:extLst>
          </p:cNvPr>
          <p:cNvSpPr txBox="1"/>
          <p:nvPr/>
        </p:nvSpPr>
        <p:spPr>
          <a:xfrm>
            <a:off x="5236778" y="5892242"/>
            <a:ext cx="4572000" cy="261610"/>
          </a:xfrm>
          <a:prstGeom prst="rect">
            <a:avLst/>
          </a:prstGeom>
          <a:noFill/>
        </p:spPr>
        <p:txBody>
          <a:bodyPr wrap="square">
            <a:spAutoFit/>
          </a:bodyPr>
          <a:lstStyle/>
          <a:p>
            <a:pPr algn="l"/>
            <a:r>
              <a:rPr lang="en-GB" sz="1100" b="0" i="0" dirty="0">
                <a:solidFill>
                  <a:schemeClr val="tx1"/>
                </a:solidFill>
                <a:effectLst/>
                <a:highlight>
                  <a:srgbClr val="C0C0C0"/>
                </a:highlight>
                <a:latin typeface="Castledown" panose="02000503040000020003" pitchFamily="2" charset="0"/>
              </a:rPr>
              <a:t>Images from the collection of Andrew Smith </a:t>
            </a:r>
            <a:endParaRPr lang="en-GB" sz="1100" dirty="0">
              <a:solidFill>
                <a:schemeClr val="tx1"/>
              </a:solidFill>
              <a:highlight>
                <a:srgbClr val="C0C0C0"/>
              </a:highlight>
              <a:latin typeface="Castledown" panose="02000503040000020003" pitchFamily="2" charset="0"/>
            </a:endParaRPr>
          </a:p>
        </p:txBody>
      </p:sp>
      <p:sp>
        <p:nvSpPr>
          <p:cNvPr id="20" name="TextBox 19">
            <a:extLst>
              <a:ext uri="{FF2B5EF4-FFF2-40B4-BE49-F238E27FC236}">
                <a16:creationId xmlns:a16="http://schemas.microsoft.com/office/drawing/2014/main" id="{418398B1-E4F4-8C0B-50D1-2819282C016F}"/>
              </a:ext>
            </a:extLst>
          </p:cNvPr>
          <p:cNvSpPr txBox="1"/>
          <p:nvPr/>
        </p:nvSpPr>
        <p:spPr>
          <a:xfrm>
            <a:off x="550478" y="6574128"/>
            <a:ext cx="4572000" cy="261610"/>
          </a:xfrm>
          <a:prstGeom prst="rect">
            <a:avLst/>
          </a:prstGeom>
          <a:noFill/>
        </p:spPr>
        <p:txBody>
          <a:bodyPr wrap="square">
            <a:spAutoFit/>
          </a:bodyPr>
          <a:lstStyle/>
          <a:p>
            <a:pPr algn="l"/>
            <a:r>
              <a:rPr lang="en-GB" sz="1100" b="0" i="0" dirty="0">
                <a:solidFill>
                  <a:schemeClr val="tx1"/>
                </a:solidFill>
                <a:effectLst/>
                <a:highlight>
                  <a:srgbClr val="C0C0C0"/>
                </a:highlight>
                <a:latin typeface="Castledown" panose="02000503040000020003" pitchFamily="2" charset="0"/>
              </a:rPr>
              <a:t>A train being worked on at Worceste</a:t>
            </a:r>
            <a:r>
              <a:rPr lang="en-GB" sz="1100" dirty="0">
                <a:solidFill>
                  <a:schemeClr val="tx1"/>
                </a:solidFill>
                <a:highlight>
                  <a:srgbClr val="C0C0C0"/>
                </a:highlight>
                <a:latin typeface="Castledown" panose="02000503040000020003" pitchFamily="2" charset="0"/>
              </a:rPr>
              <a:t>r’s Engine Shed</a:t>
            </a:r>
          </a:p>
        </p:txBody>
      </p:sp>
    </p:spTree>
    <p:extLst>
      <p:ext uri="{BB962C8B-B14F-4D97-AF65-F5344CB8AC3E}">
        <p14:creationId xmlns:p14="http://schemas.microsoft.com/office/powerpoint/2010/main" val="26143470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6D26AE94-11A9-6AB7-C2CB-ED3736635915}"/>
            </a:ext>
          </a:extLst>
        </p:cNvPr>
        <p:cNvGrpSpPr/>
        <p:nvPr/>
      </p:nvGrpSpPr>
      <p:grpSpPr>
        <a:xfrm>
          <a:off x="0" y="0"/>
          <a:ext cx="0" cy="0"/>
          <a:chOff x="0" y="0"/>
          <a:chExt cx="0" cy="0"/>
        </a:xfrm>
      </p:grpSpPr>
      <p:pic>
        <p:nvPicPr>
          <p:cNvPr id="2054" name="Picture 6" descr="market bassinet ...">
            <a:extLst>
              <a:ext uri="{FF2B5EF4-FFF2-40B4-BE49-F238E27FC236}">
                <a16:creationId xmlns:a16="http://schemas.microsoft.com/office/drawing/2014/main" id="{86F446D1-A9C6-4707-BB50-904FD67D38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76368" y="96253"/>
            <a:ext cx="2360224" cy="157062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146" name="Google Shape;146;p31" descr="A picture containing text, clipart&#10;&#10;Description automatically generated">
            <a:extLst>
              <a:ext uri="{FF2B5EF4-FFF2-40B4-BE49-F238E27FC236}">
                <a16:creationId xmlns:a16="http://schemas.microsoft.com/office/drawing/2014/main" id="{FDF74756-1A76-6C7D-420C-6D24DF0847B7}"/>
              </a:ext>
            </a:extLst>
          </p:cNvPr>
          <p:cNvPicPr preferRelativeResize="0"/>
          <p:nvPr/>
        </p:nvPicPr>
        <p:blipFill rotWithShape="1">
          <a:blip r:embed="rId4">
            <a:alphaModFix/>
          </a:blip>
          <a:srcRect/>
          <a:stretch/>
        </p:blipFill>
        <p:spPr>
          <a:xfrm>
            <a:off x="7379493" y="6211704"/>
            <a:ext cx="1685649" cy="568417"/>
          </a:xfrm>
          <a:prstGeom prst="rect">
            <a:avLst/>
          </a:prstGeom>
          <a:noFill/>
          <a:ln>
            <a:noFill/>
          </a:ln>
        </p:spPr>
      </p:pic>
      <p:grpSp>
        <p:nvGrpSpPr>
          <p:cNvPr id="9" name="Group 8">
            <a:extLst>
              <a:ext uri="{FF2B5EF4-FFF2-40B4-BE49-F238E27FC236}">
                <a16:creationId xmlns:a16="http://schemas.microsoft.com/office/drawing/2014/main" id="{1B5771E8-A2CD-FF38-9AA6-3E662670EF52}"/>
              </a:ext>
            </a:extLst>
          </p:cNvPr>
          <p:cNvGrpSpPr/>
          <p:nvPr/>
        </p:nvGrpSpPr>
        <p:grpSpPr>
          <a:xfrm>
            <a:off x="323308" y="166779"/>
            <a:ext cx="2913040" cy="1086244"/>
            <a:chOff x="4697294" y="4678187"/>
            <a:chExt cx="2913040" cy="1086244"/>
          </a:xfrm>
        </p:grpSpPr>
        <p:sp>
          <p:nvSpPr>
            <p:cNvPr id="10" name="Rectangle: Rounded Corners 9">
              <a:extLst>
                <a:ext uri="{FF2B5EF4-FFF2-40B4-BE49-F238E27FC236}">
                  <a16:creationId xmlns:a16="http://schemas.microsoft.com/office/drawing/2014/main" id="{FBC576A9-1621-5836-DDAE-17844114B6D8}"/>
                </a:ext>
              </a:extLst>
            </p:cNvPr>
            <p:cNvSpPr/>
            <p:nvPr/>
          </p:nvSpPr>
          <p:spPr>
            <a:xfrm>
              <a:off x="4697294" y="4683961"/>
              <a:ext cx="2900338" cy="1080470"/>
            </a:xfrm>
            <a:prstGeom prst="roundRect">
              <a:avLst/>
            </a:prstGeom>
            <a:ln w="38100"/>
          </p:spPr>
          <p:style>
            <a:lnRef idx="2">
              <a:schemeClr val="dk1"/>
            </a:lnRef>
            <a:fillRef idx="1">
              <a:schemeClr val="lt1"/>
            </a:fillRef>
            <a:effectRef idx="0">
              <a:schemeClr val="dk1"/>
            </a:effectRef>
            <a:fontRef idx="minor">
              <a:schemeClr val="dk1"/>
            </a:fontRef>
          </p:style>
          <p:txBody>
            <a:bodyPr rtlCol="0" anchor="ctr"/>
            <a:lstStyle/>
            <a:p>
              <a:pPr algn="ctr"/>
              <a:endParaRPr lang="en-GB"/>
            </a:p>
          </p:txBody>
        </p:sp>
        <p:sp>
          <p:nvSpPr>
            <p:cNvPr id="11" name="Rectangle 10">
              <a:extLst>
                <a:ext uri="{FF2B5EF4-FFF2-40B4-BE49-F238E27FC236}">
                  <a16:creationId xmlns:a16="http://schemas.microsoft.com/office/drawing/2014/main" id="{4B5A992F-EA8F-C386-5060-A038ADC8AA47}"/>
                </a:ext>
              </a:extLst>
            </p:cNvPr>
            <p:cNvSpPr/>
            <p:nvPr/>
          </p:nvSpPr>
          <p:spPr>
            <a:xfrm>
              <a:off x="5924685" y="4678187"/>
              <a:ext cx="1685649" cy="1084459"/>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r>
                <a:rPr lang="en-GB" dirty="0"/>
                <a:t>Corn exchange</a:t>
              </a:r>
            </a:p>
          </p:txBody>
        </p:sp>
        <p:pic>
          <p:nvPicPr>
            <p:cNvPr id="12" name="Graphic 11" descr="Crops outline">
              <a:extLst>
                <a:ext uri="{FF2B5EF4-FFF2-40B4-BE49-F238E27FC236}">
                  <a16:creationId xmlns:a16="http://schemas.microsoft.com/office/drawing/2014/main" id="{4D89AECC-7D49-412B-9B84-928204144A7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796990" y="4719588"/>
              <a:ext cx="1031810" cy="1031810"/>
            </a:xfrm>
            <a:prstGeom prst="rect">
              <a:avLst/>
            </a:prstGeom>
          </p:spPr>
        </p:pic>
      </p:grpSp>
      <p:sp>
        <p:nvSpPr>
          <p:cNvPr id="13" name="Google Shape;142;p31">
            <a:hlinkClick r:id="rId7" action="ppaction://hlinksldjump"/>
            <a:extLst>
              <a:ext uri="{FF2B5EF4-FFF2-40B4-BE49-F238E27FC236}">
                <a16:creationId xmlns:a16="http://schemas.microsoft.com/office/drawing/2014/main" id="{EAACBEDB-DF28-FB4C-702E-C74DD3FC4FE3}"/>
              </a:ext>
            </a:extLst>
          </p:cNvPr>
          <p:cNvSpPr/>
          <p:nvPr/>
        </p:nvSpPr>
        <p:spPr>
          <a:xfrm>
            <a:off x="7600697" y="77879"/>
            <a:ext cx="1435895" cy="375832"/>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2800" b="1" i="0" u="none" strike="noStrike" cap="none" dirty="0">
                <a:solidFill>
                  <a:srgbClr val="2F2967"/>
                </a:solidFill>
                <a:latin typeface="Arial"/>
                <a:ea typeface="Arial"/>
                <a:cs typeface="Arial"/>
                <a:sym typeface="Arial"/>
              </a:rPr>
              <a:t>Trade</a:t>
            </a:r>
            <a:endParaRPr sz="2400" b="0" i="0" u="none" strike="noStrike" cap="none" dirty="0">
              <a:solidFill>
                <a:srgbClr val="2F2967"/>
              </a:solidFill>
              <a:latin typeface="Arial"/>
              <a:ea typeface="Arial"/>
              <a:cs typeface="Arial"/>
              <a:sym typeface="Arial"/>
            </a:endParaRPr>
          </a:p>
        </p:txBody>
      </p:sp>
      <p:sp>
        <p:nvSpPr>
          <p:cNvPr id="3" name="Rectangle: Rounded Corners 2">
            <a:extLst>
              <a:ext uri="{FF2B5EF4-FFF2-40B4-BE49-F238E27FC236}">
                <a16:creationId xmlns:a16="http://schemas.microsoft.com/office/drawing/2014/main" id="{722320CD-ADDC-7B26-3239-3474849E38E4}"/>
              </a:ext>
            </a:extLst>
          </p:cNvPr>
          <p:cNvSpPr/>
          <p:nvPr/>
        </p:nvSpPr>
        <p:spPr>
          <a:xfrm>
            <a:off x="145658" y="1381608"/>
            <a:ext cx="8589309" cy="2209318"/>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a:extLst>
              <a:ext uri="{FF2B5EF4-FFF2-40B4-BE49-F238E27FC236}">
                <a16:creationId xmlns:a16="http://schemas.microsoft.com/office/drawing/2014/main" id="{C95FA1E3-DBF2-15C6-13AE-8354ECB81162}"/>
              </a:ext>
            </a:extLst>
          </p:cNvPr>
          <p:cNvSpPr txBox="1"/>
          <p:nvPr/>
        </p:nvSpPr>
        <p:spPr>
          <a:xfrm>
            <a:off x="331067" y="1488267"/>
            <a:ext cx="8218489" cy="2031325"/>
          </a:xfrm>
          <a:prstGeom prst="rect">
            <a:avLst/>
          </a:prstGeom>
          <a:noFill/>
        </p:spPr>
        <p:txBody>
          <a:bodyPr wrap="square">
            <a:spAutoFit/>
          </a:bodyPr>
          <a:lstStyle/>
          <a:p>
            <a:pPr algn="l"/>
            <a:r>
              <a:rPr lang="en-GB" b="0" i="0" dirty="0">
                <a:solidFill>
                  <a:srgbClr val="202122"/>
                </a:solidFill>
                <a:effectLst/>
                <a:latin typeface="Castledown" panose="02000503040000020003" pitchFamily="2" charset="0"/>
              </a:rPr>
              <a:t>Until the mid-19th century, corn merchants </a:t>
            </a:r>
            <a:r>
              <a:rPr lang="en-GB" dirty="0">
                <a:solidFill>
                  <a:srgbClr val="202122"/>
                </a:solidFill>
                <a:latin typeface="Castledown" panose="02000503040000020003" pitchFamily="2" charset="0"/>
              </a:rPr>
              <a:t>had </a:t>
            </a:r>
            <a:r>
              <a:rPr lang="en-GB" b="0" i="0" dirty="0">
                <a:solidFill>
                  <a:srgbClr val="202122"/>
                </a:solidFill>
                <a:effectLst/>
                <a:latin typeface="Castledown" panose="02000503040000020003" pitchFamily="2" charset="0"/>
              </a:rPr>
              <a:t>conducted their trade in the Corn Market on the east side of the city. However, following the repeal of the </a:t>
            </a:r>
            <a:r>
              <a:rPr lang="en-GB" b="0" i="0" u="none" strike="noStrike" dirty="0">
                <a:effectLst/>
                <a:latin typeface="Castledown" panose="02000503040000020003" pitchFamily="2" charset="0"/>
              </a:rPr>
              <a:t>Corn Laws</a:t>
            </a:r>
            <a:r>
              <a:rPr lang="en-GB" b="0" i="0" dirty="0">
                <a:solidFill>
                  <a:srgbClr val="202122"/>
                </a:solidFill>
                <a:effectLst/>
                <a:latin typeface="Castledown" panose="02000503040000020003" pitchFamily="2" charset="0"/>
              </a:rPr>
              <a:t> in 1846, civic leaders decided to commission a purpose-built corn exchange for the city. After some disagreement over the selection of the site, a group of farmers and county landowners decided to proceed with new building on a city centre site on the south side of Angel Street, near to Foregate Street. </a:t>
            </a:r>
          </a:p>
          <a:p>
            <a:pPr algn="l"/>
            <a:r>
              <a:rPr lang="en-GB" dirty="0">
                <a:solidFill>
                  <a:srgbClr val="202122"/>
                </a:solidFill>
                <a:latin typeface="Castledown" panose="02000503040000020003" pitchFamily="2" charset="0"/>
              </a:rPr>
              <a:t>The architect, Henry Rowe, designed the building using the Italian style.</a:t>
            </a:r>
          </a:p>
          <a:p>
            <a:pPr algn="l"/>
            <a:r>
              <a:rPr lang="en-GB" b="0" i="0" dirty="0">
                <a:solidFill>
                  <a:srgbClr val="202122"/>
                </a:solidFill>
                <a:effectLst/>
                <a:latin typeface="Castledown" panose="02000503040000020003" pitchFamily="2" charset="0"/>
              </a:rPr>
              <a:t>Though initially there was some strong competition from a rival corn exchange, the proximity and use of the railway allowed the newbuilding to thrive.</a:t>
            </a:r>
          </a:p>
          <a:p>
            <a:pPr algn="l"/>
            <a:r>
              <a:rPr lang="en-GB" b="0" i="0" dirty="0">
                <a:solidFill>
                  <a:srgbClr val="202122"/>
                </a:solidFill>
                <a:effectLst/>
                <a:latin typeface="Castledown" panose="02000503040000020003" pitchFamily="2" charset="0"/>
              </a:rPr>
              <a:t>The structure, which is currently vacant, is a Grade II </a:t>
            </a:r>
            <a:r>
              <a:rPr lang="en-GB" b="0" i="0" u="none" strike="noStrike" dirty="0">
                <a:effectLst/>
                <a:latin typeface="Castledown" panose="02000503040000020003" pitchFamily="2" charset="0"/>
              </a:rPr>
              <a:t>listed building</a:t>
            </a:r>
            <a:r>
              <a:rPr lang="en-GB" b="0" i="0" dirty="0">
                <a:solidFill>
                  <a:srgbClr val="202122"/>
                </a:solidFill>
                <a:effectLst/>
                <a:latin typeface="Castledown" panose="02000503040000020003" pitchFamily="2" charset="0"/>
              </a:rPr>
              <a:t>.</a:t>
            </a:r>
            <a:endParaRPr lang="en-GB" dirty="0">
              <a:solidFill>
                <a:schemeClr val="tx1"/>
              </a:solidFill>
              <a:latin typeface="Castledown" panose="02000503040000020003" pitchFamily="2" charset="0"/>
            </a:endParaRPr>
          </a:p>
        </p:txBody>
      </p:sp>
      <p:sp>
        <p:nvSpPr>
          <p:cNvPr id="4" name="Rectangle: Rounded Corners 3">
            <a:extLst>
              <a:ext uri="{FF2B5EF4-FFF2-40B4-BE49-F238E27FC236}">
                <a16:creationId xmlns:a16="http://schemas.microsoft.com/office/drawing/2014/main" id="{0DFF79AE-746A-A08B-2AA6-130330D49AFF}"/>
              </a:ext>
            </a:extLst>
          </p:cNvPr>
          <p:cNvSpPr/>
          <p:nvPr/>
        </p:nvSpPr>
        <p:spPr>
          <a:xfrm>
            <a:off x="101678" y="4227915"/>
            <a:ext cx="5140397" cy="2457532"/>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40D8226F-B82D-1DC9-DD1D-7066D35DF1E6}"/>
              </a:ext>
            </a:extLst>
          </p:cNvPr>
          <p:cNvSpPr txBox="1"/>
          <p:nvPr/>
        </p:nvSpPr>
        <p:spPr>
          <a:xfrm>
            <a:off x="231383" y="4369204"/>
            <a:ext cx="5010692" cy="2174954"/>
          </a:xfrm>
          <a:prstGeom prst="rect">
            <a:avLst/>
          </a:prstGeom>
          <a:noFill/>
        </p:spPr>
        <p:txBody>
          <a:bodyPr wrap="square">
            <a:spAutoFit/>
          </a:bodyPr>
          <a:lstStyle/>
          <a:p>
            <a:pPr algn="l" fontAlgn="ctr">
              <a:spcBef>
                <a:spcPts val="750"/>
              </a:spcBef>
              <a:spcAft>
                <a:spcPts val="600"/>
              </a:spcAft>
              <a:buFont typeface="Arial" panose="020B0604020202020204" pitchFamily="34" charset="0"/>
              <a:buChar char="•"/>
            </a:pPr>
            <a:r>
              <a:rPr lang="en-GB" b="1" i="0" dirty="0">
                <a:solidFill>
                  <a:srgbClr val="001D35"/>
                </a:solidFill>
                <a:effectLst/>
                <a:latin typeface="Castledown" panose="02000503040000020003" pitchFamily="2" charset="0"/>
              </a:rPr>
              <a:t>Farmers and merchants met</a:t>
            </a:r>
            <a:r>
              <a:rPr lang="en-GB" b="0" i="0" dirty="0">
                <a:solidFill>
                  <a:srgbClr val="001D35"/>
                </a:solidFill>
                <a:effectLst/>
                <a:latin typeface="Castledown" panose="02000503040000020003" pitchFamily="2" charset="0"/>
              </a:rPr>
              <a:t>: Farmers would meet with merchants to arrange prices for their locally grown grains. </a:t>
            </a:r>
          </a:p>
          <a:p>
            <a:pPr algn="l" fontAlgn="ctr">
              <a:spcBef>
                <a:spcPts val="750"/>
              </a:spcBef>
              <a:spcAft>
                <a:spcPts val="600"/>
              </a:spcAft>
              <a:buFont typeface="Arial" panose="020B0604020202020204" pitchFamily="34" charset="0"/>
              <a:buChar char="•"/>
            </a:pPr>
            <a:r>
              <a:rPr lang="en-GB" b="1" i="0" dirty="0">
                <a:solidFill>
                  <a:srgbClr val="001D35"/>
                </a:solidFill>
                <a:effectLst/>
                <a:latin typeface="Castledown" panose="02000503040000020003" pitchFamily="2" charset="0"/>
              </a:rPr>
              <a:t>Contracts were made</a:t>
            </a:r>
            <a:r>
              <a:rPr lang="en-GB" b="0" i="0" dirty="0">
                <a:solidFill>
                  <a:srgbClr val="001D35"/>
                </a:solidFill>
                <a:effectLst/>
                <a:latin typeface="Castledown" panose="02000503040000020003" pitchFamily="2" charset="0"/>
              </a:rPr>
              <a:t>: Merchants would negotiate contracts for the sale of grain in bulk. </a:t>
            </a:r>
          </a:p>
          <a:p>
            <a:pPr algn="l">
              <a:spcBef>
                <a:spcPts val="750"/>
              </a:spcBef>
              <a:spcAft>
                <a:spcPts val="1500"/>
              </a:spcAft>
              <a:buFont typeface="Arial" panose="020B0604020202020204" pitchFamily="34" charset="0"/>
              <a:buChar char="•"/>
            </a:pPr>
            <a:r>
              <a:rPr lang="en-GB" b="1" i="0" dirty="0">
                <a:solidFill>
                  <a:srgbClr val="001D35"/>
                </a:solidFill>
                <a:effectLst/>
                <a:latin typeface="Castledown" panose="02000503040000020003" pitchFamily="2" charset="0"/>
              </a:rPr>
              <a:t>Other uses</a:t>
            </a:r>
            <a:r>
              <a:rPr lang="en-GB" b="0" i="0" dirty="0">
                <a:solidFill>
                  <a:srgbClr val="001D35"/>
                </a:solidFill>
                <a:effectLst/>
                <a:latin typeface="Castledown" panose="02000503040000020003" pitchFamily="2" charset="0"/>
              </a:rPr>
              <a:t>: Many corn exchanges eventually were used for other purposes, such as meeting halls, concert halls, and cinemas. The one is Worcester was later an auction room and even became a boxing arena for 30 years</a:t>
            </a:r>
          </a:p>
        </p:txBody>
      </p:sp>
      <p:sp>
        <p:nvSpPr>
          <p:cNvPr id="14" name="Rectangle: Rounded Corners 13">
            <a:extLst>
              <a:ext uri="{FF2B5EF4-FFF2-40B4-BE49-F238E27FC236}">
                <a16:creationId xmlns:a16="http://schemas.microsoft.com/office/drawing/2014/main" id="{EB38AE50-6504-5FBD-2B4E-4D1148821493}"/>
              </a:ext>
            </a:extLst>
          </p:cNvPr>
          <p:cNvSpPr/>
          <p:nvPr/>
        </p:nvSpPr>
        <p:spPr>
          <a:xfrm>
            <a:off x="107993" y="3775181"/>
            <a:ext cx="3330967" cy="410277"/>
          </a:xfrm>
          <a:prstGeom prst="round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66CD599A-FC72-1701-DE2F-8B2D2B40B1B7}"/>
              </a:ext>
            </a:extLst>
          </p:cNvPr>
          <p:cNvSpPr txBox="1"/>
          <p:nvPr/>
        </p:nvSpPr>
        <p:spPr>
          <a:xfrm>
            <a:off x="231383" y="3849493"/>
            <a:ext cx="3486692" cy="307777"/>
          </a:xfrm>
          <a:prstGeom prst="rect">
            <a:avLst/>
          </a:prstGeom>
          <a:noFill/>
        </p:spPr>
        <p:txBody>
          <a:bodyPr wrap="square">
            <a:spAutoFit/>
          </a:bodyPr>
          <a:lstStyle/>
          <a:p>
            <a:pPr algn="l">
              <a:spcBef>
                <a:spcPts val="1500"/>
              </a:spcBef>
              <a:spcAft>
                <a:spcPts val="750"/>
              </a:spcAft>
            </a:pPr>
            <a:r>
              <a:rPr lang="en-GB" b="1" i="0" dirty="0">
                <a:solidFill>
                  <a:srgbClr val="001D35"/>
                </a:solidFill>
                <a:effectLst/>
                <a:latin typeface="Castledown" panose="02000503040000020003" pitchFamily="2" charset="0"/>
              </a:rPr>
              <a:t>What happened at a corn exchange?</a:t>
            </a:r>
          </a:p>
        </p:txBody>
      </p:sp>
      <p:pic>
        <p:nvPicPr>
          <p:cNvPr id="2052" name="Picture 4" descr="Corn Exchange, Worcester | The Corn ...">
            <a:extLst>
              <a:ext uri="{FF2B5EF4-FFF2-40B4-BE49-F238E27FC236}">
                <a16:creationId xmlns:a16="http://schemas.microsoft.com/office/drawing/2014/main" id="{B425D4BF-34C4-F22F-6A35-AA53EB42424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65465" y="3931742"/>
            <a:ext cx="3544894" cy="220931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025487:E. Chapman Corn Merchants Dalton Road Byker City En… | Flickr">
            <a:extLst>
              <a:ext uri="{FF2B5EF4-FFF2-40B4-BE49-F238E27FC236}">
                <a16:creationId xmlns:a16="http://schemas.microsoft.com/office/drawing/2014/main" id="{88EB2A8D-F0AF-2A20-FF05-07CC12C0D30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91587" y="3324529"/>
            <a:ext cx="1529785" cy="1229520"/>
          </a:xfrm>
          <a:prstGeom prst="rect">
            <a:avLst/>
          </a:prstGeom>
          <a:solidFill>
            <a:srgbClr val="FFFFFF">
              <a:shade val="85000"/>
            </a:srgbClr>
          </a:solidFill>
          <a:ln w="381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9719636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B52664"/>
        </a:solidFill>
        <a:effectLst/>
      </p:bgPr>
    </p:bg>
    <p:spTree>
      <p:nvGrpSpPr>
        <p:cNvPr id="1" name="Shape 154">
          <a:extLst>
            <a:ext uri="{FF2B5EF4-FFF2-40B4-BE49-F238E27FC236}">
              <a16:creationId xmlns:a16="http://schemas.microsoft.com/office/drawing/2014/main" id="{5397DA79-716C-D60A-E3CF-89F8E143835A}"/>
            </a:ext>
          </a:extLst>
        </p:cNvPr>
        <p:cNvGrpSpPr/>
        <p:nvPr/>
      </p:nvGrpSpPr>
      <p:grpSpPr>
        <a:xfrm>
          <a:off x="0" y="0"/>
          <a:ext cx="0" cy="0"/>
          <a:chOff x="0" y="0"/>
          <a:chExt cx="0" cy="0"/>
        </a:xfrm>
      </p:grpSpPr>
      <p:pic>
        <p:nvPicPr>
          <p:cNvPr id="155" name="Google Shape;155;p32" descr="A picture containing text, clipart&#10;&#10;Description automatically generated">
            <a:extLst>
              <a:ext uri="{FF2B5EF4-FFF2-40B4-BE49-F238E27FC236}">
                <a16:creationId xmlns:a16="http://schemas.microsoft.com/office/drawing/2014/main" id="{BFDE12BA-4DD1-774D-4289-435347A433BD}"/>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57" name="Google Shape;157;p32">
            <a:extLst>
              <a:ext uri="{FF2B5EF4-FFF2-40B4-BE49-F238E27FC236}">
                <a16:creationId xmlns:a16="http://schemas.microsoft.com/office/drawing/2014/main" id="{E9DC2DAC-729D-44C3-4B28-76181DF01AD8}"/>
              </a:ext>
            </a:extLst>
          </p:cNvPr>
          <p:cNvSpPr/>
          <p:nvPr/>
        </p:nvSpPr>
        <p:spPr>
          <a:xfrm>
            <a:off x="318977" y="335368"/>
            <a:ext cx="8496411" cy="983069"/>
          </a:xfrm>
          <a:prstGeom prst="roundRect">
            <a:avLst>
              <a:gd name="adj" fmla="val 16667"/>
            </a:avLst>
          </a:prstGeom>
          <a:solidFill>
            <a:srgbClr val="F9DC4B"/>
          </a:solidFill>
          <a:ln w="28575" cap="flat" cmpd="sng">
            <a:solidFill>
              <a:srgbClr val="2C2B6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4000"/>
              <a:buFont typeface="Arial"/>
              <a:buNone/>
            </a:pPr>
            <a:r>
              <a:rPr lang="en-GB" sz="4000" b="1" i="0" u="none" strike="noStrike" cap="none" dirty="0">
                <a:solidFill>
                  <a:srgbClr val="2F2967"/>
                </a:solidFill>
                <a:latin typeface="Arial"/>
                <a:ea typeface="Arial"/>
                <a:cs typeface="Arial"/>
                <a:sym typeface="Arial"/>
              </a:rPr>
              <a:t>Victorian Worcester</a:t>
            </a:r>
            <a:endParaRPr sz="3600" b="0" i="0" u="none" strike="noStrike" cap="none" dirty="0">
              <a:solidFill>
                <a:srgbClr val="2F2967"/>
              </a:solidFill>
              <a:latin typeface="Arial"/>
              <a:ea typeface="Arial"/>
              <a:cs typeface="Arial"/>
              <a:sym typeface="Arial"/>
            </a:endParaRPr>
          </a:p>
        </p:txBody>
      </p:sp>
      <p:sp>
        <p:nvSpPr>
          <p:cNvPr id="160" name="Google Shape;160;p32">
            <a:extLst>
              <a:ext uri="{FF2B5EF4-FFF2-40B4-BE49-F238E27FC236}">
                <a16:creationId xmlns:a16="http://schemas.microsoft.com/office/drawing/2014/main" id="{8608E3B8-3578-4D9F-CA80-1C293CD57E7A}"/>
              </a:ext>
            </a:extLst>
          </p:cNvPr>
          <p:cNvSpPr/>
          <p:nvPr/>
        </p:nvSpPr>
        <p:spPr>
          <a:xfrm>
            <a:off x="262709" y="1474095"/>
            <a:ext cx="8552679" cy="2084652"/>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dirty="0">
                <a:solidFill>
                  <a:srgbClr val="2F2967"/>
                </a:solidFill>
              </a:rPr>
              <a:t>By 1840, Foregate Street was considered one of the finest streets in Europe. Queen Victoria was on the throne and the Industrial Revolution was truly underway, Worcester needed to capitalise on getting people and goods in and out of the city… but how?</a:t>
            </a:r>
            <a:endParaRPr dirty="0"/>
          </a:p>
          <a:p>
            <a:pPr marL="285750" marR="0" lvl="0" indent="-158750" algn="l" rtl="0">
              <a:lnSpc>
                <a:spcPct val="100000"/>
              </a:lnSpc>
              <a:spcBef>
                <a:spcPts val="600"/>
              </a:spcBef>
              <a:spcAft>
                <a:spcPts val="0"/>
              </a:spcAft>
              <a:buClr>
                <a:srgbClr val="2C2B64"/>
              </a:buClr>
              <a:buSzPts val="2000"/>
              <a:buFont typeface="Arial"/>
              <a:buNone/>
            </a:pPr>
            <a:endParaRPr sz="2000" b="0" i="0" u="none" strike="noStrike" cap="none" dirty="0">
              <a:solidFill>
                <a:srgbClr val="2F2967"/>
              </a:solidFill>
              <a:latin typeface="Arial"/>
              <a:ea typeface="Arial"/>
              <a:cs typeface="Arial"/>
              <a:sym typeface="Arial"/>
            </a:endParaRPr>
          </a:p>
        </p:txBody>
      </p:sp>
      <p:grpSp>
        <p:nvGrpSpPr>
          <p:cNvPr id="2" name="Group 1">
            <a:extLst>
              <a:ext uri="{FF2B5EF4-FFF2-40B4-BE49-F238E27FC236}">
                <a16:creationId xmlns:a16="http://schemas.microsoft.com/office/drawing/2014/main" id="{2136C1B6-02CA-3C02-D2C3-BE21C2DF13CA}"/>
              </a:ext>
            </a:extLst>
          </p:cNvPr>
          <p:cNvGrpSpPr/>
          <p:nvPr/>
        </p:nvGrpSpPr>
        <p:grpSpPr>
          <a:xfrm>
            <a:off x="651829" y="3892342"/>
            <a:ext cx="7583829" cy="858188"/>
            <a:chOff x="1455178" y="7018554"/>
            <a:chExt cx="7255714" cy="977836"/>
          </a:xfrm>
        </p:grpSpPr>
        <p:sp>
          <p:nvSpPr>
            <p:cNvPr id="4" name="Rectangle: Rounded Corners 3">
              <a:extLst>
                <a:ext uri="{FF2B5EF4-FFF2-40B4-BE49-F238E27FC236}">
                  <a16:creationId xmlns:a16="http://schemas.microsoft.com/office/drawing/2014/main" id="{4E6252C8-6AD3-E04A-1CE6-C815160FB141}"/>
                </a:ext>
              </a:extLst>
            </p:cNvPr>
            <p:cNvSpPr/>
            <p:nvPr/>
          </p:nvSpPr>
          <p:spPr>
            <a:xfrm>
              <a:off x="1455178" y="7135699"/>
              <a:ext cx="7255714" cy="860691"/>
            </a:xfrm>
            <a:prstGeom prst="roundRect">
              <a:avLst>
                <a:gd name="adj" fmla="val 13228"/>
              </a:avLst>
            </a:prstGeom>
            <a:solidFill>
              <a:srgbClr val="2F2967"/>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166813">
                <a:defRPr/>
              </a:pPr>
              <a:r>
                <a:rPr kumimoji="0" lang="en-GB" sz="1800" b="1" i="0" u="none" strike="noStrike" kern="0" cap="none" spc="0" normalizeH="0" baseline="0" noProof="0" dirty="0">
                  <a:ln>
                    <a:noFill/>
                  </a:ln>
                  <a:solidFill>
                    <a:srgbClr val="FFFFFF"/>
                  </a:solidFill>
                  <a:effectLst/>
                  <a:uLnTx/>
                  <a:uFillTx/>
                  <a:latin typeface="Arial"/>
                  <a:sym typeface="Arial"/>
                </a:rPr>
                <a:t>RECAP: </a:t>
              </a:r>
              <a:r>
                <a:rPr lang="en-GB" sz="1800" dirty="0">
                  <a:solidFill>
                    <a:srgbClr val="FFFFFF"/>
                  </a:solidFill>
                  <a:latin typeface="Arial"/>
                </a:rPr>
                <a:t>Discuss with your partner how people travelled </a:t>
              </a:r>
              <a:br>
                <a:rPr lang="en-GB" sz="1800" dirty="0">
                  <a:solidFill>
                    <a:srgbClr val="FFFFFF"/>
                  </a:solidFill>
                  <a:latin typeface="Arial"/>
                </a:rPr>
              </a:br>
              <a:r>
                <a:rPr lang="en-GB" sz="1800" dirty="0">
                  <a:solidFill>
                    <a:srgbClr val="FFFFFF"/>
                  </a:solidFill>
                  <a:latin typeface="Arial"/>
                </a:rPr>
                <a:t>before there were cars, trains and planes.</a:t>
              </a:r>
              <a:endParaRPr kumimoji="0" lang="en-GB" sz="1800" i="0" u="none" strike="noStrike" kern="0" cap="none" spc="0" normalizeH="0" baseline="0" noProof="0" dirty="0">
                <a:ln>
                  <a:noFill/>
                </a:ln>
                <a:solidFill>
                  <a:srgbClr val="FFFFFF"/>
                </a:solidFill>
                <a:effectLst/>
                <a:uLnTx/>
                <a:uFillTx/>
                <a:latin typeface="Arial"/>
                <a:sym typeface="Arial"/>
              </a:endParaRPr>
            </a:p>
          </p:txBody>
        </p:sp>
        <p:pic>
          <p:nvPicPr>
            <p:cNvPr id="5" name="Picture 4" descr="A couple of people talking&#10;&#10;Description automatically generated">
              <a:extLst>
                <a:ext uri="{FF2B5EF4-FFF2-40B4-BE49-F238E27FC236}">
                  <a16:creationId xmlns:a16="http://schemas.microsoft.com/office/drawing/2014/main" id="{F5C42E69-57D7-FE29-64A8-440FD5421B12}"/>
                </a:ext>
              </a:extLst>
            </p:cNvPr>
            <p:cNvPicPr>
              <a:picLocks noChangeAspect="1"/>
            </p:cNvPicPr>
            <p:nvPr/>
          </p:nvPicPr>
          <p:blipFill>
            <a:blip r:embed="rId4"/>
            <a:stretch>
              <a:fillRect/>
            </a:stretch>
          </p:blipFill>
          <p:spPr>
            <a:xfrm>
              <a:off x="1587515" y="7018554"/>
              <a:ext cx="996415" cy="977836"/>
            </a:xfrm>
            <a:prstGeom prst="rect">
              <a:avLst/>
            </a:prstGeom>
          </p:spPr>
        </p:pic>
      </p:grpSp>
      <p:pic>
        <p:nvPicPr>
          <p:cNvPr id="6" name="Picture 5" descr="A white and orange airplane&#10;&#10;Description automatically generated">
            <a:extLst>
              <a:ext uri="{FF2B5EF4-FFF2-40B4-BE49-F238E27FC236}">
                <a16:creationId xmlns:a16="http://schemas.microsoft.com/office/drawing/2014/main" id="{02905DD6-0DBF-DAC2-453D-49ED7DD869BC}"/>
              </a:ext>
            </a:extLst>
          </p:cNvPr>
          <p:cNvPicPr>
            <a:picLocks noChangeAspect="1"/>
          </p:cNvPicPr>
          <p:nvPr/>
        </p:nvPicPr>
        <p:blipFill>
          <a:blip r:embed="rId5"/>
          <a:stretch>
            <a:fillRect/>
          </a:stretch>
        </p:blipFill>
        <p:spPr>
          <a:xfrm flipH="1">
            <a:off x="7343437" y="4050533"/>
            <a:ext cx="1415086" cy="832070"/>
          </a:xfrm>
          <a:prstGeom prst="rect">
            <a:avLst/>
          </a:prstGeom>
        </p:spPr>
      </p:pic>
      <p:pic>
        <p:nvPicPr>
          <p:cNvPr id="7" name="Picture 6" descr="A yellow car with blue windows&#10;&#10;Description automatically generated">
            <a:extLst>
              <a:ext uri="{FF2B5EF4-FFF2-40B4-BE49-F238E27FC236}">
                <a16:creationId xmlns:a16="http://schemas.microsoft.com/office/drawing/2014/main" id="{E38F3FBB-CA43-6EC1-DD5A-DA2665D2E89E}"/>
              </a:ext>
            </a:extLst>
          </p:cNvPr>
          <p:cNvPicPr>
            <a:picLocks noChangeAspect="1"/>
          </p:cNvPicPr>
          <p:nvPr/>
        </p:nvPicPr>
        <p:blipFill>
          <a:blip r:embed="rId6"/>
          <a:stretch>
            <a:fillRect/>
          </a:stretch>
        </p:blipFill>
        <p:spPr>
          <a:xfrm>
            <a:off x="6173588" y="4551835"/>
            <a:ext cx="1016340" cy="397389"/>
          </a:xfrm>
          <a:prstGeom prst="rect">
            <a:avLst/>
          </a:prstGeom>
        </p:spPr>
      </p:pic>
      <p:pic>
        <p:nvPicPr>
          <p:cNvPr id="8" name="Picture 7">
            <a:extLst>
              <a:ext uri="{FF2B5EF4-FFF2-40B4-BE49-F238E27FC236}">
                <a16:creationId xmlns:a16="http://schemas.microsoft.com/office/drawing/2014/main" id="{8F34A015-D24E-715B-09AD-B68158EB9149}"/>
              </a:ext>
            </a:extLst>
          </p:cNvPr>
          <p:cNvPicPr>
            <a:picLocks noChangeAspect="1"/>
          </p:cNvPicPr>
          <p:nvPr/>
        </p:nvPicPr>
        <p:blipFill>
          <a:blip r:embed="rId7"/>
          <a:stretch>
            <a:fillRect/>
          </a:stretch>
        </p:blipFill>
        <p:spPr>
          <a:xfrm flipH="1">
            <a:off x="5197181" y="5057398"/>
            <a:ext cx="3366052" cy="326507"/>
          </a:xfrm>
          <a:prstGeom prst="rect">
            <a:avLst/>
          </a:prstGeom>
        </p:spPr>
      </p:pic>
      <p:pic>
        <p:nvPicPr>
          <p:cNvPr id="9" name="Google Shape;334;p26" descr="Several ships in the water&#10;&#10;Description automatically generated">
            <a:extLst>
              <a:ext uri="{FF2B5EF4-FFF2-40B4-BE49-F238E27FC236}">
                <a16:creationId xmlns:a16="http://schemas.microsoft.com/office/drawing/2014/main" id="{D9680B7E-FFFD-FDCA-7E74-A2526D7F8A19}"/>
              </a:ext>
            </a:extLst>
          </p:cNvPr>
          <p:cNvPicPr preferRelativeResize="0"/>
          <p:nvPr/>
        </p:nvPicPr>
        <p:blipFill rotWithShape="1">
          <a:blip r:embed="rId8">
            <a:alphaModFix/>
          </a:blip>
          <a:srcRect/>
          <a:stretch/>
        </p:blipFill>
        <p:spPr>
          <a:xfrm>
            <a:off x="4177527" y="5357493"/>
            <a:ext cx="2039308" cy="1299145"/>
          </a:xfrm>
          <a:prstGeom prst="rect">
            <a:avLst/>
          </a:prstGeom>
          <a:noFill/>
          <a:ln>
            <a:noFill/>
          </a:ln>
          <a:effectLst>
            <a:outerShdw blurRad="63500" sx="102000" sy="102000" algn="ctr" rotWithShape="0">
              <a:prstClr val="black">
                <a:alpha val="40000"/>
              </a:prstClr>
            </a:outerShdw>
            <a:softEdge rad="63500"/>
          </a:effectLst>
        </p:spPr>
      </p:pic>
      <p:pic>
        <p:nvPicPr>
          <p:cNvPr id="10" name="Google Shape;337;p26" descr="A person riding a horse&#10;&#10;Description automatically generated">
            <a:extLst>
              <a:ext uri="{FF2B5EF4-FFF2-40B4-BE49-F238E27FC236}">
                <a16:creationId xmlns:a16="http://schemas.microsoft.com/office/drawing/2014/main" id="{DB5A40AD-646E-E96D-616C-173287F152AF}"/>
              </a:ext>
            </a:extLst>
          </p:cNvPr>
          <p:cNvPicPr preferRelativeResize="0"/>
          <p:nvPr/>
        </p:nvPicPr>
        <p:blipFill rotWithShape="1">
          <a:blip r:embed="rId9">
            <a:alphaModFix/>
          </a:blip>
          <a:srcRect t="13152" r="14001"/>
          <a:stretch/>
        </p:blipFill>
        <p:spPr>
          <a:xfrm>
            <a:off x="590676" y="4949224"/>
            <a:ext cx="1391026" cy="1707415"/>
          </a:xfrm>
          <a:prstGeom prst="rect">
            <a:avLst/>
          </a:prstGeom>
          <a:noFill/>
          <a:ln>
            <a:noFill/>
          </a:ln>
          <a:effectLst>
            <a:outerShdw blurRad="63500" sx="102000" sy="102000" algn="ctr" rotWithShape="0">
              <a:prstClr val="black">
                <a:alpha val="40000"/>
              </a:prstClr>
            </a:outerShdw>
            <a:softEdge rad="63500"/>
          </a:effectLst>
        </p:spPr>
      </p:pic>
      <p:pic>
        <p:nvPicPr>
          <p:cNvPr id="11" name="Google Shape;336;p26" descr="A horse drawn carriage with horses and a person on a horse drawn carriage&#10;&#10;Description automatically generated">
            <a:extLst>
              <a:ext uri="{FF2B5EF4-FFF2-40B4-BE49-F238E27FC236}">
                <a16:creationId xmlns:a16="http://schemas.microsoft.com/office/drawing/2014/main" id="{9083F97C-B51D-1C80-F20A-7C9531F20EB7}"/>
              </a:ext>
            </a:extLst>
          </p:cNvPr>
          <p:cNvPicPr preferRelativeResize="0"/>
          <p:nvPr/>
        </p:nvPicPr>
        <p:blipFill rotWithShape="1">
          <a:blip r:embed="rId10">
            <a:alphaModFix/>
          </a:blip>
          <a:srcRect/>
          <a:stretch/>
        </p:blipFill>
        <p:spPr>
          <a:xfrm>
            <a:off x="2122671" y="5357494"/>
            <a:ext cx="1908169" cy="1299145"/>
          </a:xfrm>
          <a:prstGeom prst="rect">
            <a:avLst/>
          </a:prstGeom>
          <a:noFill/>
          <a:ln>
            <a:noFill/>
          </a:ln>
          <a:effectLst>
            <a:outerShdw blurRad="63500" sx="102000" sy="102000" algn="ctr" rotWithShape="0">
              <a:prstClr val="black">
                <a:alpha val="40000"/>
              </a:prstClr>
            </a:outerShdw>
            <a:softEdge rad="63500"/>
          </a:effectLst>
        </p:spPr>
      </p:pic>
    </p:spTree>
    <p:extLst>
      <p:ext uri="{BB962C8B-B14F-4D97-AF65-F5344CB8AC3E}">
        <p14:creationId xmlns:p14="http://schemas.microsoft.com/office/powerpoint/2010/main" val="3283995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139DB6E5-A64E-5D39-74BA-4E9625950461}"/>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AAAB953-A17D-3012-318F-45C8488216D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D7515403-329C-E211-87A7-96D712D0365B}"/>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Use the information to find out when the station was opened. Can you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C50509DE-4827-A5F1-FC37-D31C0ECCA9C6}"/>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7CBC4FA5-9D88-1002-90C5-D80B08C51FB5}"/>
              </a:ext>
            </a:extLst>
          </p:cNvPr>
          <p:cNvPicPr>
            <a:picLocks noChangeAspect="1"/>
          </p:cNvPicPr>
          <p:nvPr/>
        </p:nvPicPr>
        <p:blipFill>
          <a:blip r:embed="rId4"/>
          <a:srcRect l="21750" b="47732"/>
          <a:stretch/>
        </p:blipFill>
        <p:spPr>
          <a:xfrm>
            <a:off x="658262" y="2228004"/>
            <a:ext cx="7857577" cy="2014212"/>
          </a:xfrm>
          <a:prstGeom prst="rect">
            <a:avLst/>
          </a:prstGeom>
        </p:spPr>
      </p:pic>
    </p:spTree>
    <p:extLst>
      <p:ext uri="{BB962C8B-B14F-4D97-AF65-F5344CB8AC3E}">
        <p14:creationId xmlns:p14="http://schemas.microsoft.com/office/powerpoint/2010/main" val="21288827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F70AA5C2-0DD1-F9DE-EA36-E5392AA9DC0F}"/>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9C69AF82-A495-6DA8-E3C9-27E3DB7F1962}"/>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944B63F4-A798-6887-59BA-5B90BE0CBEF9}"/>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Use the information to find out when the station was opened. Can you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5CFD3B6A-16AC-7008-03B8-B6C3B4CA06A3}"/>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3AB1ABB7-4F22-3421-EE8B-A54B503E91EB}"/>
              </a:ext>
            </a:extLst>
          </p:cNvPr>
          <p:cNvPicPr>
            <a:picLocks noChangeAspect="1"/>
          </p:cNvPicPr>
          <p:nvPr/>
        </p:nvPicPr>
        <p:blipFill>
          <a:blip r:embed="rId4"/>
          <a:srcRect l="21750" b="47732"/>
          <a:stretch/>
        </p:blipFill>
        <p:spPr>
          <a:xfrm>
            <a:off x="658262" y="2228004"/>
            <a:ext cx="7857577" cy="2014212"/>
          </a:xfrm>
          <a:prstGeom prst="rect">
            <a:avLst/>
          </a:prstGeom>
        </p:spPr>
      </p:pic>
      <p:pic>
        <p:nvPicPr>
          <p:cNvPr id="3" name="Picture 2" descr="A bridge over a street&#10;&#10;Description automatically generated">
            <a:extLst>
              <a:ext uri="{FF2B5EF4-FFF2-40B4-BE49-F238E27FC236}">
                <a16:creationId xmlns:a16="http://schemas.microsoft.com/office/drawing/2014/main" id="{25B3E55F-E11F-A447-5E67-382240B23150}"/>
              </a:ext>
            </a:extLst>
          </p:cNvPr>
          <p:cNvPicPr>
            <a:picLocks noChangeAspect="1"/>
          </p:cNvPicPr>
          <p:nvPr/>
        </p:nvPicPr>
        <p:blipFill>
          <a:blip r:embed="rId5">
            <a:duotone>
              <a:prstClr val="black"/>
              <a:srgbClr val="D9C3A5">
                <a:tint val="50000"/>
                <a:satMod val="180000"/>
              </a:srgbClr>
            </a:duotone>
          </a:blip>
          <a:stretch>
            <a:fillRect/>
          </a:stretch>
        </p:blipFill>
        <p:spPr>
          <a:xfrm>
            <a:off x="3551568" y="4344938"/>
            <a:ext cx="2040863" cy="1640161"/>
          </a:xfrm>
          <a:prstGeom prst="rect">
            <a:avLst/>
          </a:prstGeom>
          <a:effectLst>
            <a:outerShdw blurRad="50800" dist="38100" dir="2700000" algn="tl" rotWithShape="0">
              <a:prstClr val="black">
                <a:alpha val="40000"/>
              </a:prstClr>
            </a:outerShdw>
          </a:effectLst>
        </p:spPr>
      </p:pic>
      <p:pic>
        <p:nvPicPr>
          <p:cNvPr id="1026" name="Picture 2">
            <a:extLst>
              <a:ext uri="{FF2B5EF4-FFF2-40B4-BE49-F238E27FC236}">
                <a16:creationId xmlns:a16="http://schemas.microsoft.com/office/drawing/2014/main" id="{DC1E5755-D6B3-BAEA-B13A-FDD27EA2DA8C}"/>
              </a:ext>
            </a:extLst>
          </p:cNvPr>
          <p:cNvPicPr>
            <a:picLocks noChangeAspect="1" noChangeArrowheads="1"/>
          </p:cNvPicPr>
          <p:nvPr/>
        </p:nvPicPr>
        <p:blipFill>
          <a:blip r:embed="rId6">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857250" y="4353961"/>
            <a:ext cx="2451164" cy="16311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166D4EB-19C2-8A38-3CCA-79A58554BF7D}"/>
              </a:ext>
            </a:extLst>
          </p:cNvPr>
          <p:cNvPicPr>
            <a:picLocks noChangeAspect="1" noChangeArrowheads="1"/>
          </p:cNvPicPr>
          <p:nvPr/>
        </p:nvPicPr>
        <p:blipFill>
          <a:blip r:embed="rId7">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865685" y="4344938"/>
            <a:ext cx="2227849" cy="166873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C9E3F54F-4F81-AC61-51E5-ECBCE117551B}"/>
              </a:ext>
            </a:extLst>
          </p:cNvPr>
          <p:cNvSpPr/>
          <p:nvPr/>
        </p:nvSpPr>
        <p:spPr>
          <a:xfrm>
            <a:off x="3581914" y="4965723"/>
            <a:ext cx="1970008" cy="1077218"/>
          </a:xfrm>
          <a:prstGeom prst="rect">
            <a:avLst/>
          </a:prstGeom>
          <a:noFill/>
        </p:spPr>
        <p:txBody>
          <a:bodyPr wrap="square" lIns="91440" tIns="45720" rIns="91440" bIns="45720">
            <a:spAutoFit/>
          </a:bodyPr>
          <a:lstStyle/>
          <a:p>
            <a:pPr algn="ctr"/>
            <a:r>
              <a:rPr lang="en-US" sz="3200" b="0" cap="none" spc="0" dirty="0">
                <a:ln w="0">
                  <a:solidFill>
                    <a:schemeClr val="tx1"/>
                  </a:solidFill>
                </a:ln>
                <a:solidFill>
                  <a:srgbClr val="FF0000"/>
                </a:solidFill>
                <a:effectLst>
                  <a:outerShdw blurRad="50800" dist="38100" dir="2700000" algn="tl" rotWithShape="0">
                    <a:prstClr val="black">
                      <a:alpha val="40000"/>
                    </a:prstClr>
                  </a:outerShdw>
                </a:effectLst>
              </a:rPr>
              <a:t>Foregate Street</a:t>
            </a:r>
          </a:p>
        </p:txBody>
      </p:sp>
      <p:sp>
        <p:nvSpPr>
          <p:cNvPr id="12" name="Rectangle 11">
            <a:extLst>
              <a:ext uri="{FF2B5EF4-FFF2-40B4-BE49-F238E27FC236}">
                <a16:creationId xmlns:a16="http://schemas.microsoft.com/office/drawing/2014/main" id="{C07AF12F-87D0-9492-E0C6-389B705A0210}"/>
              </a:ext>
            </a:extLst>
          </p:cNvPr>
          <p:cNvSpPr/>
          <p:nvPr/>
        </p:nvSpPr>
        <p:spPr>
          <a:xfrm>
            <a:off x="815640" y="5211945"/>
            <a:ext cx="2388244" cy="584775"/>
          </a:xfrm>
          <a:prstGeom prst="rect">
            <a:avLst/>
          </a:prstGeom>
          <a:noFill/>
        </p:spPr>
        <p:txBody>
          <a:bodyPr wrap="square" lIns="91440" tIns="45720" rIns="91440" bIns="45720">
            <a:spAutoFit/>
          </a:bodyPr>
          <a:lstStyle/>
          <a:p>
            <a:pPr algn="ctr"/>
            <a:r>
              <a:rPr lang="en-US" sz="3200" b="0" cap="none" spc="0" dirty="0">
                <a:ln w="0">
                  <a:solidFill>
                    <a:schemeClr val="tx1"/>
                  </a:solidFill>
                </a:ln>
                <a:solidFill>
                  <a:srgbClr val="FF0000"/>
                </a:solidFill>
                <a:effectLst>
                  <a:outerShdw blurRad="50800" dist="38100" dir="2700000" algn="tl" rotWithShape="0">
                    <a:prstClr val="black">
                      <a:alpha val="40000"/>
                    </a:prstClr>
                  </a:outerShdw>
                </a:effectLst>
              </a:rPr>
              <a:t>Shrub Hill</a:t>
            </a:r>
          </a:p>
        </p:txBody>
      </p:sp>
      <p:sp>
        <p:nvSpPr>
          <p:cNvPr id="13" name="Rectangle 12">
            <a:extLst>
              <a:ext uri="{FF2B5EF4-FFF2-40B4-BE49-F238E27FC236}">
                <a16:creationId xmlns:a16="http://schemas.microsoft.com/office/drawing/2014/main" id="{C432EA23-7973-741A-3126-DA488FA60C71}"/>
              </a:ext>
            </a:extLst>
          </p:cNvPr>
          <p:cNvSpPr/>
          <p:nvPr/>
        </p:nvSpPr>
        <p:spPr>
          <a:xfrm>
            <a:off x="5551926" y="4965723"/>
            <a:ext cx="2968939" cy="1077218"/>
          </a:xfrm>
          <a:prstGeom prst="rect">
            <a:avLst/>
          </a:prstGeom>
          <a:noFill/>
        </p:spPr>
        <p:txBody>
          <a:bodyPr wrap="square" lIns="91440" tIns="45720" rIns="91440" bIns="45720">
            <a:spAutoFit/>
          </a:bodyPr>
          <a:lstStyle/>
          <a:p>
            <a:pPr algn="ctr"/>
            <a:r>
              <a:rPr lang="en-US" sz="3200" b="0" cap="none" spc="0" dirty="0">
                <a:ln w="0">
                  <a:solidFill>
                    <a:schemeClr val="tx1"/>
                  </a:solidFill>
                </a:ln>
                <a:solidFill>
                  <a:srgbClr val="FF0000"/>
                </a:solidFill>
                <a:effectLst>
                  <a:outerShdw blurRad="50800" dist="38100" dir="2700000" algn="tl" rotWithShape="0">
                    <a:prstClr val="black">
                      <a:alpha val="40000"/>
                    </a:prstClr>
                  </a:outerShdw>
                </a:effectLst>
              </a:rPr>
              <a:t>Worcestershire Parkway</a:t>
            </a:r>
          </a:p>
        </p:txBody>
      </p:sp>
    </p:spTree>
    <p:extLst>
      <p:ext uri="{BB962C8B-B14F-4D97-AF65-F5344CB8AC3E}">
        <p14:creationId xmlns:p14="http://schemas.microsoft.com/office/powerpoint/2010/main" val="33402350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37423FCC-F1D0-E33C-4ADF-A67DA7AAFCB0}"/>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E926E4FA-1D66-32DC-9936-9D259417C8BD}"/>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B99B77D3-D4E3-6376-2576-A1A614FAD6A5}"/>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Use the information to find out when the station was opened. Can you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6A91492E-31DC-B47A-85B4-FAB45325DA66}"/>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5BE2653D-5B4A-ADB5-8348-B5540172ED58}"/>
              </a:ext>
            </a:extLst>
          </p:cNvPr>
          <p:cNvPicPr>
            <a:picLocks noChangeAspect="1"/>
          </p:cNvPicPr>
          <p:nvPr/>
        </p:nvPicPr>
        <p:blipFill>
          <a:blip r:embed="rId4"/>
          <a:srcRect l="21750" b="47732"/>
          <a:stretch/>
        </p:blipFill>
        <p:spPr>
          <a:xfrm>
            <a:off x="658262" y="2228004"/>
            <a:ext cx="7857577" cy="2014212"/>
          </a:xfrm>
          <a:prstGeom prst="rect">
            <a:avLst/>
          </a:prstGeom>
        </p:spPr>
      </p:pic>
      <p:pic>
        <p:nvPicPr>
          <p:cNvPr id="3" name="Picture 2" descr="A bridge over a street&#10;&#10;Description automatically generated">
            <a:extLst>
              <a:ext uri="{FF2B5EF4-FFF2-40B4-BE49-F238E27FC236}">
                <a16:creationId xmlns:a16="http://schemas.microsoft.com/office/drawing/2014/main" id="{FFE2F508-8BF1-6A01-248F-98EC1DC48559}"/>
              </a:ext>
            </a:extLst>
          </p:cNvPr>
          <p:cNvPicPr>
            <a:picLocks noChangeAspect="1"/>
          </p:cNvPicPr>
          <p:nvPr/>
        </p:nvPicPr>
        <p:blipFill>
          <a:blip r:embed="rId5">
            <a:duotone>
              <a:prstClr val="black"/>
              <a:srgbClr val="D9C3A5">
                <a:tint val="50000"/>
                <a:satMod val="180000"/>
              </a:srgbClr>
            </a:duotone>
          </a:blip>
          <a:stretch>
            <a:fillRect/>
          </a:stretch>
        </p:blipFill>
        <p:spPr>
          <a:xfrm>
            <a:off x="3551568" y="4344938"/>
            <a:ext cx="2040863" cy="1640161"/>
          </a:xfrm>
          <a:prstGeom prst="rect">
            <a:avLst/>
          </a:prstGeom>
          <a:effectLst>
            <a:outerShdw blurRad="50800" dist="38100" dir="2700000" algn="tl" rotWithShape="0">
              <a:prstClr val="black">
                <a:alpha val="40000"/>
              </a:prstClr>
            </a:outerShdw>
          </a:effectLst>
        </p:spPr>
      </p:pic>
      <p:pic>
        <p:nvPicPr>
          <p:cNvPr id="1026" name="Picture 2">
            <a:extLst>
              <a:ext uri="{FF2B5EF4-FFF2-40B4-BE49-F238E27FC236}">
                <a16:creationId xmlns:a16="http://schemas.microsoft.com/office/drawing/2014/main" id="{C4662488-AB28-BF63-1523-8417D80EC7B6}"/>
              </a:ext>
            </a:extLst>
          </p:cNvPr>
          <p:cNvPicPr>
            <a:picLocks noChangeAspect="1" noChangeArrowheads="1"/>
          </p:cNvPicPr>
          <p:nvPr/>
        </p:nvPicPr>
        <p:blipFill>
          <a:blip r:embed="rId6">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857250" y="4353961"/>
            <a:ext cx="2451164" cy="16311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5E9A669-377B-AF75-E915-8CA66346FE8C}"/>
              </a:ext>
            </a:extLst>
          </p:cNvPr>
          <p:cNvPicPr>
            <a:picLocks noChangeAspect="1" noChangeArrowheads="1"/>
          </p:cNvPicPr>
          <p:nvPr/>
        </p:nvPicPr>
        <p:blipFill>
          <a:blip r:embed="rId7">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865685" y="4344938"/>
            <a:ext cx="2227849" cy="166873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9D90DE65-51B0-3EC2-663F-5D5777B0BE72}"/>
              </a:ext>
            </a:extLst>
          </p:cNvPr>
          <p:cNvSpPr/>
          <p:nvPr/>
        </p:nvSpPr>
        <p:spPr>
          <a:xfrm>
            <a:off x="3710224" y="511336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1860</a:t>
            </a:r>
          </a:p>
        </p:txBody>
      </p:sp>
      <p:sp>
        <p:nvSpPr>
          <p:cNvPr id="9" name="Rectangle 8">
            <a:extLst>
              <a:ext uri="{FF2B5EF4-FFF2-40B4-BE49-F238E27FC236}">
                <a16:creationId xmlns:a16="http://schemas.microsoft.com/office/drawing/2014/main" id="{389FCCF8-B91A-09A2-EBBE-8886983DD108}"/>
              </a:ext>
            </a:extLst>
          </p:cNvPr>
          <p:cNvSpPr/>
          <p:nvPr/>
        </p:nvSpPr>
        <p:spPr>
          <a:xfrm>
            <a:off x="1106514" y="511336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1850</a:t>
            </a:r>
          </a:p>
        </p:txBody>
      </p:sp>
      <p:sp>
        <p:nvSpPr>
          <p:cNvPr id="10" name="Rectangle 9">
            <a:extLst>
              <a:ext uri="{FF2B5EF4-FFF2-40B4-BE49-F238E27FC236}">
                <a16:creationId xmlns:a16="http://schemas.microsoft.com/office/drawing/2014/main" id="{61564FC6-6EDA-B382-AAFC-E26895800DCB}"/>
              </a:ext>
            </a:extLst>
          </p:cNvPr>
          <p:cNvSpPr/>
          <p:nvPr/>
        </p:nvSpPr>
        <p:spPr>
          <a:xfrm>
            <a:off x="6117834" y="511336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2020</a:t>
            </a:r>
          </a:p>
        </p:txBody>
      </p:sp>
    </p:spTree>
    <p:extLst>
      <p:ext uri="{BB962C8B-B14F-4D97-AF65-F5344CB8AC3E}">
        <p14:creationId xmlns:p14="http://schemas.microsoft.com/office/powerpoint/2010/main" val="3338504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ECB0FB7E-5A61-94F9-E9DB-224A43B074AB}"/>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CB5A7447-E15D-A4D8-C08F-DA9C460F28A3}"/>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1671831A-5FFC-CB33-A281-71CD19F29FD8}"/>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r>
              <a:rPr lang="en-GB" sz="2000" dirty="0">
                <a:solidFill>
                  <a:srgbClr val="2F2967"/>
                </a:solidFill>
                <a:latin typeface="Arial"/>
              </a:rPr>
              <a:t>Use the information to find out when the station was opened. Can you work out where it would go on this timeline?</a:t>
            </a:r>
          </a:p>
        </p:txBody>
      </p:sp>
      <p:pic>
        <p:nvPicPr>
          <p:cNvPr id="6" name="Picture 5" descr="A white letters on a black background&#10;&#10;Description automatically generated">
            <a:extLst>
              <a:ext uri="{FF2B5EF4-FFF2-40B4-BE49-F238E27FC236}">
                <a16:creationId xmlns:a16="http://schemas.microsoft.com/office/drawing/2014/main" id="{7607F654-A605-6A14-59E6-C93DDE97816D}"/>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8" name="Picture 7">
            <a:extLst>
              <a:ext uri="{FF2B5EF4-FFF2-40B4-BE49-F238E27FC236}">
                <a16:creationId xmlns:a16="http://schemas.microsoft.com/office/drawing/2014/main" id="{C8D35954-B513-2C9A-FD25-15E2713F18D9}"/>
              </a:ext>
            </a:extLst>
          </p:cNvPr>
          <p:cNvPicPr>
            <a:picLocks noChangeAspect="1"/>
          </p:cNvPicPr>
          <p:nvPr/>
        </p:nvPicPr>
        <p:blipFill>
          <a:blip r:embed="rId4"/>
          <a:srcRect l="21750" b="47732"/>
          <a:stretch/>
        </p:blipFill>
        <p:spPr>
          <a:xfrm>
            <a:off x="658262" y="2228004"/>
            <a:ext cx="7857577" cy="2014212"/>
          </a:xfrm>
          <a:prstGeom prst="rect">
            <a:avLst/>
          </a:prstGeom>
        </p:spPr>
      </p:pic>
      <p:pic>
        <p:nvPicPr>
          <p:cNvPr id="3" name="Picture 2" descr="A bridge over a street&#10;&#10;Description automatically generated">
            <a:extLst>
              <a:ext uri="{FF2B5EF4-FFF2-40B4-BE49-F238E27FC236}">
                <a16:creationId xmlns:a16="http://schemas.microsoft.com/office/drawing/2014/main" id="{E832E321-B4CD-CFC1-482B-AF09B2E13A55}"/>
              </a:ext>
            </a:extLst>
          </p:cNvPr>
          <p:cNvPicPr>
            <a:picLocks noChangeAspect="1"/>
          </p:cNvPicPr>
          <p:nvPr/>
        </p:nvPicPr>
        <p:blipFill>
          <a:blip r:embed="rId5">
            <a:duotone>
              <a:prstClr val="black"/>
              <a:srgbClr val="D9C3A5">
                <a:tint val="50000"/>
                <a:satMod val="180000"/>
              </a:srgbClr>
            </a:duotone>
          </a:blip>
          <a:stretch>
            <a:fillRect/>
          </a:stretch>
        </p:blipFill>
        <p:spPr>
          <a:xfrm>
            <a:off x="3551568" y="4344938"/>
            <a:ext cx="2040863" cy="1640161"/>
          </a:xfrm>
          <a:prstGeom prst="rect">
            <a:avLst/>
          </a:prstGeom>
          <a:effectLst>
            <a:outerShdw blurRad="50800" dist="38100" dir="2700000" algn="tl" rotWithShape="0">
              <a:prstClr val="black">
                <a:alpha val="40000"/>
              </a:prstClr>
            </a:outerShdw>
          </a:effectLst>
        </p:spPr>
      </p:pic>
      <p:pic>
        <p:nvPicPr>
          <p:cNvPr id="1026" name="Picture 2">
            <a:extLst>
              <a:ext uri="{FF2B5EF4-FFF2-40B4-BE49-F238E27FC236}">
                <a16:creationId xmlns:a16="http://schemas.microsoft.com/office/drawing/2014/main" id="{3A426665-15F7-15D8-E9AF-1FAF90AEB5B2}"/>
              </a:ext>
            </a:extLst>
          </p:cNvPr>
          <p:cNvPicPr>
            <a:picLocks noChangeAspect="1" noChangeArrowheads="1"/>
          </p:cNvPicPr>
          <p:nvPr/>
        </p:nvPicPr>
        <p:blipFill>
          <a:blip r:embed="rId6">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857250" y="4353961"/>
            <a:ext cx="2451164" cy="163113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ED29473A-F96A-A582-3BDC-264120D88F45}"/>
              </a:ext>
            </a:extLst>
          </p:cNvPr>
          <p:cNvPicPr>
            <a:picLocks noChangeAspect="1" noChangeArrowheads="1"/>
          </p:cNvPicPr>
          <p:nvPr/>
        </p:nvPicPr>
        <p:blipFill>
          <a:blip r:embed="rId7">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865685" y="4344938"/>
            <a:ext cx="2227849" cy="166873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E0D60533-ADEA-1440-4F55-2489C65E9519}"/>
              </a:ext>
            </a:extLst>
          </p:cNvPr>
          <p:cNvSpPr/>
          <p:nvPr/>
        </p:nvSpPr>
        <p:spPr>
          <a:xfrm>
            <a:off x="3710224" y="511336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1860</a:t>
            </a:r>
          </a:p>
        </p:txBody>
      </p:sp>
      <p:sp>
        <p:nvSpPr>
          <p:cNvPr id="9" name="Rectangle 8">
            <a:extLst>
              <a:ext uri="{FF2B5EF4-FFF2-40B4-BE49-F238E27FC236}">
                <a16:creationId xmlns:a16="http://schemas.microsoft.com/office/drawing/2014/main" id="{F28C7EBE-7C3C-BBEA-4964-F3D882E0F16C}"/>
              </a:ext>
            </a:extLst>
          </p:cNvPr>
          <p:cNvSpPr/>
          <p:nvPr/>
        </p:nvSpPr>
        <p:spPr>
          <a:xfrm>
            <a:off x="1106514" y="511336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1850</a:t>
            </a:r>
          </a:p>
        </p:txBody>
      </p:sp>
      <p:sp>
        <p:nvSpPr>
          <p:cNvPr id="10" name="Rectangle 9">
            <a:extLst>
              <a:ext uri="{FF2B5EF4-FFF2-40B4-BE49-F238E27FC236}">
                <a16:creationId xmlns:a16="http://schemas.microsoft.com/office/drawing/2014/main" id="{13EF6D21-2922-FCBF-BC95-B994CB9E786C}"/>
              </a:ext>
            </a:extLst>
          </p:cNvPr>
          <p:cNvSpPr/>
          <p:nvPr/>
        </p:nvSpPr>
        <p:spPr>
          <a:xfrm>
            <a:off x="6117834" y="511336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2020</a:t>
            </a:r>
          </a:p>
        </p:txBody>
      </p:sp>
      <p:cxnSp>
        <p:nvCxnSpPr>
          <p:cNvPr id="2" name="Straight Arrow Connector 1">
            <a:extLst>
              <a:ext uri="{FF2B5EF4-FFF2-40B4-BE49-F238E27FC236}">
                <a16:creationId xmlns:a16="http://schemas.microsoft.com/office/drawing/2014/main" id="{516EB283-6A4C-9A37-1250-CD608304A377}"/>
              </a:ext>
            </a:extLst>
          </p:cNvPr>
          <p:cNvCxnSpPr>
            <a:cxnSpLocks/>
          </p:cNvCxnSpPr>
          <p:nvPr/>
        </p:nvCxnSpPr>
        <p:spPr>
          <a:xfrm flipV="1">
            <a:off x="2571749" y="3590925"/>
            <a:ext cx="3105151" cy="763036"/>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ABFC7A62-3842-50C9-48EB-430DD37FBD84}"/>
              </a:ext>
            </a:extLst>
          </p:cNvPr>
          <p:cNvCxnSpPr>
            <a:cxnSpLocks/>
          </p:cNvCxnSpPr>
          <p:nvPr/>
        </p:nvCxnSpPr>
        <p:spPr>
          <a:xfrm flipV="1">
            <a:off x="4565258" y="3684422"/>
            <a:ext cx="1552576" cy="660516"/>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4" name="Straight Arrow Connector 13">
            <a:extLst>
              <a:ext uri="{FF2B5EF4-FFF2-40B4-BE49-F238E27FC236}">
                <a16:creationId xmlns:a16="http://schemas.microsoft.com/office/drawing/2014/main" id="{F7F010A9-C169-1497-3E31-747BDE91654E}"/>
              </a:ext>
            </a:extLst>
          </p:cNvPr>
          <p:cNvCxnSpPr>
            <a:cxnSpLocks/>
          </p:cNvCxnSpPr>
          <p:nvPr/>
        </p:nvCxnSpPr>
        <p:spPr>
          <a:xfrm>
            <a:off x="8093534" y="5192135"/>
            <a:ext cx="945691" cy="0"/>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6188686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7D83E51D-31E1-A0A9-6C6A-E582B21944C9}"/>
            </a:ext>
          </a:extLst>
        </p:cNvPr>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1B61DD19-A88A-5F54-0AA7-5F66570D0505}"/>
              </a:ext>
            </a:extLst>
          </p:cNvPr>
          <p:cNvSpPr/>
          <p:nvPr/>
        </p:nvSpPr>
        <p:spPr>
          <a:xfrm>
            <a:off x="385008" y="365176"/>
            <a:ext cx="8373985" cy="754047"/>
          </a:xfrm>
          <a:prstGeom prst="roundRect">
            <a:avLst/>
          </a:prstGeom>
          <a:solidFill>
            <a:srgbClr val="F9DC4B"/>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GB" sz="3200" b="1" i="0" strike="noStrike" kern="0" cap="none" spc="0" normalizeH="0" baseline="0" noProof="0" dirty="0">
                <a:ln>
                  <a:noFill/>
                </a:ln>
                <a:solidFill>
                  <a:srgbClr val="2F2967"/>
                </a:solidFill>
                <a:effectLst/>
                <a:uLnTx/>
                <a:uFillTx/>
                <a:latin typeface="Arial"/>
                <a:ea typeface="+mn-ea"/>
                <a:cs typeface="+mn-cs"/>
                <a:sym typeface="Arial"/>
              </a:rPr>
              <a:t>When was the station built?</a:t>
            </a:r>
          </a:p>
        </p:txBody>
      </p:sp>
      <p:sp>
        <p:nvSpPr>
          <p:cNvPr id="5" name="Rectangle: Rounded Corners 4">
            <a:extLst>
              <a:ext uri="{FF2B5EF4-FFF2-40B4-BE49-F238E27FC236}">
                <a16:creationId xmlns:a16="http://schemas.microsoft.com/office/drawing/2014/main" id="{B6261626-565A-014F-C1EA-28D12A58EB72}"/>
              </a:ext>
            </a:extLst>
          </p:cNvPr>
          <p:cNvSpPr/>
          <p:nvPr/>
        </p:nvSpPr>
        <p:spPr>
          <a:xfrm>
            <a:off x="385008" y="1280560"/>
            <a:ext cx="8373985" cy="4807724"/>
          </a:xfrm>
          <a:prstGeom prst="roundRect">
            <a:avLst>
              <a:gd name="adj" fmla="val 3641"/>
            </a:avLst>
          </a:prstGeom>
          <a:solidFill>
            <a:schemeClr val="bg1"/>
          </a:solidFill>
          <a:ln w="28575">
            <a:solidFill>
              <a:srgbClr val="2C2B64"/>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600"/>
              </a:spcAft>
              <a:buClr>
                <a:schemeClr val="bg1"/>
              </a:buClr>
              <a:tabLst>
                <a:tab pos="269875" algn="l"/>
              </a:tabLst>
            </a:pPr>
            <a:endParaRPr lang="en-GB" sz="2000" dirty="0">
              <a:solidFill>
                <a:srgbClr val="2F2967"/>
              </a:solidFill>
              <a:latin typeface="Arial"/>
            </a:endParaRPr>
          </a:p>
        </p:txBody>
      </p:sp>
      <p:pic>
        <p:nvPicPr>
          <p:cNvPr id="6" name="Picture 5" descr="A white letters on a black background&#10;&#10;Description automatically generated">
            <a:extLst>
              <a:ext uri="{FF2B5EF4-FFF2-40B4-BE49-F238E27FC236}">
                <a16:creationId xmlns:a16="http://schemas.microsoft.com/office/drawing/2014/main" id="{86FFF8BF-6E7A-3738-882A-1B82C5301F23}"/>
              </a:ext>
            </a:extLst>
          </p:cNvPr>
          <p:cNvPicPr>
            <a:picLocks noChangeAspect="1"/>
          </p:cNvPicPr>
          <p:nvPr/>
        </p:nvPicPr>
        <p:blipFill>
          <a:blip r:embed="rId3"/>
          <a:stretch>
            <a:fillRect/>
          </a:stretch>
        </p:blipFill>
        <p:spPr>
          <a:xfrm>
            <a:off x="7004131" y="6249621"/>
            <a:ext cx="1754862" cy="388702"/>
          </a:xfrm>
          <a:prstGeom prst="rect">
            <a:avLst/>
          </a:prstGeom>
        </p:spPr>
      </p:pic>
      <p:pic>
        <p:nvPicPr>
          <p:cNvPr id="3" name="Picture 2" descr="A bridge over a street&#10;&#10;Description automatically generated">
            <a:extLst>
              <a:ext uri="{FF2B5EF4-FFF2-40B4-BE49-F238E27FC236}">
                <a16:creationId xmlns:a16="http://schemas.microsoft.com/office/drawing/2014/main" id="{5089D350-014C-CA06-F47B-CB9B1857C655}"/>
              </a:ext>
            </a:extLst>
          </p:cNvPr>
          <p:cNvPicPr>
            <a:picLocks noChangeAspect="1"/>
          </p:cNvPicPr>
          <p:nvPr/>
        </p:nvPicPr>
        <p:blipFill>
          <a:blip r:embed="rId4">
            <a:duotone>
              <a:prstClr val="black"/>
              <a:srgbClr val="D9C3A5">
                <a:tint val="50000"/>
                <a:satMod val="180000"/>
              </a:srgbClr>
            </a:duotone>
          </a:blip>
          <a:stretch>
            <a:fillRect/>
          </a:stretch>
        </p:blipFill>
        <p:spPr>
          <a:xfrm>
            <a:off x="6974524" y="3892396"/>
            <a:ext cx="1277605" cy="1026761"/>
          </a:xfrm>
          <a:prstGeom prst="rect">
            <a:avLst/>
          </a:prstGeom>
          <a:effectLst>
            <a:outerShdw blurRad="50800" dist="38100" dir="2700000" algn="tl" rotWithShape="0">
              <a:prstClr val="black">
                <a:alpha val="40000"/>
              </a:prstClr>
            </a:outerShdw>
          </a:effectLst>
        </p:spPr>
      </p:pic>
      <p:pic>
        <p:nvPicPr>
          <p:cNvPr id="1026" name="Picture 2">
            <a:extLst>
              <a:ext uri="{FF2B5EF4-FFF2-40B4-BE49-F238E27FC236}">
                <a16:creationId xmlns:a16="http://schemas.microsoft.com/office/drawing/2014/main" id="{3F5B24DB-F34B-920D-AC0B-368201888ACE}"/>
              </a:ext>
            </a:extLst>
          </p:cNvPr>
          <p:cNvPicPr>
            <a:picLocks noChangeAspect="1" noChangeArrowheads="1"/>
          </p:cNvPicPr>
          <p:nvPr/>
        </p:nvPicPr>
        <p:blipFill>
          <a:blip r:embed="rId5">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592431" y="1250549"/>
            <a:ext cx="1467911" cy="9768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967CAAE2-2AE2-722F-CA85-3D902D277136}"/>
              </a:ext>
            </a:extLst>
          </p:cNvPr>
          <p:cNvPicPr>
            <a:picLocks noChangeAspect="1" noChangeArrowheads="1"/>
          </p:cNvPicPr>
          <p:nvPr/>
        </p:nvPicPr>
        <p:blipFill>
          <a:blip r:embed="rId6">
            <a:duotone>
              <a:prstClr val="black"/>
              <a:srgbClr val="D9C3A5">
                <a:tint val="50000"/>
                <a:satMod val="180000"/>
              </a:srgbClr>
            </a:duotone>
            <a:extLst>
              <a:ext uri="{28A0092B-C50C-407E-A947-70E740481C1C}">
                <a14:useLocalDpi xmlns:a14="http://schemas.microsoft.com/office/drawing/2010/main" val="0"/>
              </a:ext>
            </a:extLst>
          </a:blip>
          <a:srcRect/>
          <a:stretch>
            <a:fillRect/>
          </a:stretch>
        </p:blipFill>
        <p:spPr bwMode="auto">
          <a:xfrm>
            <a:off x="5890206" y="5008056"/>
            <a:ext cx="1323475" cy="99132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74F6F77-54AA-1D3F-6255-D2A6C4364FC1}"/>
              </a:ext>
            </a:extLst>
          </p:cNvPr>
          <p:cNvSpPr/>
          <p:nvPr/>
        </p:nvSpPr>
        <p:spPr>
          <a:xfrm>
            <a:off x="6751551" y="4272010"/>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1860</a:t>
            </a:r>
          </a:p>
        </p:txBody>
      </p:sp>
      <p:sp>
        <p:nvSpPr>
          <p:cNvPr id="9" name="Rectangle 8">
            <a:extLst>
              <a:ext uri="{FF2B5EF4-FFF2-40B4-BE49-F238E27FC236}">
                <a16:creationId xmlns:a16="http://schemas.microsoft.com/office/drawing/2014/main" id="{85E3E7B8-51E0-2717-D2FC-CE890B791CAF}"/>
              </a:ext>
            </a:extLst>
          </p:cNvPr>
          <p:cNvSpPr/>
          <p:nvPr/>
        </p:nvSpPr>
        <p:spPr>
          <a:xfrm>
            <a:off x="5433773" y="1629788"/>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1850</a:t>
            </a:r>
          </a:p>
        </p:txBody>
      </p:sp>
      <p:sp>
        <p:nvSpPr>
          <p:cNvPr id="10" name="Rectangle 9">
            <a:extLst>
              <a:ext uri="{FF2B5EF4-FFF2-40B4-BE49-F238E27FC236}">
                <a16:creationId xmlns:a16="http://schemas.microsoft.com/office/drawing/2014/main" id="{E5CECD9B-EE29-D21E-C04A-F5DD1A782825}"/>
              </a:ext>
            </a:extLst>
          </p:cNvPr>
          <p:cNvSpPr/>
          <p:nvPr/>
        </p:nvSpPr>
        <p:spPr>
          <a:xfrm>
            <a:off x="5690168" y="5326291"/>
            <a:ext cx="1723549" cy="923330"/>
          </a:xfrm>
          <a:prstGeom prst="rect">
            <a:avLst/>
          </a:prstGeom>
          <a:noFill/>
        </p:spPr>
        <p:txBody>
          <a:bodyPr wrap="none" lIns="91440" tIns="45720" rIns="91440" bIns="45720">
            <a:spAutoFit/>
          </a:bodyPr>
          <a:lstStyle/>
          <a:p>
            <a:pPr algn="ctr"/>
            <a:r>
              <a:rPr lang="en-US" sz="5400" b="0" cap="none" spc="0" dirty="0">
                <a:ln w="0">
                  <a:solidFill>
                    <a:schemeClr val="tx1"/>
                  </a:solidFill>
                </a:ln>
                <a:solidFill>
                  <a:srgbClr val="FF0000"/>
                </a:solidFill>
                <a:effectLst>
                  <a:outerShdw blurRad="50800" dist="38100" dir="2700000" algn="tl" rotWithShape="0">
                    <a:prstClr val="black">
                      <a:alpha val="40000"/>
                    </a:prstClr>
                  </a:outerShdw>
                </a:effectLst>
              </a:rPr>
              <a:t>2020</a:t>
            </a:r>
          </a:p>
        </p:txBody>
      </p:sp>
      <p:cxnSp>
        <p:nvCxnSpPr>
          <p:cNvPr id="2" name="Straight Arrow Connector 1">
            <a:extLst>
              <a:ext uri="{FF2B5EF4-FFF2-40B4-BE49-F238E27FC236}">
                <a16:creationId xmlns:a16="http://schemas.microsoft.com/office/drawing/2014/main" id="{D5407847-04C3-C0D1-937A-2CFDF419F10E}"/>
              </a:ext>
            </a:extLst>
          </p:cNvPr>
          <p:cNvCxnSpPr>
            <a:cxnSpLocks/>
          </p:cNvCxnSpPr>
          <p:nvPr/>
        </p:nvCxnSpPr>
        <p:spPr>
          <a:xfrm flipH="1" flipV="1">
            <a:off x="6952985" y="3428929"/>
            <a:ext cx="506863" cy="754182"/>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cxnSp>
        <p:nvCxnSpPr>
          <p:cNvPr id="12" name="Straight Arrow Connector 11">
            <a:extLst>
              <a:ext uri="{FF2B5EF4-FFF2-40B4-BE49-F238E27FC236}">
                <a16:creationId xmlns:a16="http://schemas.microsoft.com/office/drawing/2014/main" id="{CC95F285-EA01-5B23-7277-5E25D7BDB71C}"/>
              </a:ext>
            </a:extLst>
          </p:cNvPr>
          <p:cNvCxnSpPr>
            <a:cxnSpLocks/>
          </p:cNvCxnSpPr>
          <p:nvPr/>
        </p:nvCxnSpPr>
        <p:spPr>
          <a:xfrm>
            <a:off x="6423254" y="2476061"/>
            <a:ext cx="6270" cy="482167"/>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pic>
        <p:nvPicPr>
          <p:cNvPr id="13" name="Picture 12">
            <a:extLst>
              <a:ext uri="{FF2B5EF4-FFF2-40B4-BE49-F238E27FC236}">
                <a16:creationId xmlns:a16="http://schemas.microsoft.com/office/drawing/2014/main" id="{1A9AFCA9-AC96-8419-A265-A2374370FF66}"/>
              </a:ext>
            </a:extLst>
          </p:cNvPr>
          <p:cNvPicPr>
            <a:picLocks noGrp="1" noRot="1" noChangeAspect="1" noMove="1" noResize="1" noEditPoints="1" noAdjustHandles="1" noChangeArrowheads="1" noChangeShapeType="1" noCrop="1"/>
          </p:cNvPicPr>
          <p:nvPr/>
        </p:nvPicPr>
        <p:blipFill>
          <a:blip r:embed="rId7"/>
          <a:stretch>
            <a:fillRect/>
          </a:stretch>
        </p:blipFill>
        <p:spPr>
          <a:xfrm>
            <a:off x="215900" y="2257388"/>
            <a:ext cx="8543092" cy="3278530"/>
          </a:xfrm>
          <a:prstGeom prst="rect">
            <a:avLst/>
          </a:prstGeom>
        </p:spPr>
      </p:pic>
      <p:cxnSp>
        <p:nvCxnSpPr>
          <p:cNvPr id="18" name="Straight Arrow Connector 17">
            <a:extLst>
              <a:ext uri="{FF2B5EF4-FFF2-40B4-BE49-F238E27FC236}">
                <a16:creationId xmlns:a16="http://schemas.microsoft.com/office/drawing/2014/main" id="{3F49DDDA-4F52-5B54-409C-D581044F373E}"/>
              </a:ext>
            </a:extLst>
          </p:cNvPr>
          <p:cNvCxnSpPr>
            <a:cxnSpLocks/>
          </p:cNvCxnSpPr>
          <p:nvPr/>
        </p:nvCxnSpPr>
        <p:spPr>
          <a:xfrm flipH="1" flipV="1">
            <a:off x="5311520" y="5164201"/>
            <a:ext cx="378648" cy="371717"/>
          </a:xfrm>
          <a:prstGeom prst="straightConnector1">
            <a:avLst/>
          </a:prstGeom>
          <a:ln w="38100">
            <a:solidFill>
              <a:srgbClr val="FF0000"/>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3019660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Shape 141">
          <a:extLst>
            <a:ext uri="{FF2B5EF4-FFF2-40B4-BE49-F238E27FC236}">
              <a16:creationId xmlns:a16="http://schemas.microsoft.com/office/drawing/2014/main" id="{B637D0AA-51BF-E549-E1A6-B907FF959BD8}"/>
            </a:ext>
          </a:extLst>
        </p:cNvPr>
        <p:cNvGrpSpPr/>
        <p:nvPr/>
      </p:nvGrpSpPr>
      <p:grpSpPr>
        <a:xfrm>
          <a:off x="0" y="0"/>
          <a:ext cx="0" cy="0"/>
          <a:chOff x="0" y="0"/>
          <a:chExt cx="0" cy="0"/>
        </a:xfrm>
      </p:grpSpPr>
      <p:sp>
        <p:nvSpPr>
          <p:cNvPr id="9" name="Google Shape;144;p31">
            <a:extLst>
              <a:ext uri="{FF2B5EF4-FFF2-40B4-BE49-F238E27FC236}">
                <a16:creationId xmlns:a16="http://schemas.microsoft.com/office/drawing/2014/main" id="{BFA9C047-9EF0-D090-420E-1835AAE78B67}"/>
              </a:ext>
            </a:extLst>
          </p:cNvPr>
          <p:cNvSpPr/>
          <p:nvPr/>
        </p:nvSpPr>
        <p:spPr>
          <a:xfrm>
            <a:off x="242115" y="193971"/>
            <a:ext cx="8573272" cy="965501"/>
          </a:xfrm>
          <a:prstGeom prst="roundRect">
            <a:avLst>
              <a:gd name="adj" fmla="val 17073"/>
            </a:avLst>
          </a:prstGeom>
          <a:solidFill>
            <a:srgbClr val="2F2967"/>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TASK: </a:t>
            </a:r>
            <a:r>
              <a:rPr lang="en-GB" sz="2400" b="0" i="0" u="none" strike="noStrike" cap="none" dirty="0">
                <a:solidFill>
                  <a:srgbClr val="FFFFFF"/>
                </a:solidFill>
                <a:latin typeface="Arial"/>
                <a:ea typeface="Arial"/>
                <a:cs typeface="Arial"/>
                <a:sym typeface="Arial"/>
              </a:rPr>
              <a:t>Why do you think they wanted to build a railway in Bristol? What benefits did it offer?</a:t>
            </a:r>
            <a:endParaRPr sz="2400" b="0" i="1" u="none" strike="noStrike" cap="none" dirty="0">
              <a:solidFill>
                <a:srgbClr val="FF0000"/>
              </a:solidFill>
              <a:latin typeface="Arial"/>
              <a:ea typeface="Arial"/>
              <a:cs typeface="Arial"/>
              <a:sym typeface="Arial"/>
            </a:endParaRPr>
          </a:p>
        </p:txBody>
      </p:sp>
      <p:sp>
        <p:nvSpPr>
          <p:cNvPr id="10" name="Google Shape;145;p31">
            <a:extLst>
              <a:ext uri="{FF2B5EF4-FFF2-40B4-BE49-F238E27FC236}">
                <a16:creationId xmlns:a16="http://schemas.microsoft.com/office/drawing/2014/main" id="{95763F07-C807-4B6A-FEDC-91EB10BD9BA8}"/>
              </a:ext>
            </a:extLst>
          </p:cNvPr>
          <p:cNvSpPr/>
          <p:nvPr/>
        </p:nvSpPr>
        <p:spPr>
          <a:xfrm>
            <a:off x="242115" y="4893276"/>
            <a:ext cx="6900090" cy="1770753"/>
          </a:xfrm>
          <a:prstGeom prst="roundRect">
            <a:avLst>
              <a:gd name="adj" fmla="val 8683"/>
            </a:avLst>
          </a:prstGeom>
          <a:solidFill>
            <a:schemeClr val="lt1"/>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rgbClr val="2F2967"/>
                </a:solidFill>
                <a:latin typeface="Arial"/>
                <a:ea typeface="Arial"/>
                <a:cs typeface="Arial"/>
                <a:sym typeface="Arial"/>
              </a:rPr>
              <a:t>As a class/group/pair [Delete as appropriate] create a mind-map of ideas to explore why people might want a station in Bristol.</a:t>
            </a:r>
            <a:endParaRPr dirty="0"/>
          </a:p>
          <a:p>
            <a:pPr marL="285750" marR="0" lvl="0" indent="-158750" algn="l" rtl="0">
              <a:lnSpc>
                <a:spcPct val="100000"/>
              </a:lnSpc>
              <a:spcBef>
                <a:spcPts val="600"/>
              </a:spcBef>
              <a:spcAft>
                <a:spcPts val="0"/>
              </a:spcAft>
              <a:buClr>
                <a:srgbClr val="2C2B64"/>
              </a:buClr>
              <a:buSzPts val="2000"/>
              <a:buFont typeface="Arial"/>
              <a:buNone/>
            </a:pPr>
            <a:endParaRPr sz="2000" b="0" i="0" u="none" strike="noStrike" cap="none" dirty="0">
              <a:solidFill>
                <a:srgbClr val="2F2967"/>
              </a:solidFill>
              <a:latin typeface="Arial"/>
              <a:ea typeface="Arial"/>
              <a:cs typeface="Arial"/>
              <a:sym typeface="Arial"/>
            </a:endParaRPr>
          </a:p>
        </p:txBody>
      </p:sp>
      <p:pic>
        <p:nvPicPr>
          <p:cNvPr id="11" name="Google Shape;146;p31" descr="A picture containing text, clipart&#10;&#10;Description automatically generated">
            <a:extLst>
              <a:ext uri="{FF2B5EF4-FFF2-40B4-BE49-F238E27FC236}">
                <a16:creationId xmlns:a16="http://schemas.microsoft.com/office/drawing/2014/main" id="{6B5E6BAE-6043-A546-D99E-DF12E1E1A2BC}"/>
              </a:ext>
            </a:extLst>
          </p:cNvPr>
          <p:cNvPicPr preferRelativeResize="0"/>
          <p:nvPr/>
        </p:nvPicPr>
        <p:blipFill rotWithShape="1">
          <a:blip r:embed="rId3">
            <a:alphaModFix/>
          </a:blip>
          <a:srcRect/>
          <a:stretch/>
        </p:blipFill>
        <p:spPr>
          <a:xfrm>
            <a:off x="7379493" y="6211704"/>
            <a:ext cx="1685649" cy="568417"/>
          </a:xfrm>
          <a:prstGeom prst="rect">
            <a:avLst/>
          </a:prstGeom>
          <a:noFill/>
          <a:ln>
            <a:noFill/>
          </a:ln>
        </p:spPr>
      </p:pic>
      <p:sp>
        <p:nvSpPr>
          <p:cNvPr id="12" name="Google Shape;147;p31">
            <a:extLst>
              <a:ext uri="{FF2B5EF4-FFF2-40B4-BE49-F238E27FC236}">
                <a16:creationId xmlns:a16="http://schemas.microsoft.com/office/drawing/2014/main" id="{784D1E1A-6855-D5F3-9A90-9945F695898D}"/>
              </a:ext>
            </a:extLst>
          </p:cNvPr>
          <p:cNvSpPr/>
          <p:nvPr/>
        </p:nvSpPr>
        <p:spPr>
          <a:xfrm>
            <a:off x="6870357" y="4127157"/>
            <a:ext cx="2194785" cy="2084547"/>
          </a:xfrm>
          <a:prstGeom prst="roundRect">
            <a:avLst>
              <a:gd name="adj" fmla="val 16985"/>
            </a:avLst>
          </a:prstGeom>
          <a:solidFill>
            <a:srgbClr val="B52664"/>
          </a:solidFill>
          <a:ln w="28575" cap="flat" cmpd="sng">
            <a:solidFill>
              <a:srgbClr val="2C2B64"/>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GB" sz="2400" b="1" i="0" u="none" strike="noStrike" cap="none" dirty="0">
                <a:solidFill>
                  <a:srgbClr val="FFFFFF"/>
                </a:solidFill>
                <a:latin typeface="Arial"/>
                <a:ea typeface="Arial"/>
                <a:cs typeface="Arial"/>
                <a:sym typeface="Arial"/>
              </a:rPr>
              <a:t>Stretch</a:t>
            </a:r>
            <a:r>
              <a:rPr lang="en-GB" sz="2400" b="0" i="1" u="none" strike="noStrike" cap="none" dirty="0">
                <a:solidFill>
                  <a:srgbClr val="FFFFFF"/>
                </a:solidFill>
                <a:latin typeface="Arial"/>
                <a:ea typeface="Arial"/>
                <a:cs typeface="Arial"/>
                <a:sym typeface="Arial"/>
              </a:rPr>
              <a:t>: </a:t>
            </a:r>
            <a:r>
              <a:rPr lang="en-GB" sz="2400" b="0" i="0" u="none" strike="noStrike" cap="none" dirty="0">
                <a:solidFill>
                  <a:srgbClr val="FFFFFF"/>
                </a:solidFill>
                <a:latin typeface="Arial"/>
                <a:ea typeface="Arial"/>
                <a:cs typeface="Arial"/>
                <a:sym typeface="Arial"/>
              </a:rPr>
              <a:t>Why might some people not want the Railway?</a:t>
            </a:r>
            <a:endParaRPr dirty="0"/>
          </a:p>
        </p:txBody>
      </p:sp>
      <p:pic>
        <p:nvPicPr>
          <p:cNvPr id="13" name="Picture 12" descr="A light bulb with lines coming out of it&#10;&#10;Description automatically generated">
            <a:extLst>
              <a:ext uri="{FF2B5EF4-FFF2-40B4-BE49-F238E27FC236}">
                <a16:creationId xmlns:a16="http://schemas.microsoft.com/office/drawing/2014/main" id="{E0C30639-C614-DB9C-AC87-70EA59C79E8B}"/>
              </a:ext>
            </a:extLst>
          </p:cNvPr>
          <p:cNvPicPr>
            <a:picLocks noChangeAspect="1"/>
          </p:cNvPicPr>
          <p:nvPr/>
        </p:nvPicPr>
        <p:blipFill>
          <a:blip r:embed="rId4"/>
          <a:stretch>
            <a:fillRect/>
          </a:stretch>
        </p:blipFill>
        <p:spPr>
          <a:xfrm>
            <a:off x="3249147" y="1439497"/>
            <a:ext cx="2645706" cy="3318691"/>
          </a:xfrm>
          <a:prstGeom prst="rect">
            <a:avLst/>
          </a:prstGeom>
        </p:spPr>
      </p:pic>
      <p:pic>
        <p:nvPicPr>
          <p:cNvPr id="14" name="Picture 13" descr="A hand holding a pencil&#10;&#10;Description automatically generated">
            <a:extLst>
              <a:ext uri="{FF2B5EF4-FFF2-40B4-BE49-F238E27FC236}">
                <a16:creationId xmlns:a16="http://schemas.microsoft.com/office/drawing/2014/main" id="{9557D54C-3A51-9B0C-1E71-CFC66D5877BA}"/>
              </a:ext>
            </a:extLst>
          </p:cNvPr>
          <p:cNvPicPr>
            <a:picLocks noChangeAspect="1"/>
          </p:cNvPicPr>
          <p:nvPr/>
        </p:nvPicPr>
        <p:blipFill>
          <a:blip r:embed="rId5"/>
          <a:stretch>
            <a:fillRect/>
          </a:stretch>
        </p:blipFill>
        <p:spPr>
          <a:xfrm>
            <a:off x="6006548" y="5857137"/>
            <a:ext cx="1254301" cy="941980"/>
          </a:xfrm>
          <a:prstGeom prst="rect">
            <a:avLst/>
          </a:prstGeom>
        </p:spPr>
      </p:pic>
    </p:spTree>
    <p:extLst>
      <p:ext uri="{BB962C8B-B14F-4D97-AF65-F5344CB8AC3E}">
        <p14:creationId xmlns:p14="http://schemas.microsoft.com/office/powerpoint/2010/main" val="1219797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2_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1660535ACAEEA45AE52F2D7FED2F289" ma:contentTypeVersion="5" ma:contentTypeDescription="Create a new document." ma:contentTypeScope="" ma:versionID="024723a2a7e9656603407669fcc0dc89">
  <xsd:schema xmlns:xsd="http://www.w3.org/2001/XMLSchema" xmlns:xs="http://www.w3.org/2001/XMLSchema" xmlns:p="http://schemas.microsoft.com/office/2006/metadata/properties" xmlns:ns3="5cf4f28e-3b29-4f39-8319-c5ccf6d8296c" targetNamespace="http://schemas.microsoft.com/office/2006/metadata/properties" ma:root="true" ma:fieldsID="54d0d519bde0c3469b63f4c2329821de" ns3:_="">
    <xsd:import namespace="5cf4f28e-3b29-4f39-8319-c5ccf6d8296c"/>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f4f28e-3b29-4f39-8319-c5ccf6d8296c"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4122F2F-1AF7-4A95-BEEC-47757379080E}">
  <ds:schemaRefs>
    <ds:schemaRef ds:uri="http://purl.org/dc/elements/1.1/"/>
    <ds:schemaRef ds:uri="http://purl.org/dc/dcmitype/"/>
    <ds:schemaRef ds:uri="http://schemas.openxmlformats.org/package/2006/metadata/core-properties"/>
    <ds:schemaRef ds:uri="http://schemas.microsoft.com/office/2006/documentManagement/types"/>
    <ds:schemaRef ds:uri="http://www.w3.org/XML/1998/namespace"/>
    <ds:schemaRef ds:uri="http://schemas.microsoft.com/office/infopath/2007/PartnerControls"/>
    <ds:schemaRef ds:uri="http://purl.org/dc/terms/"/>
    <ds:schemaRef ds:uri="5cf4f28e-3b29-4f39-8319-c5ccf6d8296c"/>
    <ds:schemaRef ds:uri="http://schemas.microsoft.com/office/2006/metadata/properties"/>
  </ds:schemaRefs>
</ds:datastoreItem>
</file>

<file path=customXml/itemProps2.xml><?xml version="1.0" encoding="utf-8"?>
<ds:datastoreItem xmlns:ds="http://schemas.openxmlformats.org/officeDocument/2006/customXml" ds:itemID="{6AB386E9-6A1D-4801-BA12-A507408C119A}">
  <ds:schemaRefs>
    <ds:schemaRef ds:uri="http://schemas.microsoft.com/sharepoint/v3/contenttype/forms"/>
  </ds:schemaRefs>
</ds:datastoreItem>
</file>

<file path=customXml/itemProps3.xml><?xml version="1.0" encoding="utf-8"?>
<ds:datastoreItem xmlns:ds="http://schemas.openxmlformats.org/officeDocument/2006/customXml" ds:itemID="{16DD24B1-22D9-4C14-8BD0-7A64DF2ABBB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cf4f28e-3b29-4f39-8319-c5ccf6d8296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15305</TotalTime>
  <Words>2260</Words>
  <Application>Microsoft Office PowerPoint</Application>
  <PresentationFormat>On-screen Show (4:3)</PresentationFormat>
  <Paragraphs>150</Paragraphs>
  <Slides>21</Slides>
  <Notes>21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21</vt:i4>
      </vt:variant>
    </vt:vector>
  </HeadingPairs>
  <TitlesOfParts>
    <vt:vector size="26" baseType="lpstr">
      <vt:lpstr>Arial</vt:lpstr>
      <vt:lpstr>Calibri</vt:lpstr>
      <vt:lpstr>Castledown</vt:lpstr>
      <vt:lpstr>2_Office Theme</vt:lpstr>
      <vt:lpstr>Office Theme</vt:lpstr>
      <vt:lpstr>Our City’s railway story: Worcester’s Stations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Tom</dc:creator>
  <cp:lastModifiedBy>Tom</cp:lastModifiedBy>
  <cp:revision>14</cp:revision>
  <dcterms:modified xsi:type="dcterms:W3CDTF">2025-02-23T21:56:17Z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0x01010051660535ACAEEA45AE52F2D7FED2F289</vt:lpwstr>
  </property>
</Properties>
</file>