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74" r:id="rId4"/>
  </p:sldMasterIdLst>
  <p:notesMasterIdLst>
    <p:notesMasterId r:id="rId8"/>
  </p:notesMasterIdLst>
  <p:sldIdLst>
    <p:sldId id="490" r:id="rId5"/>
    <p:sldId id="520" r:id="rId6"/>
    <p:sldId id="522" r:id="rId7"/>
  </p:sldIdLst>
  <p:sldSz cx="9144000" cy="6858000" type="screen4x3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F2967"/>
    <a:srgbClr val="F9DC4B"/>
    <a:srgbClr val="B5266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1368" autoAdjust="0"/>
  </p:normalViewPr>
  <p:slideViewPr>
    <p:cSldViewPr snapToGrid="0">
      <p:cViewPr varScale="1">
        <p:scale>
          <a:sx n="97" d="100"/>
          <a:sy n="97" d="100"/>
        </p:scale>
        <p:origin x="200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ableStyles" Target="tableStyle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heme" Target="theme/theme1.xml"/><Relationship Id="rId5" Type="http://schemas.openxmlformats.org/officeDocument/2006/relationships/slide" Target="slides/slide1.xml"/><Relationship Id="rId10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GB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Google Shape;47;p1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dirty="0"/>
          </a:p>
        </p:txBody>
      </p:sp>
      <p:sp>
        <p:nvSpPr>
          <p:cNvPr id="48" name="Google Shape;48;p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50442458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0">
          <a:extLst>
            <a:ext uri="{FF2B5EF4-FFF2-40B4-BE49-F238E27FC236}">
              <a16:creationId xmlns:a16="http://schemas.microsoft.com/office/drawing/2014/main" id="{2A1F734A-353C-3B4A-574D-135CFD644A0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Google Shape;151;p4:notes">
            <a:extLst>
              <a:ext uri="{FF2B5EF4-FFF2-40B4-BE49-F238E27FC236}">
                <a16:creationId xmlns:a16="http://schemas.microsoft.com/office/drawing/2014/main" id="{F3B52F2A-A341-97E4-925C-4D38571E246D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52" name="Google Shape;152;p4:notes">
            <a:extLst>
              <a:ext uri="{FF2B5EF4-FFF2-40B4-BE49-F238E27FC236}">
                <a16:creationId xmlns:a16="http://schemas.microsoft.com/office/drawing/2014/main" id="{3E4FCAC3-4DC4-B3E2-BFFC-49F6E584EDEE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dirty="0"/>
          </a:p>
        </p:txBody>
      </p:sp>
      <p:sp>
        <p:nvSpPr>
          <p:cNvPr id="153" name="Google Shape;153;p4:notes">
            <a:extLst>
              <a:ext uri="{FF2B5EF4-FFF2-40B4-BE49-F238E27FC236}">
                <a16:creationId xmlns:a16="http://schemas.microsoft.com/office/drawing/2014/main" id="{486D763C-A3DB-5FFE-7834-C0920F5DCE86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GB"/>
              <a:t>2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31999954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0">
          <a:extLst>
            <a:ext uri="{FF2B5EF4-FFF2-40B4-BE49-F238E27FC236}">
              <a16:creationId xmlns:a16="http://schemas.microsoft.com/office/drawing/2014/main" id="{2A1F734A-353C-3B4A-574D-135CFD644A0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Google Shape;151;p4:notes">
            <a:extLst>
              <a:ext uri="{FF2B5EF4-FFF2-40B4-BE49-F238E27FC236}">
                <a16:creationId xmlns:a16="http://schemas.microsoft.com/office/drawing/2014/main" id="{F3B52F2A-A341-97E4-925C-4D38571E246D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52" name="Google Shape;152;p4:notes">
            <a:extLst>
              <a:ext uri="{FF2B5EF4-FFF2-40B4-BE49-F238E27FC236}">
                <a16:creationId xmlns:a16="http://schemas.microsoft.com/office/drawing/2014/main" id="{3E4FCAC3-4DC4-B3E2-BFFC-49F6E584EDEE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GB" dirty="0"/>
              <a:t>Imagine you’re on the Cathedrals Express - video starts at 10:57 -12:20 (stop video)</a:t>
            </a:r>
            <a:endParaRPr dirty="0"/>
          </a:p>
        </p:txBody>
      </p:sp>
      <p:sp>
        <p:nvSpPr>
          <p:cNvPr id="153" name="Google Shape;153;p4:notes">
            <a:extLst>
              <a:ext uri="{FF2B5EF4-FFF2-40B4-BE49-F238E27FC236}">
                <a16:creationId xmlns:a16="http://schemas.microsoft.com/office/drawing/2014/main" id="{486D763C-A3DB-5FFE-7834-C0920F5DCE86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GB"/>
              <a:t>3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55361590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10"/>
          <p:cNvSpPr txBox="1">
            <a:spLocks noGrp="1"/>
          </p:cNvSpPr>
          <p:nvPr>
            <p:ph type="title"/>
          </p:nvPr>
        </p:nvSpPr>
        <p:spPr>
          <a:xfrm>
            <a:off x="1159873" y="862923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C2B64"/>
              </a:buClr>
              <a:buSzPts val="4000"/>
              <a:buFont typeface="Arial"/>
              <a:buNone/>
              <a:defRPr>
                <a:solidFill>
                  <a:srgbClr val="2C2B64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10"/>
          <p:cNvSpPr txBox="1">
            <a:spLocks noGrp="1"/>
          </p:cNvSpPr>
          <p:nvPr>
            <p:ph type="body" idx="1"/>
          </p:nvPr>
        </p:nvSpPr>
        <p:spPr>
          <a:xfrm>
            <a:off x="1159873" y="2323420"/>
            <a:ext cx="7886700" cy="34677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2C2B64"/>
              </a:buClr>
              <a:buSzPts val="2800"/>
              <a:buChar char="•"/>
              <a:defRPr>
                <a:solidFill>
                  <a:srgbClr val="2C2B64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2C2B64"/>
              </a:buClr>
              <a:buSzPts val="2400"/>
              <a:buChar char="•"/>
              <a:defRPr>
                <a:solidFill>
                  <a:srgbClr val="2C2B64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2C2B64"/>
              </a:buClr>
              <a:buSzPts val="2000"/>
              <a:buChar char="•"/>
              <a:defRPr>
                <a:solidFill>
                  <a:srgbClr val="2C2B64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2C2B64"/>
              </a:buClr>
              <a:buSzPts val="1800"/>
              <a:buChar char="•"/>
              <a:defRPr>
                <a:solidFill>
                  <a:srgbClr val="2C2B64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2C2B64"/>
              </a:buClr>
              <a:buSzPts val="1800"/>
              <a:buChar char="•"/>
              <a:defRPr>
                <a:solidFill>
                  <a:srgbClr val="2C2B64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12"/>
          <p:cNvSpPr txBox="1">
            <a:spLocks noGrp="1"/>
          </p:cNvSpPr>
          <p:nvPr>
            <p:ph type="ctrTitle"/>
          </p:nvPr>
        </p:nvSpPr>
        <p:spPr>
          <a:xfrm>
            <a:off x="1236617" y="1122363"/>
            <a:ext cx="7221583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C2B64"/>
              </a:buClr>
              <a:buSzPts val="5400"/>
              <a:buFont typeface="Arial"/>
              <a:buNone/>
              <a:defRPr sz="5400">
                <a:solidFill>
                  <a:srgbClr val="2C2B64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1" name="Google Shape;51;p12"/>
          <p:cNvSpPr txBox="1">
            <a:spLocks noGrp="1"/>
          </p:cNvSpPr>
          <p:nvPr>
            <p:ph type="subTitle" idx="1"/>
          </p:nvPr>
        </p:nvSpPr>
        <p:spPr>
          <a:xfrm>
            <a:off x="1236616" y="3602038"/>
            <a:ext cx="6764384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2C2B64"/>
              </a:buClr>
              <a:buSzPts val="2400"/>
              <a:buNone/>
              <a:defRPr sz="2400">
                <a:solidFill>
                  <a:srgbClr val="2C2B64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2C2B64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2C2B64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2C2B64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2C2B64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_OBJECTS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Google Shape;53;p13"/>
          <p:cNvSpPr txBox="1">
            <a:spLocks noGrp="1"/>
          </p:cNvSpPr>
          <p:nvPr>
            <p:ph type="title"/>
          </p:nvPr>
        </p:nvSpPr>
        <p:spPr>
          <a:xfrm>
            <a:off x="1098913" y="521429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C2B64"/>
              </a:buClr>
              <a:buSzPts val="4000"/>
              <a:buFont typeface="Arial"/>
              <a:buNone/>
              <a:defRPr>
                <a:solidFill>
                  <a:srgbClr val="2C2B64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4" name="Google Shape;54;p13"/>
          <p:cNvSpPr txBox="1">
            <a:spLocks noGrp="1"/>
          </p:cNvSpPr>
          <p:nvPr>
            <p:ph type="body" idx="1"/>
          </p:nvPr>
        </p:nvSpPr>
        <p:spPr>
          <a:xfrm>
            <a:off x="1098913" y="1825625"/>
            <a:ext cx="3886200" cy="39829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2C2B64"/>
              </a:buClr>
              <a:buSzPts val="2800"/>
              <a:buChar char="•"/>
              <a:defRPr>
                <a:solidFill>
                  <a:srgbClr val="2C2B64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2C2B64"/>
              </a:buClr>
              <a:buSzPts val="2400"/>
              <a:buChar char="•"/>
              <a:defRPr>
                <a:solidFill>
                  <a:srgbClr val="2C2B64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2C2B64"/>
              </a:buClr>
              <a:buSzPts val="2000"/>
              <a:buChar char="•"/>
              <a:defRPr>
                <a:solidFill>
                  <a:srgbClr val="2C2B64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2C2B64"/>
              </a:buClr>
              <a:buSzPts val="1800"/>
              <a:buChar char="•"/>
              <a:defRPr>
                <a:solidFill>
                  <a:srgbClr val="2C2B64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2C2B64"/>
              </a:buClr>
              <a:buSzPts val="1800"/>
              <a:buChar char="•"/>
              <a:defRPr>
                <a:solidFill>
                  <a:srgbClr val="2C2B64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5" name="Google Shape;55;p13"/>
          <p:cNvSpPr txBox="1">
            <a:spLocks noGrp="1"/>
          </p:cNvSpPr>
          <p:nvPr>
            <p:ph type="body" idx="2"/>
          </p:nvPr>
        </p:nvSpPr>
        <p:spPr>
          <a:xfrm>
            <a:off x="5099413" y="1825625"/>
            <a:ext cx="3886200" cy="39829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2C2B64"/>
              </a:buClr>
              <a:buSzPts val="2800"/>
              <a:buChar char="•"/>
              <a:defRPr>
                <a:solidFill>
                  <a:srgbClr val="2C2B64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2C2B64"/>
              </a:buClr>
              <a:buSzPts val="2400"/>
              <a:buChar char="•"/>
              <a:defRPr>
                <a:solidFill>
                  <a:srgbClr val="2C2B64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2C2B64"/>
              </a:buClr>
              <a:buSzPts val="2000"/>
              <a:buChar char="•"/>
              <a:defRPr>
                <a:solidFill>
                  <a:srgbClr val="2C2B64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2C2B64"/>
              </a:buClr>
              <a:buSzPts val="1800"/>
              <a:buChar char="•"/>
              <a:defRPr>
                <a:solidFill>
                  <a:srgbClr val="2C2B64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2C2B64"/>
              </a:buClr>
              <a:buSzPts val="1800"/>
              <a:buChar char="•"/>
              <a:defRPr>
                <a:solidFill>
                  <a:srgbClr val="2C2B64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p15"/>
          <p:cNvSpPr txBox="1">
            <a:spLocks noGrp="1"/>
          </p:cNvSpPr>
          <p:nvPr>
            <p:ph type="title"/>
          </p:nvPr>
        </p:nvSpPr>
        <p:spPr>
          <a:xfrm>
            <a:off x="1098913" y="909641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C2B64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4" name="Google Shape;64;p15"/>
          <p:cNvSpPr txBox="1">
            <a:spLocks noGrp="1"/>
          </p:cNvSpPr>
          <p:nvPr>
            <p:ph type="dt" idx="10"/>
          </p:nvPr>
        </p:nvSpPr>
        <p:spPr>
          <a:xfrm>
            <a:off x="628650" y="6356353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5" name="Google Shape;65;p15"/>
          <p:cNvSpPr txBox="1">
            <a:spLocks noGrp="1"/>
          </p:cNvSpPr>
          <p:nvPr>
            <p:ph type="ftr" idx="11"/>
          </p:nvPr>
        </p:nvSpPr>
        <p:spPr>
          <a:xfrm>
            <a:off x="3028951" y="6356353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6" name="Google Shape;66;p15"/>
          <p:cNvSpPr txBox="1">
            <a:spLocks noGrp="1"/>
          </p:cNvSpPr>
          <p:nvPr>
            <p:ph type="sldNum" idx="12"/>
          </p:nvPr>
        </p:nvSpPr>
        <p:spPr>
          <a:xfrm>
            <a:off x="6457950" y="6356353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OBJECT_WITH_CAPTION_TEXT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p16"/>
          <p:cNvSpPr txBox="1">
            <a:spLocks noGrp="1"/>
          </p:cNvSpPr>
          <p:nvPr>
            <p:ph type="title"/>
          </p:nvPr>
        </p:nvSpPr>
        <p:spPr>
          <a:xfrm>
            <a:off x="1211461" y="457200"/>
            <a:ext cx="2949178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C2B64"/>
              </a:buClr>
              <a:buSzPts val="3200"/>
              <a:buFont typeface="Arial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9" name="Google Shape;69;p16"/>
          <p:cNvSpPr txBox="1">
            <a:spLocks noGrp="1"/>
          </p:cNvSpPr>
          <p:nvPr>
            <p:ph type="body" idx="1"/>
          </p:nvPr>
        </p:nvSpPr>
        <p:spPr>
          <a:xfrm>
            <a:off x="4469011" y="987428"/>
            <a:ext cx="462915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2C2B64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2C2B64"/>
              </a:buClr>
              <a:buSzPts val="2800"/>
              <a:buChar char="•"/>
              <a:defRPr sz="2800"/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2C2B64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2C2B64"/>
              </a:buClr>
              <a:buSzPts val="2000"/>
              <a:buChar char="•"/>
              <a:defRPr sz="2000"/>
            </a:lvl4pPr>
            <a:lvl5pPr marL="2286000" lvl="4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2C2B64"/>
              </a:buClr>
              <a:buSzPts val="2000"/>
              <a:buChar char="•"/>
              <a:defRPr sz="2000"/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70" name="Google Shape;70;p16"/>
          <p:cNvSpPr txBox="1">
            <a:spLocks noGrp="1"/>
          </p:cNvSpPr>
          <p:nvPr>
            <p:ph type="body" idx="2"/>
          </p:nvPr>
        </p:nvSpPr>
        <p:spPr>
          <a:xfrm>
            <a:off x="1211461" y="2057400"/>
            <a:ext cx="2949178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2C2B64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2C2B64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2C2B64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2C2B64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2C2B64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_WITH_CAPTION_TEXT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p17"/>
          <p:cNvSpPr txBox="1">
            <a:spLocks noGrp="1"/>
          </p:cNvSpPr>
          <p:nvPr>
            <p:ph type="title"/>
          </p:nvPr>
        </p:nvSpPr>
        <p:spPr>
          <a:xfrm>
            <a:off x="1091396" y="457200"/>
            <a:ext cx="2949178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C2B64"/>
              </a:buClr>
              <a:buSzPts val="3200"/>
              <a:buFont typeface="Arial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3" name="Google Shape;73;p17"/>
          <p:cNvSpPr>
            <a:spLocks noGrp="1"/>
          </p:cNvSpPr>
          <p:nvPr>
            <p:ph type="pic" idx="2"/>
          </p:nvPr>
        </p:nvSpPr>
        <p:spPr>
          <a:xfrm>
            <a:off x="4348946" y="987428"/>
            <a:ext cx="462915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74" name="Google Shape;74;p17"/>
          <p:cNvSpPr txBox="1">
            <a:spLocks noGrp="1"/>
          </p:cNvSpPr>
          <p:nvPr>
            <p:ph type="body" idx="1"/>
          </p:nvPr>
        </p:nvSpPr>
        <p:spPr>
          <a:xfrm>
            <a:off x="1091396" y="2057400"/>
            <a:ext cx="2949178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2C2B64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2C2B64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2C2B64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2C2B64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2C2B64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VERTICAL_TEXT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p18"/>
          <p:cNvSpPr txBox="1">
            <a:spLocks noGrp="1"/>
          </p:cNvSpPr>
          <p:nvPr>
            <p:ph type="title"/>
          </p:nvPr>
        </p:nvSpPr>
        <p:spPr>
          <a:xfrm>
            <a:off x="1098913" y="909641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C2B64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7" name="Google Shape;77;p18"/>
          <p:cNvSpPr txBox="1">
            <a:spLocks noGrp="1"/>
          </p:cNvSpPr>
          <p:nvPr>
            <p:ph type="body" idx="1"/>
          </p:nvPr>
        </p:nvSpPr>
        <p:spPr>
          <a:xfrm rot="5400000">
            <a:off x="3323024" y="146029"/>
            <a:ext cx="3438479" cy="788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2C2B64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2C2B64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2C2B64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2C2B64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2C2B64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8" name="Google Shape;78;p18"/>
          <p:cNvSpPr txBox="1">
            <a:spLocks noGrp="1"/>
          </p:cNvSpPr>
          <p:nvPr>
            <p:ph type="sldNum" idx="12"/>
          </p:nvPr>
        </p:nvSpPr>
        <p:spPr>
          <a:xfrm>
            <a:off x="6457950" y="6356353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9">
            <a:alphaModFix/>
          </a:blip>
          <a:stretch>
            <a:fillRect/>
          </a:stretch>
        </a:blipFill>
        <a:effectLst/>
      </p:bgPr>
    </p:bg>
    <p:spTree>
      <p:nvGrpSpPr>
        <p:cNvPr id="1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Google Shape;43;p9"/>
          <p:cNvSpPr txBox="1">
            <a:spLocks noGrp="1"/>
          </p:cNvSpPr>
          <p:nvPr>
            <p:ph type="title"/>
          </p:nvPr>
        </p:nvSpPr>
        <p:spPr>
          <a:xfrm>
            <a:off x="1098913" y="909641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C2B64"/>
              </a:buClr>
              <a:buSzPts val="4000"/>
              <a:buFont typeface="Arial"/>
              <a:buNone/>
              <a:defRPr sz="4000" b="1" i="0" u="none" strike="noStrike" cap="none">
                <a:solidFill>
                  <a:srgbClr val="2C2B64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4" name="Google Shape;44;p9"/>
          <p:cNvSpPr txBox="1">
            <a:spLocks noGrp="1"/>
          </p:cNvSpPr>
          <p:nvPr>
            <p:ph type="body" idx="1"/>
          </p:nvPr>
        </p:nvSpPr>
        <p:spPr>
          <a:xfrm>
            <a:off x="1098913" y="2370140"/>
            <a:ext cx="7886700" cy="34384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2C2B64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rgbClr val="2C2B64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2C2B64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rgbClr val="2C2B64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2C2B64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rgbClr val="2C2B64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2C2B64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2C2B64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2C2B64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2C2B64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55" r:id="rId1"/>
    <p:sldLayoutId id="2147483657" r:id="rId2"/>
    <p:sldLayoutId id="2147483658" r:id="rId3"/>
    <p:sldLayoutId id="2147483660" r:id="rId4"/>
    <p:sldLayoutId id="2147483661" r:id="rId5"/>
    <p:sldLayoutId id="2147483662" r:id="rId6"/>
    <p:sldLayoutId id="2147483663" r:id="rId7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288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jpg"/><Relationship Id="rId5" Type="http://schemas.openxmlformats.org/officeDocument/2006/relationships/image" Target="../media/image5.jpg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7" Type="http://schemas.openxmlformats.org/officeDocument/2006/relationships/image" Target="../media/image13.png"/><Relationship Id="rId2" Type="http://schemas.openxmlformats.org/officeDocument/2006/relationships/slideLayout" Target="../slideLayouts/slideLayout1.xml"/><Relationship Id="rId1" Type="http://schemas.openxmlformats.org/officeDocument/2006/relationships/video" Target="https://www.youtube.com/embed/_3Q3c_6NVFk?start=652&amp;feature=oembed" TargetMode="External"/><Relationship Id="rId6" Type="http://schemas.openxmlformats.org/officeDocument/2006/relationships/image" Target="../media/image10.png"/><Relationship Id="rId5" Type="http://schemas.openxmlformats.org/officeDocument/2006/relationships/image" Target="../media/image12.jpeg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7F7F1C56-29BD-7D06-3FF7-27F82835FDB6}"/>
              </a:ext>
            </a:extLst>
          </p:cNvPr>
          <p:cNvSpPr/>
          <p:nvPr/>
        </p:nvSpPr>
        <p:spPr>
          <a:xfrm>
            <a:off x="3631095" y="1704617"/>
            <a:ext cx="5141843" cy="1871827"/>
          </a:xfrm>
          <a:prstGeom prst="roundRect">
            <a:avLst>
              <a:gd name="adj" fmla="val 8802"/>
            </a:avLst>
          </a:prstGeom>
          <a:solidFill>
            <a:schemeClr val="bg1"/>
          </a:solidFill>
          <a:ln w="28575">
            <a:solidFill>
              <a:srgbClr val="2C2B64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chemeClr val="lt1"/>
                </a:solidFill>
                <a:latin typeface="+mn-lt"/>
                <a:ea typeface="+mn-ea"/>
                <a:cs typeface="+mn-cs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chemeClr val="lt1"/>
                </a:solidFill>
                <a:latin typeface="+mn-lt"/>
                <a:ea typeface="+mn-ea"/>
                <a:cs typeface="+mn-cs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chemeClr val="lt1"/>
                </a:solidFill>
                <a:latin typeface="+mn-lt"/>
                <a:ea typeface="+mn-ea"/>
                <a:cs typeface="+mn-cs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chemeClr val="lt1"/>
                </a:solidFill>
                <a:latin typeface="+mn-lt"/>
                <a:ea typeface="+mn-ea"/>
                <a:cs typeface="+mn-cs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chemeClr val="lt1"/>
                </a:solidFill>
                <a:latin typeface="+mn-lt"/>
                <a:ea typeface="+mn-ea"/>
                <a:cs typeface="+mn-cs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chemeClr val="lt1"/>
                </a:solidFill>
                <a:latin typeface="+mn-lt"/>
                <a:ea typeface="+mn-ea"/>
                <a:cs typeface="+mn-cs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chemeClr val="lt1"/>
                </a:solidFill>
                <a:latin typeface="+mn-lt"/>
                <a:ea typeface="+mn-ea"/>
                <a:cs typeface="+mn-cs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chemeClr val="lt1"/>
                </a:solidFill>
                <a:latin typeface="+mn-lt"/>
                <a:ea typeface="+mn-ea"/>
                <a:cs typeface="+mn-cs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chemeClr val="lt1"/>
                </a:solidFill>
                <a:latin typeface="+mn-lt"/>
                <a:ea typeface="+mn-ea"/>
                <a:cs typeface="+mn-cs"/>
                <a:sym typeface="Arial"/>
              </a:defRPr>
            </a:lvl9pPr>
          </a:lstStyle>
          <a:p>
            <a:pPr>
              <a:spcAft>
                <a:spcPts val="600"/>
              </a:spcAft>
            </a:pPr>
            <a:r>
              <a:rPr lang="en-GB" sz="2000" b="1" dirty="0">
                <a:solidFill>
                  <a:srgbClr val="2F2967"/>
                </a:solidFill>
                <a:latin typeface="Arial"/>
              </a:rPr>
              <a:t>Learning Objective: </a:t>
            </a:r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rgbClr val="2C2B64"/>
                </a:solidFill>
                <a:latin typeface="Arial"/>
                <a:cs typeface="Arial"/>
              </a:rPr>
              <a:t>Explore the impact our station has had both in shaping and supporting the development of our locality, past, present and future.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625ED241-4CF1-777D-53BB-83CF8E169D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7449" y="313245"/>
            <a:ext cx="7515490" cy="1220703"/>
          </a:xfrm>
          <a:prstGeom prst="roundRect">
            <a:avLst/>
          </a:prstGeom>
          <a:solidFill>
            <a:srgbClr val="F9DC4B"/>
          </a:solidFill>
          <a:ln w="28575">
            <a:solidFill>
              <a:srgbClr val="2C2B64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 fontScale="90000"/>
          </a:bodyPr>
          <a:lstStyle/>
          <a:p>
            <a:pPr marL="357188" marR="0" lvl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4400" b="1" i="0" u="none" strike="noStrike" kern="0" cap="none" spc="0" normalizeH="0" baseline="0" noProof="0" dirty="0">
                <a:ln>
                  <a:noFill/>
                </a:ln>
                <a:solidFill>
                  <a:srgbClr val="2F2967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Our City’s railway story:</a:t>
            </a:r>
            <a:br>
              <a:rPr kumimoji="0" lang="en-GB" sz="4400" b="1" i="0" u="none" strike="noStrike" kern="0" cap="none" spc="0" normalizeH="0" baseline="0" noProof="0" dirty="0">
                <a:ln>
                  <a:noFill/>
                </a:ln>
                <a:solidFill>
                  <a:srgbClr val="2F2967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</a:br>
            <a:r>
              <a:rPr kumimoji="0" lang="en-GB" sz="3100" b="1" i="0" u="none" strike="noStrike" kern="0" cap="none" spc="0" normalizeH="0" baseline="0" noProof="0" dirty="0">
                <a:ln>
                  <a:noFill/>
                </a:ln>
                <a:solidFill>
                  <a:srgbClr val="2F2967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Worcester’s Stations</a:t>
            </a:r>
            <a:endParaRPr kumimoji="0" lang="en-GB" sz="2800" b="0" i="0" u="none" strike="noStrike" kern="0" cap="none" spc="0" normalizeH="0" baseline="0" noProof="0" dirty="0">
              <a:ln>
                <a:noFill/>
              </a:ln>
              <a:solidFill>
                <a:srgbClr val="2F2967"/>
              </a:solidFill>
              <a:effectLst/>
              <a:uLnTx/>
              <a:uFillTx/>
              <a:latin typeface="Arial"/>
              <a:ea typeface="+mn-ea"/>
              <a:cs typeface="+mn-cs"/>
              <a:sym typeface="Arial"/>
            </a:endParaRPr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362231AF-A489-C842-2CA5-6CABD2C69552}"/>
              </a:ext>
            </a:extLst>
          </p:cNvPr>
          <p:cNvSpPr/>
          <p:nvPr/>
        </p:nvSpPr>
        <p:spPr>
          <a:xfrm>
            <a:off x="4373215" y="3949148"/>
            <a:ext cx="3513336" cy="1650016"/>
          </a:xfrm>
          <a:prstGeom prst="roundRect">
            <a:avLst>
              <a:gd name="adj" fmla="val 8133"/>
            </a:avLst>
          </a:prstGeom>
          <a:solidFill>
            <a:srgbClr val="2F2967"/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24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sym typeface="Arial"/>
              </a:rPr>
              <a:t>Q. </a:t>
            </a:r>
            <a:r>
              <a:rPr lang="en-GB" sz="2400" dirty="0">
                <a:solidFill>
                  <a:srgbClr val="FFFFFF"/>
                </a:solidFill>
                <a:latin typeface="Arial"/>
              </a:rPr>
              <a:t>How many </a:t>
            </a:r>
            <a:br>
              <a:rPr lang="en-GB" sz="2400" dirty="0">
                <a:solidFill>
                  <a:srgbClr val="FFFFFF"/>
                </a:solidFill>
                <a:latin typeface="Arial"/>
              </a:rPr>
            </a:br>
            <a:r>
              <a:rPr lang="en-GB" sz="2400" dirty="0">
                <a:solidFill>
                  <a:srgbClr val="FFFFFF"/>
                </a:solidFill>
                <a:latin typeface="Arial"/>
              </a:rPr>
              <a:t>train stations</a:t>
            </a:r>
            <a:br>
              <a:rPr lang="en-GB" sz="2400" dirty="0">
                <a:solidFill>
                  <a:srgbClr val="FFFFFF"/>
                </a:solidFill>
                <a:latin typeface="Arial"/>
              </a:rPr>
            </a:br>
            <a:r>
              <a:rPr lang="en-GB" sz="2400" dirty="0">
                <a:solidFill>
                  <a:srgbClr val="FFFFFF"/>
                </a:solidFill>
                <a:latin typeface="Arial"/>
              </a:rPr>
              <a:t>can you name in </a:t>
            </a:r>
            <a:br>
              <a:rPr lang="en-GB" sz="2400" dirty="0">
                <a:solidFill>
                  <a:srgbClr val="FFFFFF"/>
                </a:solidFill>
                <a:latin typeface="Arial"/>
              </a:rPr>
            </a:br>
            <a:r>
              <a:rPr lang="en-GB" sz="2400" b="1" dirty="0">
                <a:solidFill>
                  <a:srgbClr val="FFFFFF"/>
                </a:solidFill>
                <a:latin typeface="Arial"/>
              </a:rPr>
              <a:t>1 minute</a:t>
            </a:r>
            <a:r>
              <a:rPr lang="en-GB" sz="2400" dirty="0">
                <a:solidFill>
                  <a:srgbClr val="FFFFFF"/>
                </a:solidFill>
                <a:latin typeface="Arial"/>
              </a:rPr>
              <a:t>?</a:t>
            </a:r>
            <a:endParaRPr kumimoji="0" lang="en-GB" sz="2400" b="0" i="1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/>
              <a:ea typeface="+mn-ea"/>
              <a:cs typeface="+mn-cs"/>
              <a:sym typeface="Arial"/>
            </a:endParaRPr>
          </a:p>
        </p:txBody>
      </p:sp>
      <p:pic>
        <p:nvPicPr>
          <p:cNvPr id="6" name="Picture 5" descr="A stopwatch with a black background&#10;&#10;Description automatically generated">
            <a:extLst>
              <a:ext uri="{FF2B5EF4-FFF2-40B4-BE49-F238E27FC236}">
                <a16:creationId xmlns:a16="http://schemas.microsoft.com/office/drawing/2014/main" id="{6F7CB3C5-8844-DF86-2228-CC7FFBA6B36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46226" y="3743860"/>
            <a:ext cx="1826712" cy="2060591"/>
          </a:xfrm>
          <a:prstGeom prst="rect">
            <a:avLst/>
          </a:prstGeom>
        </p:spPr>
      </p:pic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48C00A0F-63C6-5A3C-AC3F-D4138DA28168}"/>
              </a:ext>
            </a:extLst>
          </p:cNvPr>
          <p:cNvSpPr/>
          <p:nvPr/>
        </p:nvSpPr>
        <p:spPr>
          <a:xfrm>
            <a:off x="1257449" y="3743860"/>
            <a:ext cx="2916986" cy="2060591"/>
          </a:xfrm>
          <a:prstGeom prst="roundRect">
            <a:avLst>
              <a:gd name="adj" fmla="val 7492"/>
            </a:avLst>
          </a:prstGeom>
          <a:solidFill>
            <a:srgbClr val="5BB98E"/>
          </a:solidFill>
          <a:ln w="28575">
            <a:solidFill>
              <a:srgbClr val="2C2B64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chemeClr val="lt1"/>
                </a:solidFill>
                <a:latin typeface="+mn-lt"/>
                <a:ea typeface="+mn-ea"/>
                <a:cs typeface="+mn-cs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chemeClr val="lt1"/>
                </a:solidFill>
                <a:latin typeface="+mn-lt"/>
                <a:ea typeface="+mn-ea"/>
                <a:cs typeface="+mn-cs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chemeClr val="lt1"/>
                </a:solidFill>
                <a:latin typeface="+mn-lt"/>
                <a:ea typeface="+mn-ea"/>
                <a:cs typeface="+mn-cs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chemeClr val="lt1"/>
                </a:solidFill>
                <a:latin typeface="+mn-lt"/>
                <a:ea typeface="+mn-ea"/>
                <a:cs typeface="+mn-cs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chemeClr val="lt1"/>
                </a:solidFill>
                <a:latin typeface="+mn-lt"/>
                <a:ea typeface="+mn-ea"/>
                <a:cs typeface="+mn-cs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chemeClr val="lt1"/>
                </a:solidFill>
                <a:latin typeface="+mn-lt"/>
                <a:ea typeface="+mn-ea"/>
                <a:cs typeface="+mn-cs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chemeClr val="lt1"/>
                </a:solidFill>
                <a:latin typeface="+mn-lt"/>
                <a:ea typeface="+mn-ea"/>
                <a:cs typeface="+mn-cs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chemeClr val="lt1"/>
                </a:solidFill>
                <a:latin typeface="+mn-lt"/>
                <a:ea typeface="+mn-ea"/>
                <a:cs typeface="+mn-cs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chemeClr val="lt1"/>
                </a:solidFill>
                <a:latin typeface="+mn-lt"/>
                <a:ea typeface="+mn-ea"/>
                <a:cs typeface="+mn-cs"/>
                <a:sym typeface="Arial"/>
              </a:defRPr>
            </a:lvl9pPr>
          </a:lstStyle>
          <a:p>
            <a:pPr marL="274638" indent="-274638">
              <a:spcAft>
                <a:spcPts val="600"/>
              </a:spcAft>
            </a:pPr>
            <a:r>
              <a:rPr lang="en-GB" sz="2400" b="1" dirty="0">
                <a:solidFill>
                  <a:srgbClr val="FFFFFF"/>
                </a:solidFill>
                <a:latin typeface="Arial"/>
              </a:rPr>
              <a:t>Key Words:</a:t>
            </a:r>
          </a:p>
          <a:p>
            <a:pPr marL="269875" indent="-269875">
              <a:spcAft>
                <a:spcPts val="600"/>
              </a:spcAft>
              <a:buClr>
                <a:schemeClr val="bg1"/>
              </a:buClr>
              <a:buFont typeface="Arial" panose="020B0604020202020204" pitchFamily="34" charset="0"/>
              <a:buChar char="•"/>
              <a:tabLst>
                <a:tab pos="269875" algn="l"/>
              </a:tabLst>
            </a:pPr>
            <a:r>
              <a:rPr lang="en-GB" sz="2000" dirty="0">
                <a:solidFill>
                  <a:srgbClr val="FFFFFF"/>
                </a:solidFill>
                <a:latin typeface="Arial"/>
              </a:rPr>
              <a:t>Locomotive</a:t>
            </a:r>
          </a:p>
          <a:p>
            <a:pPr marL="269875" indent="-269875">
              <a:spcAft>
                <a:spcPts val="600"/>
              </a:spcAft>
              <a:buClr>
                <a:schemeClr val="bg1"/>
              </a:buClr>
              <a:buFont typeface="Arial" panose="020B0604020202020204" pitchFamily="34" charset="0"/>
              <a:buChar char="•"/>
              <a:tabLst>
                <a:tab pos="269875" algn="l"/>
              </a:tabLst>
            </a:pPr>
            <a:r>
              <a:rPr lang="en-GB" sz="2000" dirty="0">
                <a:solidFill>
                  <a:srgbClr val="FFFFFF"/>
                </a:solidFill>
                <a:latin typeface="Arial"/>
              </a:rPr>
              <a:t>Chronological</a:t>
            </a:r>
          </a:p>
          <a:p>
            <a:pPr marL="269875" indent="-269875">
              <a:spcAft>
                <a:spcPts val="600"/>
              </a:spcAft>
              <a:buClr>
                <a:schemeClr val="bg1"/>
              </a:buClr>
              <a:buFont typeface="Arial" panose="020B0604020202020204" pitchFamily="34" charset="0"/>
              <a:buChar char="•"/>
              <a:tabLst>
                <a:tab pos="269875" algn="l"/>
              </a:tabLst>
            </a:pPr>
            <a:r>
              <a:rPr lang="en-GB" sz="2000" dirty="0">
                <a:solidFill>
                  <a:srgbClr val="FFFFFF"/>
                </a:solidFill>
                <a:latin typeface="Arial"/>
              </a:rPr>
              <a:t>Express</a:t>
            </a:r>
            <a:endParaRPr lang="en-GB" sz="2000" dirty="0">
              <a:solidFill>
                <a:srgbClr val="FFFFFF"/>
              </a:solidFill>
            </a:endParaRPr>
          </a:p>
          <a:p>
            <a:pPr marL="981075" indent="-269875">
              <a:spcAft>
                <a:spcPts val="600"/>
              </a:spcAft>
              <a:buClr>
                <a:schemeClr val="bg1"/>
              </a:buClr>
              <a:buFont typeface="Arial" panose="020B0604020202020204" pitchFamily="34" charset="0"/>
              <a:buChar char="•"/>
              <a:tabLst>
                <a:tab pos="269875" algn="l"/>
              </a:tabLst>
            </a:pPr>
            <a:r>
              <a:rPr lang="en-GB" sz="2000" dirty="0">
                <a:solidFill>
                  <a:srgbClr val="FFFFFF"/>
                </a:solidFill>
                <a:latin typeface="Arial"/>
              </a:rPr>
              <a:t>Senses</a:t>
            </a:r>
          </a:p>
          <a:p>
            <a:pPr marL="269875" indent="-269875">
              <a:spcAft>
                <a:spcPts val="600"/>
              </a:spcAft>
              <a:buClr>
                <a:schemeClr val="bg1"/>
              </a:buClr>
              <a:buFont typeface="Arial" panose="020B0604020202020204" pitchFamily="34" charset="0"/>
              <a:buChar char="•"/>
              <a:tabLst>
                <a:tab pos="269875" algn="l"/>
              </a:tabLst>
            </a:pPr>
            <a:endParaRPr lang="en-GB" sz="2000" dirty="0">
              <a:solidFill>
                <a:srgbClr val="FFFFFF"/>
              </a:solidFill>
              <a:latin typeface="Arial"/>
            </a:endParaRPr>
          </a:p>
        </p:txBody>
      </p:sp>
      <p:pic>
        <p:nvPicPr>
          <p:cNvPr id="15" name="Picture 14" descr="A cartoon of a train&#10;&#10;Description automatically generated">
            <a:extLst>
              <a:ext uri="{FF2B5EF4-FFF2-40B4-BE49-F238E27FC236}">
                <a16:creationId xmlns:a16="http://schemas.microsoft.com/office/drawing/2014/main" id="{16B2A5BD-2F32-F9F3-EAE1-FDB35184727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7762" y="5338587"/>
            <a:ext cx="2307386" cy="1519413"/>
          </a:xfrm>
          <a:prstGeom prst="rect">
            <a:avLst/>
          </a:prstGeom>
        </p:spPr>
      </p:pic>
      <p:pic>
        <p:nvPicPr>
          <p:cNvPr id="9" name="Picture 8" descr="A bridge over a street&#10;&#10;Description automatically generated">
            <a:extLst>
              <a:ext uri="{FF2B5EF4-FFF2-40B4-BE49-F238E27FC236}">
                <a16:creationId xmlns:a16="http://schemas.microsoft.com/office/drawing/2014/main" id="{488421E8-D37E-474E-47C8-EB94781BBA0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21602" y="1675152"/>
            <a:ext cx="2329126" cy="187182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5" name="Picture 4" descr="A red number with a arrow&#10;&#10;AI-generated content may be incorrect.">
            <a:extLst>
              <a:ext uri="{FF2B5EF4-FFF2-40B4-BE49-F238E27FC236}">
                <a16:creationId xmlns:a16="http://schemas.microsoft.com/office/drawing/2014/main" id="{E10048FC-C9A4-A727-5B88-9E4C2C91109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1061" y="444071"/>
            <a:ext cx="1687658" cy="924586"/>
          </a:xfrm>
          <a:prstGeom prst="rect">
            <a:avLst/>
          </a:prstGeom>
          <a:ln w="28575">
            <a:solidFill>
              <a:srgbClr val="2F2967"/>
            </a:solidFill>
          </a:ln>
        </p:spPr>
      </p:pic>
    </p:spTree>
    <p:extLst>
      <p:ext uri="{BB962C8B-B14F-4D97-AF65-F5344CB8AC3E}">
        <p14:creationId xmlns:p14="http://schemas.microsoft.com/office/powerpoint/2010/main" val="7604889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repeatCount="indefinite" accel="50000" decel="496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8333 -0.00162 L 1.00278 0.00579 " pathEditMode="relative" rAng="0" ptsTypes="AA">
                                      <p:cBhvr>
                                        <p:cTn id="6" dur="1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306" y="37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4">
          <a:extLst>
            <a:ext uri="{FF2B5EF4-FFF2-40B4-BE49-F238E27FC236}">
              <a16:creationId xmlns:a16="http://schemas.microsoft.com/office/drawing/2014/main" id="{1DD548F4-A6B2-DCE0-80CF-15CEFF6CD3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Google Shape;157;p32">
            <a:extLst>
              <a:ext uri="{FF2B5EF4-FFF2-40B4-BE49-F238E27FC236}">
                <a16:creationId xmlns:a16="http://schemas.microsoft.com/office/drawing/2014/main" id="{F85180F9-3984-198F-AD4B-D94CFDB40050}"/>
              </a:ext>
            </a:extLst>
          </p:cNvPr>
          <p:cNvSpPr/>
          <p:nvPr/>
        </p:nvSpPr>
        <p:spPr>
          <a:xfrm>
            <a:off x="318977" y="335368"/>
            <a:ext cx="8496411" cy="983069"/>
          </a:xfrm>
          <a:prstGeom prst="roundRect">
            <a:avLst>
              <a:gd name="adj" fmla="val 16667"/>
            </a:avLst>
          </a:prstGeom>
          <a:solidFill>
            <a:srgbClr val="F9DC4B"/>
          </a:solidFill>
          <a:ln w="28575" cap="flat" cmpd="sng">
            <a:solidFill>
              <a:srgbClr val="2C2B6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None/>
            </a:pPr>
            <a:r>
              <a:rPr lang="en-GB" sz="4000" b="1" i="0" u="none" strike="noStrike" cap="none" dirty="0">
                <a:solidFill>
                  <a:srgbClr val="2F2967"/>
                </a:solidFill>
                <a:latin typeface="Arial"/>
                <a:ea typeface="Arial"/>
                <a:cs typeface="Arial"/>
                <a:sym typeface="Arial"/>
              </a:rPr>
              <a:t>The Cathedrals Express</a:t>
            </a:r>
            <a:endParaRPr sz="3600" b="0" i="0" u="none" strike="noStrike" cap="none" dirty="0">
              <a:solidFill>
                <a:srgbClr val="2F2967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0" name="Google Shape;160;p32">
            <a:extLst>
              <a:ext uri="{FF2B5EF4-FFF2-40B4-BE49-F238E27FC236}">
                <a16:creationId xmlns:a16="http://schemas.microsoft.com/office/drawing/2014/main" id="{53D75C42-0230-4C7C-E411-AFF63B4E5CBA}"/>
              </a:ext>
            </a:extLst>
          </p:cNvPr>
          <p:cNvSpPr/>
          <p:nvPr/>
        </p:nvSpPr>
        <p:spPr>
          <a:xfrm>
            <a:off x="1143000" y="3410429"/>
            <a:ext cx="7739063" cy="2383531"/>
          </a:xfrm>
          <a:prstGeom prst="roundRect">
            <a:avLst>
              <a:gd name="adj" fmla="val 8683"/>
            </a:avLst>
          </a:prstGeom>
          <a:solidFill>
            <a:schemeClr val="lt1"/>
          </a:solidFill>
          <a:ln w="28575" cap="flat" cmpd="sng">
            <a:solidFill>
              <a:srgbClr val="F9DC4B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l"/>
            <a:r>
              <a:rPr lang="en-GB" sz="1600" b="0" i="0" dirty="0">
                <a:solidFill>
                  <a:srgbClr val="2F2967"/>
                </a:solidFill>
                <a:effectLst/>
                <a:latin typeface="Castledown" panose="02000503040000020003" pitchFamily="2" charset="0"/>
              </a:rPr>
              <a:t>The </a:t>
            </a:r>
            <a:r>
              <a:rPr lang="en-GB" sz="1600" b="1" i="1" dirty="0">
                <a:solidFill>
                  <a:srgbClr val="2F2967"/>
                </a:solidFill>
                <a:effectLst/>
                <a:latin typeface="Castledown" panose="02000503040000020003" pitchFamily="2" charset="0"/>
              </a:rPr>
              <a:t>Cathedrals Express</a:t>
            </a:r>
            <a:r>
              <a:rPr lang="en-GB" sz="1600" b="0" i="0" dirty="0">
                <a:solidFill>
                  <a:srgbClr val="2F2967"/>
                </a:solidFill>
                <a:effectLst/>
                <a:latin typeface="Castledown" panose="02000503040000020003" pitchFamily="2" charset="0"/>
              </a:rPr>
              <a:t> was a named passenger express introduced in 1957 on the </a:t>
            </a:r>
            <a:r>
              <a:rPr lang="en-GB" sz="1600" b="0" i="0" u="none" strike="noStrike" dirty="0">
                <a:solidFill>
                  <a:srgbClr val="2F2967"/>
                </a:solidFill>
                <a:effectLst/>
                <a:latin typeface="Castledown" panose="02000503040000020003" pitchFamily="2" charset="0"/>
              </a:rPr>
              <a:t>Western Region of British Railways</a:t>
            </a:r>
            <a:r>
              <a:rPr lang="en-GB" sz="1600" b="0" i="0" dirty="0">
                <a:solidFill>
                  <a:srgbClr val="2F2967"/>
                </a:solidFill>
                <a:effectLst/>
                <a:latin typeface="Castledown" panose="02000503040000020003" pitchFamily="2" charset="0"/>
              </a:rPr>
              <a:t>. It connected the </a:t>
            </a:r>
            <a:r>
              <a:rPr lang="en-GB" sz="1600" b="0" i="0" u="none" strike="noStrike" dirty="0">
                <a:solidFill>
                  <a:srgbClr val="2F2967"/>
                </a:solidFill>
                <a:effectLst/>
                <a:latin typeface="Castledown" panose="02000503040000020003" pitchFamily="2" charset="0"/>
              </a:rPr>
              <a:t>cathedral cities</a:t>
            </a:r>
            <a:r>
              <a:rPr lang="en-GB" sz="1600" b="0" i="0" dirty="0">
                <a:solidFill>
                  <a:srgbClr val="2F2967"/>
                </a:solidFill>
                <a:effectLst/>
                <a:latin typeface="Castledown" panose="02000503040000020003" pitchFamily="2" charset="0"/>
              </a:rPr>
              <a:t> of </a:t>
            </a:r>
            <a:r>
              <a:rPr lang="en-GB" sz="1600" b="0" i="0" u="none" strike="noStrike" dirty="0">
                <a:solidFill>
                  <a:srgbClr val="2F2967"/>
                </a:solidFill>
                <a:effectLst/>
                <a:latin typeface="Castledown" panose="02000503040000020003" pitchFamily="2" charset="0"/>
              </a:rPr>
              <a:t>Hereford</a:t>
            </a:r>
            <a:r>
              <a:rPr lang="en-GB" sz="1600" b="0" i="0" dirty="0">
                <a:solidFill>
                  <a:srgbClr val="2F2967"/>
                </a:solidFill>
                <a:effectLst/>
                <a:latin typeface="Castledown" panose="02000503040000020003" pitchFamily="2" charset="0"/>
              </a:rPr>
              <a:t> and </a:t>
            </a:r>
            <a:r>
              <a:rPr lang="en-GB" sz="1600" b="0" i="0" u="none" strike="noStrike" dirty="0">
                <a:solidFill>
                  <a:srgbClr val="2F2967"/>
                </a:solidFill>
                <a:effectLst/>
                <a:latin typeface="Castledown" panose="02000503040000020003" pitchFamily="2" charset="0"/>
              </a:rPr>
              <a:t>Worcester</a:t>
            </a:r>
            <a:r>
              <a:rPr lang="en-GB" sz="1600" b="0" i="0" dirty="0">
                <a:solidFill>
                  <a:srgbClr val="2F2967"/>
                </a:solidFill>
                <a:effectLst/>
                <a:latin typeface="Castledown" panose="02000503040000020003" pitchFamily="2" charset="0"/>
              </a:rPr>
              <a:t> to </a:t>
            </a:r>
            <a:r>
              <a:rPr lang="en-GB" sz="1600" b="0" i="0" u="none" strike="noStrike" dirty="0">
                <a:solidFill>
                  <a:srgbClr val="2F2967"/>
                </a:solidFill>
                <a:effectLst/>
                <a:latin typeface="Castledown" panose="02000503040000020003" pitchFamily="2" charset="0"/>
              </a:rPr>
              <a:t>London Paddington</a:t>
            </a:r>
            <a:r>
              <a:rPr lang="en-GB" sz="1600" b="0" i="0" dirty="0">
                <a:solidFill>
                  <a:srgbClr val="2F2967"/>
                </a:solidFill>
                <a:effectLst/>
                <a:latin typeface="Castledown" panose="02000503040000020003" pitchFamily="2" charset="0"/>
              </a:rPr>
              <a:t>.</a:t>
            </a:r>
          </a:p>
          <a:p>
            <a:pPr algn="l"/>
            <a:r>
              <a:rPr lang="en-GB" sz="1600" b="0" i="0" dirty="0">
                <a:solidFill>
                  <a:srgbClr val="2F2967"/>
                </a:solidFill>
                <a:effectLst/>
                <a:latin typeface="Castledown" panose="02000503040000020003" pitchFamily="2" charset="0"/>
              </a:rPr>
              <a:t>The service started on 16 September 1957 and was operated six days a week. It departed </a:t>
            </a:r>
            <a:r>
              <a:rPr lang="en-GB" sz="1600" b="0" i="0" u="none" strike="noStrike" dirty="0">
                <a:solidFill>
                  <a:srgbClr val="2F2967"/>
                </a:solidFill>
                <a:effectLst/>
                <a:latin typeface="Castledown" panose="02000503040000020003" pitchFamily="2" charset="0"/>
              </a:rPr>
              <a:t>Hereford</a:t>
            </a:r>
            <a:r>
              <a:rPr lang="en-GB" sz="1600" b="0" i="0" dirty="0">
                <a:solidFill>
                  <a:srgbClr val="2F2967"/>
                </a:solidFill>
                <a:effectLst/>
                <a:latin typeface="Castledown" panose="02000503040000020003" pitchFamily="2" charset="0"/>
              </a:rPr>
              <a:t> at 07:45 with the return service leaving Paddington at 16:45. Coaches were painted in the </a:t>
            </a:r>
            <a:r>
              <a:rPr lang="en-GB" sz="1600" b="0" i="0" u="none" strike="noStrike" dirty="0">
                <a:solidFill>
                  <a:srgbClr val="2F2967"/>
                </a:solidFill>
                <a:effectLst/>
                <a:latin typeface="Castledown" panose="02000503040000020003" pitchFamily="2" charset="0"/>
              </a:rPr>
              <a:t>Great Western Railway</a:t>
            </a:r>
            <a:r>
              <a:rPr lang="en-GB" sz="1600" b="0" i="0" dirty="0">
                <a:solidFill>
                  <a:srgbClr val="2F2967"/>
                </a:solidFill>
                <a:effectLst/>
                <a:latin typeface="Castledown" panose="02000503040000020003" pitchFamily="2" charset="0"/>
              </a:rPr>
              <a:t> chocolate and cream livery, not the </a:t>
            </a:r>
            <a:r>
              <a:rPr lang="en-GB" sz="1600" b="0" i="0" u="none" strike="noStrike" dirty="0">
                <a:solidFill>
                  <a:srgbClr val="2F2967"/>
                </a:solidFill>
                <a:effectLst/>
                <a:latin typeface="Castledown" panose="02000503040000020003" pitchFamily="2" charset="0"/>
              </a:rPr>
              <a:t>British Railways</a:t>
            </a:r>
            <a:r>
              <a:rPr lang="en-GB" sz="1600" b="0" i="0" dirty="0">
                <a:solidFill>
                  <a:srgbClr val="2F2967"/>
                </a:solidFill>
                <a:effectLst/>
                <a:latin typeface="Castledown" panose="02000503040000020003" pitchFamily="2" charset="0"/>
              </a:rPr>
              <a:t> standard maroon of this period.</a:t>
            </a:r>
          </a:p>
          <a:p>
            <a:pPr algn="l"/>
            <a:r>
              <a:rPr lang="en-GB" sz="1600" b="0" i="0" dirty="0">
                <a:solidFill>
                  <a:srgbClr val="2F2967"/>
                </a:solidFill>
                <a:effectLst/>
                <a:latin typeface="Castledown" panose="02000503040000020003" pitchFamily="2" charset="0"/>
              </a:rPr>
              <a:t>The service also stopped at </a:t>
            </a:r>
            <a:r>
              <a:rPr lang="en-GB" sz="1600" b="0" i="0" u="none" strike="noStrike" dirty="0">
                <a:solidFill>
                  <a:srgbClr val="2F2967"/>
                </a:solidFill>
                <a:effectLst/>
                <a:latin typeface="Castledown" panose="02000503040000020003" pitchFamily="2" charset="0"/>
              </a:rPr>
              <a:t>Oxford</a:t>
            </a:r>
            <a:r>
              <a:rPr lang="en-GB" sz="1600" b="0" i="0" dirty="0">
                <a:solidFill>
                  <a:srgbClr val="2F2967"/>
                </a:solidFill>
                <a:effectLst/>
                <a:latin typeface="Castledown" panose="02000503040000020003" pitchFamily="2" charset="0"/>
              </a:rPr>
              <a:t>, another cathedral city, although this was already well-served by other London services.</a:t>
            </a:r>
          </a:p>
          <a:p>
            <a:pPr marL="285750" marR="0" lvl="0" indent="-15875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2C2B64"/>
              </a:buClr>
              <a:buSzPts val="2000"/>
              <a:buFont typeface="Arial"/>
              <a:buNone/>
            </a:pPr>
            <a:endParaRPr sz="1100" b="0" i="0" u="none" strike="noStrike" cap="none" dirty="0">
              <a:solidFill>
                <a:srgbClr val="2F2967"/>
              </a:solidFill>
              <a:latin typeface="Castledown" panose="02000503040000020003" pitchFamily="2" charset="0"/>
              <a:sym typeface="Arial"/>
            </a:endParaRPr>
          </a:p>
        </p:txBody>
      </p:sp>
      <p:pic>
        <p:nvPicPr>
          <p:cNvPr id="10242" name="Picture 2" descr="undefined">
            <a:extLst>
              <a:ext uri="{FF2B5EF4-FFF2-40B4-BE49-F238E27FC236}">
                <a16:creationId xmlns:a16="http://schemas.microsoft.com/office/drawing/2014/main" id="{774F402D-ED41-A60A-3829-D923789CD36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2310" y="1507962"/>
            <a:ext cx="2573078" cy="17149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4" name="Picture 4" descr="undefined">
            <a:extLst>
              <a:ext uri="{FF2B5EF4-FFF2-40B4-BE49-F238E27FC236}">
                <a16:creationId xmlns:a16="http://schemas.microsoft.com/office/drawing/2014/main" id="{C78183AF-DBFD-E992-D240-D76F093A27E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48050" y="1507963"/>
            <a:ext cx="2794260" cy="17129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6" name="Picture 6" descr="View of Worcester Cathedral From Across ...">
            <a:extLst>
              <a:ext uri="{FF2B5EF4-FFF2-40B4-BE49-F238E27FC236}">
                <a16:creationId xmlns:a16="http://schemas.microsoft.com/office/drawing/2014/main" id="{5683C269-502C-A432-9B88-0585A121462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9564" y="1505965"/>
            <a:ext cx="2518486" cy="17129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73DB1F3B-4C14-7CAB-B883-EA4E2B8DD3D6}"/>
              </a:ext>
            </a:extLst>
          </p:cNvPr>
          <p:cNvSpPr txBox="1"/>
          <p:nvPr/>
        </p:nvSpPr>
        <p:spPr>
          <a:xfrm>
            <a:off x="3405853" y="2973683"/>
            <a:ext cx="2657473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500" dirty="0">
                <a:highlight>
                  <a:srgbClr val="C0C0C0"/>
                </a:highlight>
                <a:latin typeface="Castledown" panose="02000503040000020003" pitchFamily="2" charset="0"/>
              </a:rPr>
              <a:t>By Ben Brooksbank, CC BY-SA 2.0, https://commons.wikimedia.org/w/index.php?curid=15544048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1E811CE9-5FA1-37F6-B5B6-13B156046AD6}"/>
              </a:ext>
            </a:extLst>
          </p:cNvPr>
          <p:cNvSpPr/>
          <p:nvPr/>
        </p:nvSpPr>
        <p:spPr>
          <a:xfrm>
            <a:off x="929564" y="1505965"/>
            <a:ext cx="7885824" cy="1712940"/>
          </a:xfrm>
          <a:prstGeom prst="rect">
            <a:avLst/>
          </a:prstGeom>
          <a:noFill/>
          <a:ln>
            <a:solidFill>
              <a:srgbClr val="F9DC4B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7" name="Picture 6" descr="A cartoon train with smoke coming out of it&#10;&#10;Description automatically generated">
            <a:extLst>
              <a:ext uri="{FF2B5EF4-FFF2-40B4-BE49-F238E27FC236}">
                <a16:creationId xmlns:a16="http://schemas.microsoft.com/office/drawing/2014/main" id="{F0A999E1-AE1C-B785-7689-2FCFFA6AD27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1972" y="-51011"/>
            <a:ext cx="1675184" cy="1461214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177E0B3F-87FC-434D-2DB0-FB9E7718834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134350" y="5793960"/>
            <a:ext cx="2618154" cy="2042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125259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4">
          <a:extLst>
            <a:ext uri="{FF2B5EF4-FFF2-40B4-BE49-F238E27FC236}">
              <a16:creationId xmlns:a16="http://schemas.microsoft.com/office/drawing/2014/main" id="{1DD548F4-A6B2-DCE0-80CF-15CEFF6CD3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C68E7733-B13E-3FB1-B7DC-8A5A322B7AD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2648919" y="5872825"/>
            <a:ext cx="2618154" cy="204216"/>
          </a:xfrm>
          <a:prstGeom prst="rect">
            <a:avLst/>
          </a:prstGeom>
        </p:spPr>
      </p:pic>
      <p:sp>
        <p:nvSpPr>
          <p:cNvPr id="157" name="Google Shape;157;p32">
            <a:extLst>
              <a:ext uri="{FF2B5EF4-FFF2-40B4-BE49-F238E27FC236}">
                <a16:creationId xmlns:a16="http://schemas.microsoft.com/office/drawing/2014/main" id="{F85180F9-3984-198F-AD4B-D94CFDB40050}"/>
              </a:ext>
            </a:extLst>
          </p:cNvPr>
          <p:cNvSpPr/>
          <p:nvPr/>
        </p:nvSpPr>
        <p:spPr>
          <a:xfrm>
            <a:off x="318977" y="335368"/>
            <a:ext cx="8496411" cy="983069"/>
          </a:xfrm>
          <a:prstGeom prst="roundRect">
            <a:avLst>
              <a:gd name="adj" fmla="val 16667"/>
            </a:avLst>
          </a:prstGeom>
          <a:solidFill>
            <a:srgbClr val="F9DC4B"/>
          </a:solidFill>
          <a:ln w="28575" cap="flat" cmpd="sng">
            <a:solidFill>
              <a:srgbClr val="2C2B6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None/>
            </a:pPr>
            <a:r>
              <a:rPr lang="en-GB" sz="4000" b="1" i="0" u="none" strike="noStrike" cap="none" dirty="0">
                <a:solidFill>
                  <a:srgbClr val="2F2967"/>
                </a:solidFill>
                <a:latin typeface="Arial"/>
                <a:ea typeface="Arial"/>
                <a:cs typeface="Arial"/>
                <a:sym typeface="Arial"/>
              </a:rPr>
              <a:t>The Cathedrals Express</a:t>
            </a:r>
            <a:endParaRPr sz="3600" b="0" i="0" u="none" strike="noStrike" cap="none" dirty="0">
              <a:solidFill>
                <a:srgbClr val="2F2967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" name="Google Shape;160;p32">
            <a:extLst>
              <a:ext uri="{FF2B5EF4-FFF2-40B4-BE49-F238E27FC236}">
                <a16:creationId xmlns:a16="http://schemas.microsoft.com/office/drawing/2014/main" id="{24E2EF0B-D683-9763-6211-4233565EAC0D}"/>
              </a:ext>
            </a:extLst>
          </p:cNvPr>
          <p:cNvSpPr/>
          <p:nvPr/>
        </p:nvSpPr>
        <p:spPr>
          <a:xfrm>
            <a:off x="263629" y="1474094"/>
            <a:ext cx="3900598" cy="4907777"/>
          </a:xfrm>
          <a:prstGeom prst="roundRect">
            <a:avLst>
              <a:gd name="adj" fmla="val 8683"/>
            </a:avLst>
          </a:prstGeom>
          <a:solidFill>
            <a:schemeClr val="lt1"/>
          </a:solidFill>
          <a:ln w="28575" cap="flat" cmpd="sng">
            <a:solidFill>
              <a:srgbClr val="F9DC4B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GB" sz="1800" b="0" i="0" u="none" strike="noStrike" cap="none" dirty="0">
                <a:solidFill>
                  <a:srgbClr val="2F2967"/>
                </a:solidFill>
                <a:latin typeface="Arial"/>
                <a:ea typeface="Arial"/>
                <a:cs typeface="Arial"/>
                <a:sym typeface="Arial"/>
              </a:rPr>
              <a:t>Imagine you are a passenger or a worker on a steam locomotive, ‘The Edward Elgar’, carrying passengers travelling on the Cathedrals Express. 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GB" sz="1800" b="0" i="0" u="none" strike="noStrike" cap="none" dirty="0">
                <a:solidFill>
                  <a:srgbClr val="2F2967"/>
                </a:solidFill>
                <a:latin typeface="Arial"/>
                <a:ea typeface="Arial"/>
                <a:cs typeface="Arial"/>
                <a:sym typeface="Arial"/>
              </a:rPr>
              <a:t>You have left Hereford and are currently on your approach to Worcester. 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endParaRPr lang="en-GB" sz="1800" b="0" i="0" u="none" strike="noStrike" cap="none" dirty="0">
              <a:solidFill>
                <a:srgbClr val="2F2967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GB" sz="1800" b="0" i="0" u="none" strike="noStrike" cap="none" dirty="0">
                <a:solidFill>
                  <a:srgbClr val="2F2967"/>
                </a:solidFill>
                <a:latin typeface="Arial"/>
                <a:ea typeface="Arial"/>
                <a:cs typeface="Arial"/>
                <a:sym typeface="Arial"/>
              </a:rPr>
              <a:t>        Write a diary entry to describe what you encounter as you navigate through Worcester into Foregate Street Station.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endParaRPr lang="en-GB" sz="1800" b="0" i="0" u="none" strike="noStrike" cap="none" dirty="0">
              <a:solidFill>
                <a:srgbClr val="2F2967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GB" sz="1800" dirty="0">
                <a:solidFill>
                  <a:srgbClr val="2F2967"/>
                </a:solidFill>
              </a:rPr>
              <a:t>What Trade or Tourism features might you encounter?</a:t>
            </a:r>
            <a:endParaRPr lang="en-GB" sz="1800" dirty="0"/>
          </a:p>
          <a:p>
            <a:pPr marL="285750" marR="0" lvl="0" indent="-15875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2C2B64"/>
              </a:buClr>
              <a:buSzPts val="2000"/>
              <a:buFont typeface="Arial"/>
              <a:buNone/>
            </a:pPr>
            <a:endParaRPr sz="1100" b="0" i="0" u="none" strike="noStrike" cap="none" dirty="0">
              <a:solidFill>
                <a:srgbClr val="2F2967"/>
              </a:solidFill>
              <a:latin typeface="Castledown" panose="02000503040000020003" pitchFamily="2" charset="0"/>
              <a:sym typeface="Arial"/>
            </a:endParaRPr>
          </a:p>
        </p:txBody>
      </p:sp>
      <p:sp>
        <p:nvSpPr>
          <p:cNvPr id="159" name="Google Shape;159;p32">
            <a:extLst>
              <a:ext uri="{FF2B5EF4-FFF2-40B4-BE49-F238E27FC236}">
                <a16:creationId xmlns:a16="http://schemas.microsoft.com/office/drawing/2014/main" id="{6D1216A0-2B95-4B20-010B-6B5A2CB9DF99}"/>
              </a:ext>
            </a:extLst>
          </p:cNvPr>
          <p:cNvSpPr/>
          <p:nvPr/>
        </p:nvSpPr>
        <p:spPr>
          <a:xfrm>
            <a:off x="4381500" y="4889756"/>
            <a:ext cx="4579980" cy="983069"/>
          </a:xfrm>
          <a:prstGeom prst="roundRect">
            <a:avLst>
              <a:gd name="adj" fmla="val 17073"/>
            </a:avLst>
          </a:prstGeom>
          <a:solidFill>
            <a:srgbClr val="B52664"/>
          </a:solidFill>
          <a:ln>
            <a:solidFill>
              <a:srgbClr val="2F2967"/>
            </a:solidFill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GB" sz="1800" b="1" i="0" u="none" strike="noStrike" cap="none" dirty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Other than what you can see, what else might you experience with your senses?</a:t>
            </a:r>
            <a:endParaRPr sz="1800" b="0" i="1" u="none" strike="noStrike" cap="none" dirty="0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" name="Online Media 1" title="The Classic Collection - The Steam Railway VHS Documentary">
            <a:hlinkClick r:id="" action="ppaction://media"/>
            <a:extLst>
              <a:ext uri="{FF2B5EF4-FFF2-40B4-BE49-F238E27FC236}">
                <a16:creationId xmlns:a16="http://schemas.microsoft.com/office/drawing/2014/main" id="{CA6691EF-8E12-BC42-1AE5-66BF044C6BED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5"/>
          <a:stretch>
            <a:fillRect/>
          </a:stretch>
        </p:blipFill>
        <p:spPr>
          <a:xfrm>
            <a:off x="4457700" y="1552575"/>
            <a:ext cx="4276725" cy="3207544"/>
          </a:xfrm>
          <a:prstGeom prst="rect">
            <a:avLst/>
          </a:prstGeom>
        </p:spPr>
      </p:pic>
      <p:pic>
        <p:nvPicPr>
          <p:cNvPr id="4" name="Picture 3" descr="A cartoon train with smoke coming out of it&#10;&#10;Description automatically generated">
            <a:extLst>
              <a:ext uri="{FF2B5EF4-FFF2-40B4-BE49-F238E27FC236}">
                <a16:creationId xmlns:a16="http://schemas.microsoft.com/office/drawing/2014/main" id="{35A7C85E-3CE4-46C9-9B83-1B13B341D18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468816" y="-38276"/>
            <a:ext cx="1675184" cy="1461214"/>
          </a:xfrm>
          <a:prstGeom prst="rect">
            <a:avLst/>
          </a:prstGeom>
        </p:spPr>
      </p:pic>
      <p:pic>
        <p:nvPicPr>
          <p:cNvPr id="11" name="Picture 10" descr="A hand holding a pencil&#10;&#10;Description automatically generated">
            <a:extLst>
              <a:ext uri="{FF2B5EF4-FFF2-40B4-BE49-F238E27FC236}">
                <a16:creationId xmlns:a16="http://schemas.microsoft.com/office/drawing/2014/main" id="{0A9D3D42-704E-4A12-CB7B-FFF9FB740F1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flipH="1">
            <a:off x="263629" y="3850741"/>
            <a:ext cx="642455" cy="4824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316621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3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7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  <p:bldLst>
      <p:bldP spid="159" grpId="0" animBg="1"/>
    </p:bldLst>
  </p:timing>
</p:sld>
</file>

<file path=ppt/theme/theme1.xml><?xml version="1.0" encoding="utf-8"?>
<a:theme xmlns:a="http://schemas.openxmlformats.org/drawingml/2006/main" name="2_Office Theme">
  <a:themeElements>
    <a:clrScheme name="Office Them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1660535ACAEEA45AE52F2D7FED2F289" ma:contentTypeVersion="5" ma:contentTypeDescription="Create a new document." ma:contentTypeScope="" ma:versionID="024723a2a7e9656603407669fcc0dc89">
  <xsd:schema xmlns:xsd="http://www.w3.org/2001/XMLSchema" xmlns:xs="http://www.w3.org/2001/XMLSchema" xmlns:p="http://schemas.microsoft.com/office/2006/metadata/properties" xmlns:ns3="5cf4f28e-3b29-4f39-8319-c5ccf6d8296c" targetNamespace="http://schemas.microsoft.com/office/2006/metadata/properties" ma:root="true" ma:fieldsID="54d0d519bde0c3469b63f4c2329821de" ns3:_="">
    <xsd:import namespace="5cf4f28e-3b29-4f39-8319-c5ccf6d8296c"/>
    <xsd:element name="properties">
      <xsd:complexType>
        <xsd:sequence>
          <xsd:element name="documentManagement">
            <xsd:complexType>
              <xsd:all>
                <xsd:element ref="ns3:MediaServiceDateTaken" minOccurs="0"/>
                <xsd:element ref="ns3:MediaServiceMetadata" minOccurs="0"/>
                <xsd:element ref="ns3:MediaServiceFastMetadata" minOccurs="0"/>
                <xsd:element ref="ns3:MediaServiceSearchProperties" minOccurs="0"/>
                <xsd:element ref="ns3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cf4f28e-3b29-4f39-8319-c5ccf6d8296c" elementFormDefault="qualified">
    <xsd:import namespace="http://schemas.microsoft.com/office/2006/documentManagement/types"/>
    <xsd:import namespace="http://schemas.microsoft.com/office/infopath/2007/PartnerControls"/>
    <xsd:element name="MediaServiceDateTaken" ma:index="8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Metadata" ma:index="9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0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1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2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6AB386E9-6A1D-4801-BA12-A507408C119A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16DD24B1-22D9-4C14-8BD0-7A64DF2ABBB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cf4f28e-3b29-4f39-8319-c5ccf6d8296c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04122F2F-1AF7-4A95-BEEC-47757379080E}">
  <ds:schemaRefs>
    <ds:schemaRef ds:uri="http://purl.org/dc/elements/1.1/"/>
    <ds:schemaRef ds:uri="http://purl.org/dc/dcmitype/"/>
    <ds:schemaRef ds:uri="http://schemas.openxmlformats.org/package/2006/metadata/core-properties"/>
    <ds:schemaRef ds:uri="http://schemas.microsoft.com/office/2006/documentManagement/types"/>
    <ds:schemaRef ds:uri="http://www.w3.org/XML/1998/namespace"/>
    <ds:schemaRef ds:uri="http://schemas.microsoft.com/office/infopath/2007/PartnerControls"/>
    <ds:schemaRef ds:uri="http://purl.org/dc/terms/"/>
    <ds:schemaRef ds:uri="5cf4f28e-3b29-4f39-8319-c5ccf6d8296c"/>
    <ds:schemaRef ds:uri="http://schemas.microsoft.com/office/2006/metadata/propertie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15055</TotalTime>
  <Words>297</Words>
  <Application>Microsoft Office PowerPoint</Application>
  <PresentationFormat>On-screen Show (4:3)</PresentationFormat>
  <Paragraphs>25</Paragraphs>
  <Slides>3</Slides>
  <Notes>3</Notes>
  <HiddenSlides>0</HiddenSlides>
  <MMClips>1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Calibri</vt:lpstr>
      <vt:lpstr>Castledown</vt:lpstr>
      <vt:lpstr>2_Office Theme</vt:lpstr>
      <vt:lpstr>Our City’s railway story: Worcester’s Stations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Tom</dc:creator>
  <cp:lastModifiedBy>Tom Blow</cp:lastModifiedBy>
  <cp:revision>10</cp:revision>
  <dcterms:modified xsi:type="dcterms:W3CDTF">2025-10-16T15:22:02Z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0x01010051660535ACAEEA45AE52F2D7FED2F289</vt:lpwstr>
  </property>
</Properties>
</file>