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4" r:id="rId4"/>
    <p:sldMasterId id="2147483675" r:id="rId5"/>
  </p:sldMasterIdLst>
  <p:notesMasterIdLst>
    <p:notesMasterId r:id="rId13"/>
  </p:notesMasterIdLst>
  <p:sldIdLst>
    <p:sldId id="490" r:id="rId6"/>
    <p:sldId id="270" r:id="rId7"/>
    <p:sldId id="492" r:id="rId8"/>
    <p:sldId id="491" r:id="rId9"/>
    <p:sldId id="497" r:id="rId10"/>
    <p:sldId id="498" r:id="rId11"/>
    <p:sldId id="499" r:id="rId12"/>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2967"/>
    <a:srgbClr val="F9DC4B"/>
    <a:srgbClr val="B526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368" autoAdjust="0"/>
  </p:normalViewPr>
  <p:slideViewPr>
    <p:cSldViewPr snapToGrid="0">
      <p:cViewPr varScale="1">
        <p:scale>
          <a:sx n="101" d="100"/>
          <a:sy n="101" d="100"/>
        </p:scale>
        <p:origin x="191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8" name="Google Shape;48;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04424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3DEC4CE1-6EE5-982F-DBF4-203FB2DF7666}"/>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9DAE5686-6B72-5913-FA0E-DC5431B3820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7819C170-E5D6-5D1B-733E-BDBC42973DD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73762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53EDE5B0-2341-299C-F957-F769FEAE479B}"/>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3DFE5329-A6C9-3A8E-826F-777AE0C9A84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Use resource </a:t>
            </a:r>
            <a:r>
              <a:rPr lang="en-GB" b="1" dirty="0"/>
              <a:t>Rail 200 OCRS - Worcester  L1 - Our City's Railway Story _ TIMELINE</a:t>
            </a:r>
            <a:endParaRPr b="1" dirty="0"/>
          </a:p>
        </p:txBody>
      </p:sp>
      <p:sp>
        <p:nvSpPr>
          <p:cNvPr id="140" name="Google Shape;140;p3:notes">
            <a:extLst>
              <a:ext uri="{FF2B5EF4-FFF2-40B4-BE49-F238E27FC236}">
                <a16:creationId xmlns:a16="http://schemas.microsoft.com/office/drawing/2014/main" id="{09076E21-10A7-324F-E7F1-2B482ACA695F}"/>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800461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0EBA99D6-F8AA-CF88-8B3B-80C871A58593}"/>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82FC6D17-EA7F-AB34-25E7-E6FCBCBA51C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Children can create a class timeline</a:t>
            </a:r>
          </a:p>
          <a:p>
            <a:pPr marL="0" marR="0" lvl="0" indent="0" algn="l" rtl="0">
              <a:lnSpc>
                <a:spcPct val="100000"/>
              </a:lnSpc>
              <a:spcBef>
                <a:spcPts val="0"/>
              </a:spcBef>
              <a:spcAft>
                <a:spcPts val="0"/>
              </a:spcAft>
              <a:buClr>
                <a:srgbClr val="000000"/>
              </a:buClr>
              <a:buSzPts val="1400"/>
              <a:buFont typeface="Arial"/>
              <a:buNone/>
            </a:pPr>
            <a:r>
              <a:rPr lang="en-GB" dirty="0"/>
              <a:t>Alternatively have a display timeline available</a:t>
            </a:r>
            <a:endParaRPr dirty="0"/>
          </a:p>
        </p:txBody>
      </p:sp>
      <p:sp>
        <p:nvSpPr>
          <p:cNvPr id="140" name="Google Shape;140;p3:notes">
            <a:extLst>
              <a:ext uri="{FF2B5EF4-FFF2-40B4-BE49-F238E27FC236}">
                <a16:creationId xmlns:a16="http://schemas.microsoft.com/office/drawing/2014/main" id="{9CE79E1B-D937-FA10-F678-11DB105A071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527460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091DAF58-8410-4D97-DEA7-9D0EF27739F2}"/>
            </a:ext>
          </a:extLst>
        </p:cNvPr>
        <p:cNvGrpSpPr/>
        <p:nvPr/>
      </p:nvGrpSpPr>
      <p:grpSpPr>
        <a:xfrm>
          <a:off x="0" y="0"/>
          <a:ext cx="0" cy="0"/>
          <a:chOff x="0" y="0"/>
          <a:chExt cx="0" cy="0"/>
        </a:xfrm>
      </p:grpSpPr>
      <p:sp>
        <p:nvSpPr>
          <p:cNvPr id="151" name="Google Shape;151;p4:notes">
            <a:extLst>
              <a:ext uri="{FF2B5EF4-FFF2-40B4-BE49-F238E27FC236}">
                <a16:creationId xmlns:a16="http://schemas.microsoft.com/office/drawing/2014/main" id="{31155B4B-DA5E-DC70-E638-2B3DEB884118}"/>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p4:notes">
            <a:extLst>
              <a:ext uri="{FF2B5EF4-FFF2-40B4-BE49-F238E27FC236}">
                <a16:creationId xmlns:a16="http://schemas.microsoft.com/office/drawing/2014/main" id="{CCF1FD49-A531-C054-5390-C8577B3B493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3" name="Google Shape;153;p4:notes">
            <a:extLst>
              <a:ext uri="{FF2B5EF4-FFF2-40B4-BE49-F238E27FC236}">
                <a16:creationId xmlns:a16="http://schemas.microsoft.com/office/drawing/2014/main" id="{54E8D888-213E-DE65-7B45-0F8B99BE3B2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5</a:t>
            </a:fld>
            <a:endParaRPr/>
          </a:p>
        </p:txBody>
      </p:sp>
    </p:spTree>
    <p:extLst>
      <p:ext uri="{BB962C8B-B14F-4D97-AF65-F5344CB8AC3E}">
        <p14:creationId xmlns:p14="http://schemas.microsoft.com/office/powerpoint/2010/main" val="1013022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EB582509-9F23-6901-BA5B-1C709C9EBC64}"/>
            </a:ext>
          </a:extLst>
        </p:cNvPr>
        <p:cNvGrpSpPr/>
        <p:nvPr/>
      </p:nvGrpSpPr>
      <p:grpSpPr>
        <a:xfrm>
          <a:off x="0" y="0"/>
          <a:ext cx="0" cy="0"/>
          <a:chOff x="0" y="0"/>
          <a:chExt cx="0" cy="0"/>
        </a:xfrm>
      </p:grpSpPr>
      <p:sp>
        <p:nvSpPr>
          <p:cNvPr id="151" name="Google Shape;151;p4:notes">
            <a:extLst>
              <a:ext uri="{FF2B5EF4-FFF2-40B4-BE49-F238E27FC236}">
                <a16:creationId xmlns:a16="http://schemas.microsoft.com/office/drawing/2014/main" id="{6412AA4A-76E3-7CAB-E0FE-5F58C21F0D2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p4:notes">
            <a:extLst>
              <a:ext uri="{FF2B5EF4-FFF2-40B4-BE49-F238E27FC236}">
                <a16:creationId xmlns:a16="http://schemas.microsoft.com/office/drawing/2014/main" id="{AB1AB627-0BAC-806C-3A9A-16C85A7A6D1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3" name="Google Shape;153;p4:notes">
            <a:extLst>
              <a:ext uri="{FF2B5EF4-FFF2-40B4-BE49-F238E27FC236}">
                <a16:creationId xmlns:a16="http://schemas.microsoft.com/office/drawing/2014/main" id="{8BF1A60D-56CE-6D03-2094-96CAA1D597E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6</a:t>
            </a:fld>
            <a:endParaRPr/>
          </a:p>
        </p:txBody>
      </p:sp>
    </p:spTree>
    <p:extLst>
      <p:ext uri="{BB962C8B-B14F-4D97-AF65-F5344CB8AC3E}">
        <p14:creationId xmlns:p14="http://schemas.microsoft.com/office/powerpoint/2010/main" val="10640471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5C87477E-758D-972A-6F7F-E1D5A1BB08EC}"/>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804AF742-DBD9-E1FF-126A-26C93D209BF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E9110BAD-72B0-D516-A075-BCDAAE83012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194040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blipFill>
          <a:blip r:embed="rId2">
            <a:alphaModFix/>
          </a:blip>
          <a:stretch>
            <a:fillRect/>
          </a:stretch>
        </a:blipFill>
        <a:effectLst/>
      </p:bgPr>
    </p:bg>
    <p:spTree>
      <p:nvGrpSpPr>
        <p:cNvPr id="1" name="Shape 45"/>
        <p:cNvGrpSpPr/>
        <p:nvPr/>
      </p:nvGrpSpPr>
      <p:grpSpPr>
        <a:xfrm>
          <a:off x="0" y="0"/>
          <a:ext cx="0" cy="0"/>
          <a:chOff x="0" y="0"/>
          <a:chExt cx="0" cy="0"/>
        </a:xfrm>
      </p:grpSpPr>
      <p:sp>
        <p:nvSpPr>
          <p:cNvPr id="46" name="Google Shape;46;p10"/>
          <p:cNvSpPr txBox="1">
            <a:spLocks noGrp="1"/>
          </p:cNvSpPr>
          <p:nvPr>
            <p:ph type="title"/>
          </p:nvPr>
        </p:nvSpPr>
        <p:spPr>
          <a:xfrm>
            <a:off x="1159873" y="862923"/>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0"/>
          <p:cNvSpPr txBox="1">
            <a:spLocks noGrp="1"/>
          </p:cNvSpPr>
          <p:nvPr>
            <p:ph type="body" idx="1"/>
          </p:nvPr>
        </p:nvSpPr>
        <p:spPr>
          <a:xfrm>
            <a:off x="1159873" y="2323420"/>
            <a:ext cx="7886700" cy="346778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ntent" type="twoObj">
  <p:cSld name="TWO_OBJECTS">
    <p:bg>
      <p:bgPr>
        <a:blipFill>
          <a:blip r:embed="rId2">
            <a:alphaModFix/>
          </a:blip>
          <a:stretch>
            <a:fillRect/>
          </a:stretch>
        </a:blipFill>
        <a:effectLst/>
      </p:bgPr>
    </p:bg>
    <p:spTree>
      <p:nvGrpSpPr>
        <p:cNvPr id="1" name="Shape 89"/>
        <p:cNvGrpSpPr/>
        <p:nvPr/>
      </p:nvGrpSpPr>
      <p:grpSpPr>
        <a:xfrm>
          <a:off x="0" y="0"/>
          <a:ext cx="0" cy="0"/>
          <a:chOff x="0" y="0"/>
          <a:chExt cx="0" cy="0"/>
        </a:xfrm>
      </p:grpSpPr>
      <p:sp>
        <p:nvSpPr>
          <p:cNvPr id="90" name="Google Shape;90;p23"/>
          <p:cNvSpPr txBox="1">
            <a:spLocks noGrp="1"/>
          </p:cNvSpPr>
          <p:nvPr>
            <p:ph type="title"/>
          </p:nvPr>
        </p:nvSpPr>
        <p:spPr>
          <a:xfrm>
            <a:off x="1098913" y="521429"/>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23"/>
          <p:cNvSpPr txBox="1">
            <a:spLocks noGrp="1"/>
          </p:cNvSpPr>
          <p:nvPr>
            <p:ph type="body" idx="1"/>
          </p:nvPr>
        </p:nvSpPr>
        <p:spPr>
          <a:xfrm>
            <a:off x="10989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 name="Google Shape;92;p23"/>
          <p:cNvSpPr txBox="1">
            <a:spLocks noGrp="1"/>
          </p:cNvSpPr>
          <p:nvPr>
            <p:ph type="body" idx="2"/>
          </p:nvPr>
        </p:nvSpPr>
        <p:spPr>
          <a:xfrm>
            <a:off x="50994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bg>
      <p:bgPr>
        <a:blipFill>
          <a:blip r:embed="rId2">
            <a:alphaModFix/>
          </a:blip>
          <a:stretch>
            <a:fillRect/>
          </a:stretch>
        </a:blipFill>
        <a:effectLst/>
      </p:bgPr>
    </p:bg>
    <p:spTree>
      <p:nvGrpSpPr>
        <p:cNvPr id="1" name="Shape 93"/>
        <p:cNvGrpSpPr/>
        <p:nvPr/>
      </p:nvGrpSpPr>
      <p:grpSpPr>
        <a:xfrm>
          <a:off x="0" y="0"/>
          <a:ext cx="0" cy="0"/>
          <a:chOff x="0" y="0"/>
          <a:chExt cx="0" cy="0"/>
        </a:xfrm>
      </p:grpSpPr>
      <p:sp>
        <p:nvSpPr>
          <p:cNvPr id="94" name="Google Shape;94;p24"/>
          <p:cNvSpPr txBox="1">
            <a:spLocks noGrp="1"/>
          </p:cNvSpPr>
          <p:nvPr>
            <p:ph type="title"/>
          </p:nvPr>
        </p:nvSpPr>
        <p:spPr>
          <a:xfrm>
            <a:off x="1091396" y="365127"/>
            <a:ext cx="7886700" cy="116968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24"/>
          <p:cNvSpPr txBox="1">
            <a:spLocks noGrp="1"/>
          </p:cNvSpPr>
          <p:nvPr>
            <p:ph type="body" idx="1"/>
          </p:nvPr>
        </p:nvSpPr>
        <p:spPr>
          <a:xfrm>
            <a:off x="1091396" y="1681163"/>
            <a:ext cx="3868340"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6" name="Google Shape;96;p24"/>
          <p:cNvSpPr txBox="1">
            <a:spLocks noGrp="1"/>
          </p:cNvSpPr>
          <p:nvPr>
            <p:ph type="body" idx="2"/>
          </p:nvPr>
        </p:nvSpPr>
        <p:spPr>
          <a:xfrm>
            <a:off x="1091396" y="2505076"/>
            <a:ext cx="3868340"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p24"/>
          <p:cNvSpPr txBox="1">
            <a:spLocks noGrp="1"/>
          </p:cNvSpPr>
          <p:nvPr>
            <p:ph type="body" idx="3"/>
          </p:nvPr>
        </p:nvSpPr>
        <p:spPr>
          <a:xfrm>
            <a:off x="5090705" y="1681163"/>
            <a:ext cx="3887391"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8" name="Google Shape;98;p24"/>
          <p:cNvSpPr txBox="1">
            <a:spLocks noGrp="1"/>
          </p:cNvSpPr>
          <p:nvPr>
            <p:ph type="body" idx="4"/>
          </p:nvPr>
        </p:nvSpPr>
        <p:spPr>
          <a:xfrm>
            <a:off x="5090705" y="2505076"/>
            <a:ext cx="3887391"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99"/>
        <p:cNvGrpSpPr/>
        <p:nvPr/>
      </p:nvGrpSpPr>
      <p:grpSpPr>
        <a:xfrm>
          <a:off x="0" y="0"/>
          <a:ext cx="0" cy="0"/>
          <a:chOff x="0" y="0"/>
          <a:chExt cx="0" cy="0"/>
        </a:xfrm>
      </p:grpSpPr>
      <p:sp>
        <p:nvSpPr>
          <p:cNvPr id="100" name="Google Shape;100;p25"/>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p25"/>
          <p:cNvSpPr txBox="1">
            <a:spLocks noGrp="1"/>
          </p:cNvSpPr>
          <p:nvPr>
            <p:ph type="dt" idx="10"/>
          </p:nvPr>
        </p:nvSpPr>
        <p:spPr>
          <a:xfrm>
            <a:off x="628650" y="6356353"/>
            <a:ext cx="20574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02" name="Google Shape;102;p25"/>
          <p:cNvSpPr txBox="1">
            <a:spLocks noGrp="1"/>
          </p:cNvSpPr>
          <p:nvPr>
            <p:ph type="ftr" idx="11"/>
          </p:nvPr>
        </p:nvSpPr>
        <p:spPr>
          <a:xfrm>
            <a:off x="3028951" y="6356353"/>
            <a:ext cx="30861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03" name="Google Shape;103;p25"/>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bg>
      <p:bgPr>
        <a:blipFill>
          <a:blip r:embed="rId2">
            <a:alphaModFix/>
          </a:blip>
          <a:stretch>
            <a:fillRect/>
          </a:stretch>
        </a:blipFill>
        <a:effectLst/>
      </p:bgPr>
    </p:bg>
    <p:spTree>
      <p:nvGrpSpPr>
        <p:cNvPr id="1" name="Shape 104"/>
        <p:cNvGrpSpPr/>
        <p:nvPr/>
      </p:nvGrpSpPr>
      <p:grpSpPr>
        <a:xfrm>
          <a:off x="0" y="0"/>
          <a:ext cx="0" cy="0"/>
          <a:chOff x="0" y="0"/>
          <a:chExt cx="0" cy="0"/>
        </a:xfrm>
      </p:grpSpPr>
      <p:sp>
        <p:nvSpPr>
          <p:cNvPr id="105" name="Google Shape;105;p26"/>
          <p:cNvSpPr txBox="1">
            <a:spLocks noGrp="1"/>
          </p:cNvSpPr>
          <p:nvPr>
            <p:ph type="title"/>
          </p:nvPr>
        </p:nvSpPr>
        <p:spPr>
          <a:xfrm>
            <a:off x="1211461"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 name="Google Shape;106;p26"/>
          <p:cNvSpPr txBox="1">
            <a:spLocks noGrp="1"/>
          </p:cNvSpPr>
          <p:nvPr>
            <p:ph type="body" idx="1"/>
          </p:nvPr>
        </p:nvSpPr>
        <p:spPr>
          <a:xfrm>
            <a:off x="4469011" y="987428"/>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2C2B64"/>
              </a:buClr>
              <a:buSzPts val="3200"/>
              <a:buChar char="•"/>
              <a:defRPr sz="3200"/>
            </a:lvl1pPr>
            <a:lvl2pPr marL="914400" lvl="1" indent="-406400" algn="l">
              <a:lnSpc>
                <a:spcPct val="90000"/>
              </a:lnSpc>
              <a:spcBef>
                <a:spcPts val="500"/>
              </a:spcBef>
              <a:spcAft>
                <a:spcPts val="0"/>
              </a:spcAft>
              <a:buClr>
                <a:srgbClr val="2C2B64"/>
              </a:buClr>
              <a:buSzPts val="2800"/>
              <a:buChar char="•"/>
              <a:defRPr sz="2800"/>
            </a:lvl2pPr>
            <a:lvl3pPr marL="1371600" lvl="2" indent="-381000" algn="l">
              <a:lnSpc>
                <a:spcPct val="90000"/>
              </a:lnSpc>
              <a:spcBef>
                <a:spcPts val="500"/>
              </a:spcBef>
              <a:spcAft>
                <a:spcPts val="0"/>
              </a:spcAft>
              <a:buClr>
                <a:srgbClr val="2C2B64"/>
              </a:buClr>
              <a:buSzPts val="2400"/>
              <a:buChar char="•"/>
              <a:defRPr sz="2400"/>
            </a:lvl3pPr>
            <a:lvl4pPr marL="1828800" lvl="3" indent="-355600" algn="l">
              <a:lnSpc>
                <a:spcPct val="90000"/>
              </a:lnSpc>
              <a:spcBef>
                <a:spcPts val="500"/>
              </a:spcBef>
              <a:spcAft>
                <a:spcPts val="0"/>
              </a:spcAft>
              <a:buClr>
                <a:srgbClr val="2C2B64"/>
              </a:buClr>
              <a:buSzPts val="2000"/>
              <a:buChar char="•"/>
              <a:defRPr sz="2000"/>
            </a:lvl4pPr>
            <a:lvl5pPr marL="2286000" lvl="4" indent="-355600" algn="l">
              <a:lnSpc>
                <a:spcPct val="90000"/>
              </a:lnSpc>
              <a:spcBef>
                <a:spcPts val="500"/>
              </a:spcBef>
              <a:spcAft>
                <a:spcPts val="0"/>
              </a:spcAft>
              <a:buClr>
                <a:srgbClr val="2C2B64"/>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07" name="Google Shape;107;p26"/>
          <p:cNvSpPr txBox="1">
            <a:spLocks noGrp="1"/>
          </p:cNvSpPr>
          <p:nvPr>
            <p:ph type="body" idx="2"/>
          </p:nvPr>
        </p:nvSpPr>
        <p:spPr>
          <a:xfrm>
            <a:off x="121146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bg>
      <p:bgPr>
        <a:blipFill>
          <a:blip r:embed="rId2">
            <a:alphaModFix/>
          </a:blip>
          <a:stretch>
            <a:fillRect/>
          </a:stretch>
        </a:blipFill>
        <a:effectLst/>
      </p:bgPr>
    </p:bg>
    <p:spTree>
      <p:nvGrpSpPr>
        <p:cNvPr id="1" name="Shape 108"/>
        <p:cNvGrpSpPr/>
        <p:nvPr/>
      </p:nvGrpSpPr>
      <p:grpSpPr>
        <a:xfrm>
          <a:off x="0" y="0"/>
          <a:ext cx="0" cy="0"/>
          <a:chOff x="0" y="0"/>
          <a:chExt cx="0" cy="0"/>
        </a:xfrm>
      </p:grpSpPr>
      <p:sp>
        <p:nvSpPr>
          <p:cNvPr id="109" name="Google Shape;109;p27"/>
          <p:cNvSpPr txBox="1">
            <a:spLocks noGrp="1"/>
          </p:cNvSpPr>
          <p:nvPr>
            <p:ph type="title"/>
          </p:nvPr>
        </p:nvSpPr>
        <p:spPr>
          <a:xfrm>
            <a:off x="1091396"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27"/>
          <p:cNvSpPr>
            <a:spLocks noGrp="1"/>
          </p:cNvSpPr>
          <p:nvPr>
            <p:ph type="pic" idx="2"/>
          </p:nvPr>
        </p:nvSpPr>
        <p:spPr>
          <a:xfrm>
            <a:off x="4348946" y="987428"/>
            <a:ext cx="4629150" cy="4873625"/>
          </a:xfrm>
          <a:prstGeom prst="rect">
            <a:avLst/>
          </a:prstGeom>
          <a:noFill/>
          <a:ln>
            <a:noFill/>
          </a:ln>
        </p:spPr>
      </p:sp>
      <p:sp>
        <p:nvSpPr>
          <p:cNvPr id="111" name="Google Shape;111;p27"/>
          <p:cNvSpPr txBox="1">
            <a:spLocks noGrp="1"/>
          </p:cNvSpPr>
          <p:nvPr>
            <p:ph type="body" idx="1"/>
          </p:nvPr>
        </p:nvSpPr>
        <p:spPr>
          <a:xfrm>
            <a:off x="1091396"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bg>
      <p:bgPr>
        <a:blipFill>
          <a:blip r:embed="rId2">
            <a:alphaModFix/>
          </a:blip>
          <a:stretch>
            <a:fillRect/>
          </a:stretch>
        </a:blipFill>
        <a:effectLst/>
      </p:bgPr>
    </p:bg>
    <p:spTree>
      <p:nvGrpSpPr>
        <p:cNvPr id="1" name="Shape 112"/>
        <p:cNvGrpSpPr/>
        <p:nvPr/>
      </p:nvGrpSpPr>
      <p:grpSpPr>
        <a:xfrm>
          <a:off x="0" y="0"/>
          <a:ext cx="0" cy="0"/>
          <a:chOff x="0" y="0"/>
          <a:chExt cx="0" cy="0"/>
        </a:xfrm>
      </p:grpSpPr>
      <p:sp>
        <p:nvSpPr>
          <p:cNvPr id="113" name="Google Shape;113;p28"/>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4" name="Google Shape;114;p28"/>
          <p:cNvSpPr txBox="1">
            <a:spLocks noGrp="1"/>
          </p:cNvSpPr>
          <p:nvPr>
            <p:ph type="body" idx="1"/>
          </p:nvPr>
        </p:nvSpPr>
        <p:spPr>
          <a:xfrm rot="5400000">
            <a:off x="3323024" y="146029"/>
            <a:ext cx="3438479"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28"/>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49"/>
        <p:cNvGrpSpPr/>
        <p:nvPr/>
      </p:nvGrpSpPr>
      <p:grpSpPr>
        <a:xfrm>
          <a:off x="0" y="0"/>
          <a:ext cx="0" cy="0"/>
          <a:chOff x="0" y="0"/>
          <a:chExt cx="0" cy="0"/>
        </a:xfrm>
      </p:grpSpPr>
      <p:sp>
        <p:nvSpPr>
          <p:cNvPr id="50" name="Google Shape;50;p12"/>
          <p:cNvSpPr txBox="1">
            <a:spLocks noGrp="1"/>
          </p:cNvSpPr>
          <p:nvPr>
            <p:ph type="ctrTitle"/>
          </p:nvPr>
        </p:nvSpPr>
        <p:spPr>
          <a:xfrm>
            <a:off x="1236617" y="1122363"/>
            <a:ext cx="7221583"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5400"/>
              <a:buFont typeface="Arial"/>
              <a:buNone/>
              <a:defRPr sz="5400">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2"/>
          <p:cNvSpPr txBox="1">
            <a:spLocks noGrp="1"/>
          </p:cNvSpPr>
          <p:nvPr>
            <p:ph type="subTitle" idx="1"/>
          </p:nvPr>
        </p:nvSpPr>
        <p:spPr>
          <a:xfrm>
            <a:off x="1236616" y="3602038"/>
            <a:ext cx="6764384"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2C2B64"/>
              </a:buClr>
              <a:buSzPts val="2400"/>
              <a:buNone/>
              <a:defRPr sz="2400">
                <a:solidFill>
                  <a:srgbClr val="2C2B64"/>
                </a:solidFill>
                <a:latin typeface="Arial"/>
                <a:ea typeface="Arial"/>
                <a:cs typeface="Arial"/>
                <a:sym typeface="Arial"/>
              </a:defRPr>
            </a:lvl1pPr>
            <a:lvl2pPr lvl="1" algn="ctr">
              <a:lnSpc>
                <a:spcPct val="90000"/>
              </a:lnSpc>
              <a:spcBef>
                <a:spcPts val="500"/>
              </a:spcBef>
              <a:spcAft>
                <a:spcPts val="0"/>
              </a:spcAft>
              <a:buClr>
                <a:srgbClr val="2C2B64"/>
              </a:buClr>
              <a:buSzPts val="2000"/>
              <a:buNone/>
              <a:defRPr sz="2000"/>
            </a:lvl2pPr>
            <a:lvl3pPr lvl="2" algn="ctr">
              <a:lnSpc>
                <a:spcPct val="90000"/>
              </a:lnSpc>
              <a:spcBef>
                <a:spcPts val="500"/>
              </a:spcBef>
              <a:spcAft>
                <a:spcPts val="0"/>
              </a:spcAft>
              <a:buClr>
                <a:srgbClr val="2C2B64"/>
              </a:buClr>
              <a:buSzPts val="1800"/>
              <a:buNone/>
              <a:defRPr sz="1800"/>
            </a:lvl3pPr>
            <a:lvl4pPr lvl="3" algn="ctr">
              <a:lnSpc>
                <a:spcPct val="90000"/>
              </a:lnSpc>
              <a:spcBef>
                <a:spcPts val="500"/>
              </a:spcBef>
              <a:spcAft>
                <a:spcPts val="0"/>
              </a:spcAft>
              <a:buClr>
                <a:srgbClr val="2C2B64"/>
              </a:buClr>
              <a:buSzPts val="1600"/>
              <a:buNone/>
              <a:defRPr sz="1600"/>
            </a:lvl4pPr>
            <a:lvl5pPr lvl="4" algn="ctr">
              <a:lnSpc>
                <a:spcPct val="90000"/>
              </a:lnSpc>
              <a:spcBef>
                <a:spcPts val="500"/>
              </a:spcBef>
              <a:spcAft>
                <a:spcPts val="0"/>
              </a:spcAft>
              <a:buClr>
                <a:srgbClr val="2C2B64"/>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bg>
      <p:bgPr>
        <a:blipFill>
          <a:blip r:embed="rId2">
            <a:alphaModFix/>
          </a:blip>
          <a:stretch>
            <a:fillRect/>
          </a:stretch>
        </a:blipFill>
        <a:effectLst/>
      </p:bgPr>
    </p:bg>
    <p:spTree>
      <p:nvGrpSpPr>
        <p:cNvPr id="1" name="Shape 52"/>
        <p:cNvGrpSpPr/>
        <p:nvPr/>
      </p:nvGrpSpPr>
      <p:grpSpPr>
        <a:xfrm>
          <a:off x="0" y="0"/>
          <a:ext cx="0" cy="0"/>
          <a:chOff x="0" y="0"/>
          <a:chExt cx="0" cy="0"/>
        </a:xfrm>
      </p:grpSpPr>
      <p:sp>
        <p:nvSpPr>
          <p:cNvPr id="53" name="Google Shape;53;p13"/>
          <p:cNvSpPr txBox="1">
            <a:spLocks noGrp="1"/>
          </p:cNvSpPr>
          <p:nvPr>
            <p:ph type="title"/>
          </p:nvPr>
        </p:nvSpPr>
        <p:spPr>
          <a:xfrm>
            <a:off x="1098913" y="521429"/>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13"/>
          <p:cNvSpPr txBox="1">
            <a:spLocks noGrp="1"/>
          </p:cNvSpPr>
          <p:nvPr>
            <p:ph type="body" idx="1"/>
          </p:nvPr>
        </p:nvSpPr>
        <p:spPr>
          <a:xfrm>
            <a:off x="10989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13"/>
          <p:cNvSpPr txBox="1">
            <a:spLocks noGrp="1"/>
          </p:cNvSpPr>
          <p:nvPr>
            <p:ph type="body" idx="2"/>
          </p:nvPr>
        </p:nvSpPr>
        <p:spPr>
          <a:xfrm>
            <a:off x="50994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62"/>
        <p:cNvGrpSpPr/>
        <p:nvPr/>
      </p:nvGrpSpPr>
      <p:grpSpPr>
        <a:xfrm>
          <a:off x="0" y="0"/>
          <a:ext cx="0" cy="0"/>
          <a:chOff x="0" y="0"/>
          <a:chExt cx="0" cy="0"/>
        </a:xfrm>
      </p:grpSpPr>
      <p:sp>
        <p:nvSpPr>
          <p:cNvPr id="63" name="Google Shape;63;p15"/>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5"/>
          <p:cNvSpPr txBox="1">
            <a:spLocks noGrp="1"/>
          </p:cNvSpPr>
          <p:nvPr>
            <p:ph type="dt" idx="10"/>
          </p:nvPr>
        </p:nvSpPr>
        <p:spPr>
          <a:xfrm>
            <a:off x="628650" y="6356353"/>
            <a:ext cx="20574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65" name="Google Shape;65;p15"/>
          <p:cNvSpPr txBox="1">
            <a:spLocks noGrp="1"/>
          </p:cNvSpPr>
          <p:nvPr>
            <p:ph type="ftr" idx="11"/>
          </p:nvPr>
        </p:nvSpPr>
        <p:spPr>
          <a:xfrm>
            <a:off x="3028951" y="6356353"/>
            <a:ext cx="30861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66" name="Google Shape;66;p15"/>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bg>
      <p:bgPr>
        <a:blipFill>
          <a:blip r:embed="rId2">
            <a:alphaModFix/>
          </a:blip>
          <a:stretch>
            <a:fillRect/>
          </a:stretch>
        </a:blipFill>
        <a:effectLst/>
      </p:bgPr>
    </p:bg>
    <p:spTree>
      <p:nvGrpSpPr>
        <p:cNvPr id="1" name="Shape 67"/>
        <p:cNvGrpSpPr/>
        <p:nvPr/>
      </p:nvGrpSpPr>
      <p:grpSpPr>
        <a:xfrm>
          <a:off x="0" y="0"/>
          <a:ext cx="0" cy="0"/>
          <a:chOff x="0" y="0"/>
          <a:chExt cx="0" cy="0"/>
        </a:xfrm>
      </p:grpSpPr>
      <p:sp>
        <p:nvSpPr>
          <p:cNvPr id="68" name="Google Shape;68;p16"/>
          <p:cNvSpPr txBox="1">
            <a:spLocks noGrp="1"/>
          </p:cNvSpPr>
          <p:nvPr>
            <p:ph type="title"/>
          </p:nvPr>
        </p:nvSpPr>
        <p:spPr>
          <a:xfrm>
            <a:off x="1211461"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16"/>
          <p:cNvSpPr txBox="1">
            <a:spLocks noGrp="1"/>
          </p:cNvSpPr>
          <p:nvPr>
            <p:ph type="body" idx="1"/>
          </p:nvPr>
        </p:nvSpPr>
        <p:spPr>
          <a:xfrm>
            <a:off x="4469011" y="987428"/>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2C2B64"/>
              </a:buClr>
              <a:buSzPts val="3200"/>
              <a:buChar char="•"/>
              <a:defRPr sz="3200"/>
            </a:lvl1pPr>
            <a:lvl2pPr marL="914400" lvl="1" indent="-406400" algn="l">
              <a:lnSpc>
                <a:spcPct val="90000"/>
              </a:lnSpc>
              <a:spcBef>
                <a:spcPts val="500"/>
              </a:spcBef>
              <a:spcAft>
                <a:spcPts val="0"/>
              </a:spcAft>
              <a:buClr>
                <a:srgbClr val="2C2B64"/>
              </a:buClr>
              <a:buSzPts val="2800"/>
              <a:buChar char="•"/>
              <a:defRPr sz="2800"/>
            </a:lvl2pPr>
            <a:lvl3pPr marL="1371600" lvl="2" indent="-381000" algn="l">
              <a:lnSpc>
                <a:spcPct val="90000"/>
              </a:lnSpc>
              <a:spcBef>
                <a:spcPts val="500"/>
              </a:spcBef>
              <a:spcAft>
                <a:spcPts val="0"/>
              </a:spcAft>
              <a:buClr>
                <a:srgbClr val="2C2B64"/>
              </a:buClr>
              <a:buSzPts val="2400"/>
              <a:buChar char="•"/>
              <a:defRPr sz="2400"/>
            </a:lvl3pPr>
            <a:lvl4pPr marL="1828800" lvl="3" indent="-355600" algn="l">
              <a:lnSpc>
                <a:spcPct val="90000"/>
              </a:lnSpc>
              <a:spcBef>
                <a:spcPts val="500"/>
              </a:spcBef>
              <a:spcAft>
                <a:spcPts val="0"/>
              </a:spcAft>
              <a:buClr>
                <a:srgbClr val="2C2B64"/>
              </a:buClr>
              <a:buSzPts val="2000"/>
              <a:buChar char="•"/>
              <a:defRPr sz="2000"/>
            </a:lvl4pPr>
            <a:lvl5pPr marL="2286000" lvl="4" indent="-355600" algn="l">
              <a:lnSpc>
                <a:spcPct val="90000"/>
              </a:lnSpc>
              <a:spcBef>
                <a:spcPts val="500"/>
              </a:spcBef>
              <a:spcAft>
                <a:spcPts val="0"/>
              </a:spcAft>
              <a:buClr>
                <a:srgbClr val="2C2B64"/>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70" name="Google Shape;70;p16"/>
          <p:cNvSpPr txBox="1">
            <a:spLocks noGrp="1"/>
          </p:cNvSpPr>
          <p:nvPr>
            <p:ph type="body" idx="2"/>
          </p:nvPr>
        </p:nvSpPr>
        <p:spPr>
          <a:xfrm>
            <a:off x="121146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bg>
      <p:bgPr>
        <a:blipFill>
          <a:blip r:embed="rId2">
            <a:alphaModFix/>
          </a:blip>
          <a:stretch>
            <a:fillRect/>
          </a:stretch>
        </a:blipFill>
        <a:effectLst/>
      </p:bgPr>
    </p:bg>
    <p:spTree>
      <p:nvGrpSpPr>
        <p:cNvPr id="1" name="Shape 71"/>
        <p:cNvGrpSpPr/>
        <p:nvPr/>
      </p:nvGrpSpPr>
      <p:grpSpPr>
        <a:xfrm>
          <a:off x="0" y="0"/>
          <a:ext cx="0" cy="0"/>
          <a:chOff x="0" y="0"/>
          <a:chExt cx="0" cy="0"/>
        </a:xfrm>
      </p:grpSpPr>
      <p:sp>
        <p:nvSpPr>
          <p:cNvPr id="72" name="Google Shape;72;p17"/>
          <p:cNvSpPr txBox="1">
            <a:spLocks noGrp="1"/>
          </p:cNvSpPr>
          <p:nvPr>
            <p:ph type="title"/>
          </p:nvPr>
        </p:nvSpPr>
        <p:spPr>
          <a:xfrm>
            <a:off x="1091396"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7"/>
          <p:cNvSpPr>
            <a:spLocks noGrp="1"/>
          </p:cNvSpPr>
          <p:nvPr>
            <p:ph type="pic" idx="2"/>
          </p:nvPr>
        </p:nvSpPr>
        <p:spPr>
          <a:xfrm>
            <a:off x="4348946" y="987428"/>
            <a:ext cx="4629150" cy="4873625"/>
          </a:xfrm>
          <a:prstGeom prst="rect">
            <a:avLst/>
          </a:prstGeom>
          <a:noFill/>
          <a:ln>
            <a:noFill/>
          </a:ln>
        </p:spPr>
      </p:sp>
      <p:sp>
        <p:nvSpPr>
          <p:cNvPr id="74" name="Google Shape;74;p17"/>
          <p:cNvSpPr txBox="1">
            <a:spLocks noGrp="1"/>
          </p:cNvSpPr>
          <p:nvPr>
            <p:ph type="body" idx="1"/>
          </p:nvPr>
        </p:nvSpPr>
        <p:spPr>
          <a:xfrm>
            <a:off x="1091396"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bg>
      <p:bgPr>
        <a:blipFill>
          <a:blip r:embed="rId2">
            <a:alphaModFix/>
          </a:blip>
          <a:stretch>
            <a:fillRect/>
          </a:stretch>
        </a:blipFill>
        <a:effectLst/>
      </p:bgPr>
    </p:bg>
    <p:spTree>
      <p:nvGrpSpPr>
        <p:cNvPr id="1" name="Shape 75"/>
        <p:cNvGrpSpPr/>
        <p:nvPr/>
      </p:nvGrpSpPr>
      <p:grpSpPr>
        <a:xfrm>
          <a:off x="0" y="0"/>
          <a:ext cx="0" cy="0"/>
          <a:chOff x="0" y="0"/>
          <a:chExt cx="0" cy="0"/>
        </a:xfrm>
      </p:grpSpPr>
      <p:sp>
        <p:nvSpPr>
          <p:cNvPr id="76" name="Google Shape;76;p18"/>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8"/>
          <p:cNvSpPr txBox="1">
            <a:spLocks noGrp="1"/>
          </p:cNvSpPr>
          <p:nvPr>
            <p:ph type="body" idx="1"/>
          </p:nvPr>
        </p:nvSpPr>
        <p:spPr>
          <a:xfrm rot="5400000">
            <a:off x="3323024" y="146029"/>
            <a:ext cx="3438479"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18"/>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blipFill>
          <a:blip r:embed="rId2">
            <a:alphaModFix/>
          </a:blip>
          <a:stretch>
            <a:fillRect/>
          </a:stretch>
        </a:blipFill>
        <a:effectLst/>
      </p:bgPr>
    </p:bg>
    <p:spTree>
      <p:nvGrpSpPr>
        <p:cNvPr id="1" name="Shape 82"/>
        <p:cNvGrpSpPr/>
        <p:nvPr/>
      </p:nvGrpSpPr>
      <p:grpSpPr>
        <a:xfrm>
          <a:off x="0" y="0"/>
          <a:ext cx="0" cy="0"/>
          <a:chOff x="0" y="0"/>
          <a:chExt cx="0" cy="0"/>
        </a:xfrm>
      </p:grpSpPr>
      <p:sp>
        <p:nvSpPr>
          <p:cNvPr id="83" name="Google Shape;83;p20"/>
          <p:cNvSpPr txBox="1">
            <a:spLocks noGrp="1"/>
          </p:cNvSpPr>
          <p:nvPr>
            <p:ph type="title"/>
          </p:nvPr>
        </p:nvSpPr>
        <p:spPr>
          <a:xfrm>
            <a:off x="1159873" y="862923"/>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20"/>
          <p:cNvSpPr txBox="1">
            <a:spLocks noGrp="1"/>
          </p:cNvSpPr>
          <p:nvPr>
            <p:ph type="body" idx="1"/>
          </p:nvPr>
        </p:nvSpPr>
        <p:spPr>
          <a:xfrm>
            <a:off x="1159873" y="2323420"/>
            <a:ext cx="7886700" cy="346778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86"/>
        <p:cNvGrpSpPr/>
        <p:nvPr/>
      </p:nvGrpSpPr>
      <p:grpSpPr>
        <a:xfrm>
          <a:off x="0" y="0"/>
          <a:ext cx="0" cy="0"/>
          <a:chOff x="0" y="0"/>
          <a:chExt cx="0" cy="0"/>
        </a:xfrm>
      </p:grpSpPr>
      <p:sp>
        <p:nvSpPr>
          <p:cNvPr id="87" name="Google Shape;87;p22"/>
          <p:cNvSpPr txBox="1">
            <a:spLocks noGrp="1"/>
          </p:cNvSpPr>
          <p:nvPr>
            <p:ph type="ctrTitle"/>
          </p:nvPr>
        </p:nvSpPr>
        <p:spPr>
          <a:xfrm>
            <a:off x="1236617" y="1122363"/>
            <a:ext cx="7221583"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5400"/>
              <a:buFont typeface="Arial"/>
              <a:buNone/>
              <a:defRPr sz="5400">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22"/>
          <p:cNvSpPr txBox="1">
            <a:spLocks noGrp="1"/>
          </p:cNvSpPr>
          <p:nvPr>
            <p:ph type="subTitle" idx="1"/>
          </p:nvPr>
        </p:nvSpPr>
        <p:spPr>
          <a:xfrm>
            <a:off x="1236616" y="3602038"/>
            <a:ext cx="6764384"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2C2B64"/>
              </a:buClr>
              <a:buSzPts val="2400"/>
              <a:buNone/>
              <a:defRPr sz="2400">
                <a:solidFill>
                  <a:srgbClr val="2C2B64"/>
                </a:solidFill>
                <a:latin typeface="Arial"/>
                <a:ea typeface="Arial"/>
                <a:cs typeface="Arial"/>
                <a:sym typeface="Arial"/>
              </a:defRPr>
            </a:lvl1pPr>
            <a:lvl2pPr lvl="1" algn="ctr">
              <a:lnSpc>
                <a:spcPct val="90000"/>
              </a:lnSpc>
              <a:spcBef>
                <a:spcPts val="500"/>
              </a:spcBef>
              <a:spcAft>
                <a:spcPts val="0"/>
              </a:spcAft>
              <a:buClr>
                <a:srgbClr val="2C2B64"/>
              </a:buClr>
              <a:buSzPts val="2000"/>
              <a:buNone/>
              <a:defRPr sz="2000"/>
            </a:lvl2pPr>
            <a:lvl3pPr lvl="2" algn="ctr">
              <a:lnSpc>
                <a:spcPct val="90000"/>
              </a:lnSpc>
              <a:spcBef>
                <a:spcPts val="500"/>
              </a:spcBef>
              <a:spcAft>
                <a:spcPts val="0"/>
              </a:spcAft>
              <a:buClr>
                <a:srgbClr val="2C2B64"/>
              </a:buClr>
              <a:buSzPts val="1800"/>
              <a:buNone/>
              <a:defRPr sz="1800"/>
            </a:lvl3pPr>
            <a:lvl4pPr lvl="3" algn="ctr">
              <a:lnSpc>
                <a:spcPct val="90000"/>
              </a:lnSpc>
              <a:spcBef>
                <a:spcPts val="500"/>
              </a:spcBef>
              <a:spcAft>
                <a:spcPts val="0"/>
              </a:spcAft>
              <a:buClr>
                <a:srgbClr val="2C2B64"/>
              </a:buClr>
              <a:buSzPts val="1600"/>
              <a:buNone/>
              <a:defRPr sz="1600"/>
            </a:lvl4pPr>
            <a:lvl5pPr lvl="4" algn="ctr">
              <a:lnSpc>
                <a:spcPct val="90000"/>
              </a:lnSpc>
              <a:spcBef>
                <a:spcPts val="500"/>
              </a:spcBef>
              <a:spcAft>
                <a:spcPts val="0"/>
              </a:spcAft>
              <a:buClr>
                <a:srgbClr val="2C2B64"/>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1.png"/><Relationship Id="rId4" Type="http://schemas.openxmlformats.org/officeDocument/2006/relationships/slideLayout" Target="../slideLayouts/slideLayout11.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9">
            <a:alphaModFix/>
          </a:blip>
          <a:stretch>
            <a:fillRect/>
          </a:stretch>
        </a:blipFill>
        <a:effectLst/>
      </p:bgPr>
    </p:bg>
    <p:spTree>
      <p:nvGrpSpPr>
        <p:cNvPr id="1" name="Shape 42"/>
        <p:cNvGrpSpPr/>
        <p:nvPr/>
      </p:nvGrpSpPr>
      <p:grpSpPr>
        <a:xfrm>
          <a:off x="0" y="0"/>
          <a:ext cx="0" cy="0"/>
          <a:chOff x="0" y="0"/>
          <a:chExt cx="0" cy="0"/>
        </a:xfrm>
      </p:grpSpPr>
      <p:sp>
        <p:nvSpPr>
          <p:cNvPr id="43" name="Google Shape;43;p9"/>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marR="0" lvl="0" algn="ctr" rtl="0">
              <a:lnSpc>
                <a:spcPct val="90000"/>
              </a:lnSpc>
              <a:spcBef>
                <a:spcPts val="0"/>
              </a:spcBef>
              <a:spcAft>
                <a:spcPts val="0"/>
              </a:spcAft>
              <a:buClr>
                <a:srgbClr val="2C2B64"/>
              </a:buClr>
              <a:buSzPts val="4000"/>
              <a:buFont typeface="Arial"/>
              <a:buNone/>
              <a:defRPr sz="4000" b="1" i="0" u="none" strike="noStrike" cap="none">
                <a:solidFill>
                  <a:srgbClr val="2C2B64"/>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4" name="Google Shape;44;p9"/>
          <p:cNvSpPr txBox="1">
            <a:spLocks noGrp="1"/>
          </p:cNvSpPr>
          <p:nvPr>
            <p:ph type="body" idx="1"/>
          </p:nvPr>
        </p:nvSpPr>
        <p:spPr>
          <a:xfrm>
            <a:off x="1098913" y="2370140"/>
            <a:ext cx="7886700" cy="343847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2C2B64"/>
              </a:buClr>
              <a:buSzPts val="2800"/>
              <a:buFont typeface="Arial"/>
              <a:buChar char="•"/>
              <a:defRPr sz="2800" b="0" i="0" u="none" strike="noStrike" cap="none">
                <a:solidFill>
                  <a:srgbClr val="2C2B64"/>
                </a:solidFill>
                <a:latin typeface="Arial"/>
                <a:ea typeface="Arial"/>
                <a:cs typeface="Arial"/>
                <a:sym typeface="Arial"/>
              </a:defRPr>
            </a:lvl1pPr>
            <a:lvl2pPr marL="914400" marR="0" lvl="1" indent="-381000" algn="l" rtl="0">
              <a:lnSpc>
                <a:spcPct val="90000"/>
              </a:lnSpc>
              <a:spcBef>
                <a:spcPts val="500"/>
              </a:spcBef>
              <a:spcAft>
                <a:spcPts val="0"/>
              </a:spcAft>
              <a:buClr>
                <a:srgbClr val="2C2B64"/>
              </a:buClr>
              <a:buSzPts val="2400"/>
              <a:buFont typeface="Arial"/>
              <a:buChar char="•"/>
              <a:defRPr sz="2400" b="0" i="0" u="none" strike="noStrike" cap="none">
                <a:solidFill>
                  <a:srgbClr val="2C2B64"/>
                </a:solidFill>
                <a:latin typeface="Arial"/>
                <a:ea typeface="Arial"/>
                <a:cs typeface="Arial"/>
                <a:sym typeface="Arial"/>
              </a:defRPr>
            </a:lvl2pPr>
            <a:lvl3pPr marL="1371600" marR="0" lvl="2" indent="-355600" algn="l" rtl="0">
              <a:lnSpc>
                <a:spcPct val="90000"/>
              </a:lnSpc>
              <a:spcBef>
                <a:spcPts val="500"/>
              </a:spcBef>
              <a:spcAft>
                <a:spcPts val="0"/>
              </a:spcAft>
              <a:buClr>
                <a:srgbClr val="2C2B64"/>
              </a:buClr>
              <a:buSzPts val="2000"/>
              <a:buFont typeface="Arial"/>
              <a:buChar char="•"/>
              <a:defRPr sz="2000" b="0" i="0" u="none" strike="noStrike" cap="none">
                <a:solidFill>
                  <a:srgbClr val="2C2B64"/>
                </a:solidFill>
                <a:latin typeface="Arial"/>
                <a:ea typeface="Arial"/>
                <a:cs typeface="Arial"/>
                <a:sym typeface="Arial"/>
              </a:defRPr>
            </a:lvl3pPr>
            <a:lvl4pPr marL="1828800" marR="0" lvl="3"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4pPr>
            <a:lvl5pPr marL="2286000" marR="0" lvl="4"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 id="2147483657" r:id="rId2"/>
    <p:sldLayoutId id="2147483658" r:id="rId3"/>
    <p:sldLayoutId id="2147483660" r:id="rId4"/>
    <p:sldLayoutId id="2147483661" r:id="rId5"/>
    <p:sldLayoutId id="2147483662" r:id="rId6"/>
    <p:sldLayoutId id="2147483663"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0">
            <a:alphaModFix/>
          </a:blip>
          <a:stretch>
            <a:fillRect/>
          </a:stretch>
        </a:blipFill>
        <a:effectLst/>
      </p:bgPr>
    </p:bg>
    <p:spTree>
      <p:nvGrpSpPr>
        <p:cNvPr id="1" name="Shape 79"/>
        <p:cNvGrpSpPr/>
        <p:nvPr/>
      </p:nvGrpSpPr>
      <p:grpSpPr>
        <a:xfrm>
          <a:off x="0" y="0"/>
          <a:ext cx="0" cy="0"/>
          <a:chOff x="0" y="0"/>
          <a:chExt cx="0" cy="0"/>
        </a:xfrm>
      </p:grpSpPr>
      <p:sp>
        <p:nvSpPr>
          <p:cNvPr id="80" name="Google Shape;80;p19"/>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marR="0" lvl="0" algn="ctr" rtl="0">
              <a:lnSpc>
                <a:spcPct val="90000"/>
              </a:lnSpc>
              <a:spcBef>
                <a:spcPts val="0"/>
              </a:spcBef>
              <a:spcAft>
                <a:spcPts val="0"/>
              </a:spcAft>
              <a:buClr>
                <a:srgbClr val="2C2B64"/>
              </a:buClr>
              <a:buSzPts val="4000"/>
              <a:buFont typeface="Arial"/>
              <a:buNone/>
              <a:defRPr sz="4000" b="1" i="0" u="none" strike="noStrike" cap="none">
                <a:solidFill>
                  <a:srgbClr val="2C2B64"/>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19"/>
          <p:cNvSpPr txBox="1">
            <a:spLocks noGrp="1"/>
          </p:cNvSpPr>
          <p:nvPr>
            <p:ph type="body" idx="1"/>
          </p:nvPr>
        </p:nvSpPr>
        <p:spPr>
          <a:xfrm>
            <a:off x="1098913" y="2370140"/>
            <a:ext cx="7886700" cy="343847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2C2B64"/>
              </a:buClr>
              <a:buSzPts val="2800"/>
              <a:buFont typeface="Arial"/>
              <a:buChar char="•"/>
              <a:defRPr sz="2800" b="0" i="0" u="none" strike="noStrike" cap="none">
                <a:solidFill>
                  <a:srgbClr val="2C2B64"/>
                </a:solidFill>
                <a:latin typeface="Arial"/>
                <a:ea typeface="Arial"/>
                <a:cs typeface="Arial"/>
                <a:sym typeface="Arial"/>
              </a:defRPr>
            </a:lvl1pPr>
            <a:lvl2pPr marL="914400" marR="0" lvl="1" indent="-381000" algn="l" rtl="0">
              <a:lnSpc>
                <a:spcPct val="90000"/>
              </a:lnSpc>
              <a:spcBef>
                <a:spcPts val="500"/>
              </a:spcBef>
              <a:spcAft>
                <a:spcPts val="0"/>
              </a:spcAft>
              <a:buClr>
                <a:srgbClr val="2C2B64"/>
              </a:buClr>
              <a:buSzPts val="2400"/>
              <a:buFont typeface="Arial"/>
              <a:buChar char="•"/>
              <a:defRPr sz="2400" b="0" i="0" u="none" strike="noStrike" cap="none">
                <a:solidFill>
                  <a:srgbClr val="2C2B64"/>
                </a:solidFill>
                <a:latin typeface="Arial"/>
                <a:ea typeface="Arial"/>
                <a:cs typeface="Arial"/>
                <a:sym typeface="Arial"/>
              </a:defRPr>
            </a:lvl2pPr>
            <a:lvl3pPr marL="1371600" marR="0" lvl="2" indent="-355600" algn="l" rtl="0">
              <a:lnSpc>
                <a:spcPct val="90000"/>
              </a:lnSpc>
              <a:spcBef>
                <a:spcPts val="500"/>
              </a:spcBef>
              <a:spcAft>
                <a:spcPts val="0"/>
              </a:spcAft>
              <a:buClr>
                <a:srgbClr val="2C2B64"/>
              </a:buClr>
              <a:buSzPts val="2000"/>
              <a:buFont typeface="Arial"/>
              <a:buChar char="•"/>
              <a:defRPr sz="2000" b="0" i="0" u="none" strike="noStrike" cap="none">
                <a:solidFill>
                  <a:srgbClr val="2C2B64"/>
                </a:solidFill>
                <a:latin typeface="Arial"/>
                <a:ea typeface="Arial"/>
                <a:cs typeface="Arial"/>
                <a:sym typeface="Arial"/>
              </a:defRPr>
            </a:lvl3pPr>
            <a:lvl4pPr marL="1828800" marR="0" lvl="3"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4pPr>
            <a:lvl5pPr marL="2286000" marR="0" lvl="4"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64" r:id="rId1"/>
    <p:sldLayoutId id="2147483666" r:id="rId2"/>
    <p:sldLayoutId id="2147483667" r:id="rId3"/>
    <p:sldLayoutId id="2147483668" r:id="rId4"/>
    <p:sldLayoutId id="2147483669" r:id="rId5"/>
    <p:sldLayoutId id="2147483670" r:id="rId6"/>
    <p:sldLayoutId id="2147483671" r:id="rId7"/>
    <p:sldLayoutId id="2147483672"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8" Type="http://schemas.openxmlformats.org/officeDocument/2006/relationships/image" Target="../media/image19.jpg"/><Relationship Id="rId3" Type="http://schemas.openxmlformats.org/officeDocument/2006/relationships/image" Target="../media/image12.pn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1.jpg"/><Relationship Id="rId4" Type="http://schemas.openxmlformats.org/officeDocument/2006/relationships/image" Target="../media/image15.png"/><Relationship Id="rId9" Type="http://schemas.openxmlformats.org/officeDocument/2006/relationships/image" Target="../media/image20.jp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F7F1C56-29BD-7D06-3FF7-27F82835FDB6}"/>
              </a:ext>
            </a:extLst>
          </p:cNvPr>
          <p:cNvSpPr/>
          <p:nvPr/>
        </p:nvSpPr>
        <p:spPr>
          <a:xfrm>
            <a:off x="3631095" y="1704617"/>
            <a:ext cx="5141843" cy="1871827"/>
          </a:xfrm>
          <a:prstGeom prst="roundRect">
            <a:avLst>
              <a:gd name="adj" fmla="val 8802"/>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600"/>
              </a:spcAft>
            </a:pPr>
            <a:r>
              <a:rPr lang="en-GB" sz="2000" b="1" dirty="0">
                <a:solidFill>
                  <a:srgbClr val="2F2967"/>
                </a:solidFill>
                <a:latin typeface="Arial"/>
              </a:rPr>
              <a:t>Learning Objective: </a:t>
            </a:r>
          </a:p>
          <a:p>
            <a:pPr marL="342900" indent="-342900">
              <a:spcAft>
                <a:spcPts val="600"/>
              </a:spcAft>
              <a:buFont typeface="Arial" panose="020B0604020202020204" pitchFamily="34" charset="0"/>
              <a:buChar char="•"/>
            </a:pPr>
            <a:r>
              <a:rPr lang="en-GB" sz="2000" dirty="0">
                <a:solidFill>
                  <a:srgbClr val="2C2B64"/>
                </a:solidFill>
                <a:latin typeface="Arial"/>
                <a:cs typeface="Arial"/>
              </a:rPr>
              <a:t>Explore the impact our station has had both in shaping and supporting the development of our locality, past, present and future.</a:t>
            </a:r>
          </a:p>
        </p:txBody>
      </p:sp>
      <p:sp>
        <p:nvSpPr>
          <p:cNvPr id="4" name="Title 3">
            <a:extLst>
              <a:ext uri="{FF2B5EF4-FFF2-40B4-BE49-F238E27FC236}">
                <a16:creationId xmlns:a16="http://schemas.microsoft.com/office/drawing/2014/main" id="{625ED241-4CF1-777D-53BB-83CF8E169D94}"/>
              </a:ext>
            </a:extLst>
          </p:cNvPr>
          <p:cNvSpPr>
            <a:spLocks noGrp="1"/>
          </p:cNvSpPr>
          <p:nvPr>
            <p:ph type="title"/>
          </p:nvPr>
        </p:nvSpPr>
        <p:spPr>
          <a:xfrm>
            <a:off x="1257449" y="313245"/>
            <a:ext cx="7515490" cy="1220703"/>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lstStyle/>
          <a:p>
            <a:pPr marL="357188" marR="0" lvl="0"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4400" b="1" i="0" u="none" strike="noStrike" kern="0" cap="none" spc="0" normalizeH="0" baseline="0" noProof="0" dirty="0">
                <a:ln>
                  <a:noFill/>
                </a:ln>
                <a:solidFill>
                  <a:srgbClr val="2F2967"/>
                </a:solidFill>
                <a:effectLst/>
                <a:uLnTx/>
                <a:uFillTx/>
                <a:latin typeface="Arial"/>
                <a:ea typeface="+mn-ea"/>
                <a:cs typeface="+mn-cs"/>
                <a:sym typeface="Arial"/>
              </a:rPr>
              <a:t>Our City’s railway story:</a:t>
            </a:r>
            <a:br>
              <a:rPr kumimoji="0" lang="en-GB" sz="4400" b="1" i="0" u="none" strike="noStrike" kern="0" cap="none" spc="0" normalizeH="0" baseline="0" noProof="0" dirty="0">
                <a:ln>
                  <a:noFill/>
                </a:ln>
                <a:solidFill>
                  <a:srgbClr val="2F2967"/>
                </a:solidFill>
                <a:effectLst/>
                <a:uLnTx/>
                <a:uFillTx/>
                <a:latin typeface="Arial"/>
                <a:ea typeface="+mn-ea"/>
                <a:cs typeface="+mn-cs"/>
                <a:sym typeface="Arial"/>
              </a:rPr>
            </a:br>
            <a:r>
              <a:rPr kumimoji="0" lang="en-GB" sz="3100" b="1" i="0" u="none" strike="noStrike" kern="0" cap="none" spc="0" normalizeH="0" baseline="0" noProof="0" dirty="0">
                <a:ln>
                  <a:noFill/>
                </a:ln>
                <a:solidFill>
                  <a:srgbClr val="2F2967"/>
                </a:solidFill>
                <a:effectLst/>
                <a:uLnTx/>
                <a:uFillTx/>
                <a:latin typeface="Arial"/>
                <a:ea typeface="+mn-ea"/>
                <a:cs typeface="+mn-cs"/>
                <a:sym typeface="Arial"/>
              </a:rPr>
              <a:t>Worcester’s Stations</a:t>
            </a:r>
            <a:endParaRPr kumimoji="0" lang="en-GB" sz="28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11" name="Rectangle: Rounded Corners 10">
            <a:extLst>
              <a:ext uri="{FF2B5EF4-FFF2-40B4-BE49-F238E27FC236}">
                <a16:creationId xmlns:a16="http://schemas.microsoft.com/office/drawing/2014/main" id="{362231AF-A489-C842-2CA5-6CABD2C69552}"/>
              </a:ext>
            </a:extLst>
          </p:cNvPr>
          <p:cNvSpPr/>
          <p:nvPr/>
        </p:nvSpPr>
        <p:spPr>
          <a:xfrm>
            <a:off x="4373215" y="3949148"/>
            <a:ext cx="3513336" cy="1650016"/>
          </a:xfrm>
          <a:prstGeom prst="roundRect">
            <a:avLst>
              <a:gd name="adj" fmla="val 8133"/>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buClr>
                <a:srgbClr val="000000"/>
              </a:buClr>
              <a:buSzTx/>
              <a:buFont typeface="Arial"/>
              <a:buNone/>
              <a:tabLst/>
              <a:defRPr/>
            </a:pPr>
            <a:r>
              <a:rPr kumimoji="0" lang="en-GB" sz="2400" b="1" i="0" u="none" strike="noStrike" kern="0" cap="none" spc="0" normalizeH="0" baseline="0" noProof="0" dirty="0">
                <a:ln>
                  <a:noFill/>
                </a:ln>
                <a:solidFill>
                  <a:srgbClr val="FFFFFF"/>
                </a:solidFill>
                <a:effectLst/>
                <a:uLnTx/>
                <a:uFillTx/>
                <a:latin typeface="Arial"/>
                <a:sym typeface="Arial"/>
              </a:rPr>
              <a:t>Q. </a:t>
            </a:r>
            <a:r>
              <a:rPr lang="en-GB" sz="2400" dirty="0">
                <a:solidFill>
                  <a:srgbClr val="FFFFFF"/>
                </a:solidFill>
                <a:latin typeface="Arial"/>
              </a:rPr>
              <a:t>How many </a:t>
            </a:r>
            <a:br>
              <a:rPr lang="en-GB" sz="2400" dirty="0">
                <a:solidFill>
                  <a:srgbClr val="FFFFFF"/>
                </a:solidFill>
                <a:latin typeface="Arial"/>
              </a:rPr>
            </a:br>
            <a:r>
              <a:rPr lang="en-GB" sz="2400" dirty="0">
                <a:solidFill>
                  <a:srgbClr val="FFFFFF"/>
                </a:solidFill>
                <a:latin typeface="Arial"/>
              </a:rPr>
              <a:t>train stations</a:t>
            </a:r>
            <a:br>
              <a:rPr lang="en-GB" sz="2400" dirty="0">
                <a:solidFill>
                  <a:srgbClr val="FFFFFF"/>
                </a:solidFill>
                <a:latin typeface="Arial"/>
              </a:rPr>
            </a:br>
            <a:r>
              <a:rPr lang="en-GB" sz="2400" dirty="0">
                <a:solidFill>
                  <a:srgbClr val="FFFFFF"/>
                </a:solidFill>
                <a:latin typeface="Arial"/>
              </a:rPr>
              <a:t>can you name in </a:t>
            </a:r>
            <a:br>
              <a:rPr lang="en-GB" sz="2400" dirty="0">
                <a:solidFill>
                  <a:srgbClr val="FFFFFF"/>
                </a:solidFill>
                <a:latin typeface="Arial"/>
              </a:rPr>
            </a:br>
            <a:r>
              <a:rPr lang="en-GB" sz="2400" b="1" dirty="0">
                <a:solidFill>
                  <a:srgbClr val="FFFFFF"/>
                </a:solidFill>
                <a:latin typeface="Arial"/>
              </a:rPr>
              <a:t>1 minute</a:t>
            </a:r>
            <a:r>
              <a:rPr lang="en-GB" sz="2400" dirty="0">
                <a:solidFill>
                  <a:srgbClr val="FFFFFF"/>
                </a:solidFill>
                <a:latin typeface="Arial"/>
              </a:rPr>
              <a:t>?</a:t>
            </a:r>
            <a:endParaRPr kumimoji="0" lang="en-GB" sz="2400" b="0" i="1" u="none" strike="noStrike" kern="0" cap="none" spc="0" normalizeH="0" baseline="0" noProof="0" dirty="0">
              <a:ln>
                <a:noFill/>
              </a:ln>
              <a:solidFill>
                <a:srgbClr val="FF0000"/>
              </a:solidFill>
              <a:effectLst/>
              <a:uLnTx/>
              <a:uFillTx/>
              <a:latin typeface="Arial"/>
              <a:ea typeface="+mn-ea"/>
              <a:cs typeface="+mn-cs"/>
              <a:sym typeface="Arial"/>
            </a:endParaRPr>
          </a:p>
        </p:txBody>
      </p:sp>
      <p:pic>
        <p:nvPicPr>
          <p:cNvPr id="6" name="Picture 5" descr="A stopwatch with a black background&#10;&#10;Description automatically generated">
            <a:extLst>
              <a:ext uri="{FF2B5EF4-FFF2-40B4-BE49-F238E27FC236}">
                <a16:creationId xmlns:a16="http://schemas.microsoft.com/office/drawing/2014/main" id="{6F7CB3C5-8844-DF86-2228-CC7FFBA6B366}"/>
              </a:ext>
            </a:extLst>
          </p:cNvPr>
          <p:cNvPicPr>
            <a:picLocks noChangeAspect="1"/>
          </p:cNvPicPr>
          <p:nvPr/>
        </p:nvPicPr>
        <p:blipFill>
          <a:blip r:embed="rId3"/>
          <a:stretch>
            <a:fillRect/>
          </a:stretch>
        </p:blipFill>
        <p:spPr>
          <a:xfrm>
            <a:off x="6946226" y="3743860"/>
            <a:ext cx="1826712" cy="2060591"/>
          </a:xfrm>
          <a:prstGeom prst="rect">
            <a:avLst/>
          </a:prstGeom>
        </p:spPr>
      </p:pic>
      <p:sp>
        <p:nvSpPr>
          <p:cNvPr id="3" name="Rectangle: Rounded Corners 2">
            <a:extLst>
              <a:ext uri="{FF2B5EF4-FFF2-40B4-BE49-F238E27FC236}">
                <a16:creationId xmlns:a16="http://schemas.microsoft.com/office/drawing/2014/main" id="{48C00A0F-63C6-5A3C-AC3F-D4138DA28168}"/>
              </a:ext>
            </a:extLst>
          </p:cNvPr>
          <p:cNvSpPr/>
          <p:nvPr/>
        </p:nvSpPr>
        <p:spPr>
          <a:xfrm>
            <a:off x="1257449" y="3743860"/>
            <a:ext cx="2916986" cy="2060591"/>
          </a:xfrm>
          <a:prstGeom prst="roundRect">
            <a:avLst>
              <a:gd name="adj" fmla="val 7492"/>
            </a:avLst>
          </a:prstGeom>
          <a:solidFill>
            <a:srgbClr val="5BB98E"/>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274638" indent="-274638">
              <a:spcAft>
                <a:spcPts val="600"/>
              </a:spcAft>
            </a:pPr>
            <a:r>
              <a:rPr lang="en-GB" sz="2400" b="1" dirty="0">
                <a:solidFill>
                  <a:srgbClr val="FFFFFF"/>
                </a:solidFill>
                <a:latin typeface="Arial"/>
              </a:rPr>
              <a:t>Key Words:</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Georgian</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Chronological</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Industrial Revolution</a:t>
            </a:r>
            <a:endParaRPr lang="en-GB" sz="2000" dirty="0">
              <a:solidFill>
                <a:srgbClr val="FFFFFF"/>
              </a:solidFill>
            </a:endParaRPr>
          </a:p>
          <a:p>
            <a:pPr marL="9810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Victorians</a:t>
            </a: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p:txBody>
      </p:sp>
      <p:pic>
        <p:nvPicPr>
          <p:cNvPr id="15" name="Picture 14" descr="A cartoon of a train&#10;&#10;Description automatically generated">
            <a:extLst>
              <a:ext uri="{FF2B5EF4-FFF2-40B4-BE49-F238E27FC236}">
                <a16:creationId xmlns:a16="http://schemas.microsoft.com/office/drawing/2014/main" id="{16B2A5BD-2F32-F9F3-EAE1-FDB351847276}"/>
              </a:ext>
            </a:extLst>
          </p:cNvPr>
          <p:cNvPicPr>
            <a:picLocks noChangeAspect="1"/>
          </p:cNvPicPr>
          <p:nvPr/>
        </p:nvPicPr>
        <p:blipFill>
          <a:blip r:embed="rId4"/>
          <a:stretch>
            <a:fillRect/>
          </a:stretch>
        </p:blipFill>
        <p:spPr>
          <a:xfrm>
            <a:off x="117762" y="5338587"/>
            <a:ext cx="2307386" cy="1519413"/>
          </a:xfrm>
          <a:prstGeom prst="rect">
            <a:avLst/>
          </a:prstGeom>
        </p:spPr>
      </p:pic>
      <p:pic>
        <p:nvPicPr>
          <p:cNvPr id="9" name="Picture 8" descr="A bridge over a street&#10;&#10;Description automatically generated">
            <a:extLst>
              <a:ext uri="{FF2B5EF4-FFF2-40B4-BE49-F238E27FC236}">
                <a16:creationId xmlns:a16="http://schemas.microsoft.com/office/drawing/2014/main" id="{488421E8-D37E-474E-47C8-EB94781BBA01}"/>
              </a:ext>
            </a:extLst>
          </p:cNvPr>
          <p:cNvPicPr>
            <a:picLocks noChangeAspect="1"/>
          </p:cNvPicPr>
          <p:nvPr/>
        </p:nvPicPr>
        <p:blipFill>
          <a:blip r:embed="rId5"/>
          <a:stretch>
            <a:fillRect/>
          </a:stretch>
        </p:blipFill>
        <p:spPr>
          <a:xfrm>
            <a:off x="1121602" y="1675152"/>
            <a:ext cx="2329126" cy="1871827"/>
          </a:xfrm>
          <a:prstGeom prst="rect">
            <a:avLst/>
          </a:prstGeom>
          <a:effectLst>
            <a:outerShdw blurRad="50800" dist="38100" dir="2700000" algn="tl" rotWithShape="0">
              <a:prstClr val="black">
                <a:alpha val="40000"/>
              </a:prstClr>
            </a:outerShdw>
          </a:effectLst>
        </p:spPr>
      </p:pic>
      <p:pic>
        <p:nvPicPr>
          <p:cNvPr id="5" name="Picture 4" descr="A red number with a arrow&#10;&#10;AI-generated content may be incorrect.">
            <a:extLst>
              <a:ext uri="{FF2B5EF4-FFF2-40B4-BE49-F238E27FC236}">
                <a16:creationId xmlns:a16="http://schemas.microsoft.com/office/drawing/2014/main" id="{E10048FC-C9A4-A727-5B88-9E4C2C911099}"/>
              </a:ext>
            </a:extLst>
          </p:cNvPr>
          <p:cNvPicPr>
            <a:picLocks noChangeAspect="1"/>
          </p:cNvPicPr>
          <p:nvPr/>
        </p:nvPicPr>
        <p:blipFill>
          <a:blip r:embed="rId6"/>
          <a:stretch>
            <a:fillRect/>
          </a:stretch>
        </p:blipFill>
        <p:spPr>
          <a:xfrm>
            <a:off x="117762" y="128963"/>
            <a:ext cx="1687658" cy="924586"/>
          </a:xfrm>
          <a:prstGeom prst="rect">
            <a:avLst/>
          </a:prstGeom>
          <a:ln w="28575">
            <a:solidFill>
              <a:srgbClr val="2F2967"/>
            </a:solidFill>
          </a:ln>
        </p:spPr>
      </p:pic>
    </p:spTree>
    <p:extLst>
      <p:ext uri="{BB962C8B-B14F-4D97-AF65-F5344CB8AC3E}">
        <p14:creationId xmlns:p14="http://schemas.microsoft.com/office/powerpoint/2010/main" val="760488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decel="49600" fill="hold" nodeType="withEffect">
                                  <p:stCondLst>
                                    <p:cond delay="0"/>
                                  </p:stCondLst>
                                  <p:childTnLst>
                                    <p:animMotion origin="layout" path="M -0.28333 -0.00162 L 1.00278 0.00579 " pathEditMode="relative" rAng="0" ptsTypes="AA">
                                      <p:cBhvr>
                                        <p:cTn id="6" dur="10000" fill="hold"/>
                                        <p:tgtEl>
                                          <p:spTgt spid="15"/>
                                        </p:tgtEl>
                                        <p:attrNameLst>
                                          <p:attrName>ppt_x</p:attrName>
                                          <p:attrName>ppt_y</p:attrName>
                                        </p:attrNameLst>
                                      </p:cBhvr>
                                      <p:rCtr x="64306" y="3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D5211139-6E44-4198-D0C2-7813D8099442}"/>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274E4CA1-62A0-B659-DC18-0135F21B8E7C}"/>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Industrial Revolution?</a:t>
            </a:r>
          </a:p>
        </p:txBody>
      </p:sp>
      <p:sp>
        <p:nvSpPr>
          <p:cNvPr id="5" name="Rectangle: Rounded Corners 4">
            <a:extLst>
              <a:ext uri="{FF2B5EF4-FFF2-40B4-BE49-F238E27FC236}">
                <a16:creationId xmlns:a16="http://schemas.microsoft.com/office/drawing/2014/main" id="{4E4257C2-0FEF-81F2-0F24-9A06D13111DD}"/>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dirty="0">
                <a:solidFill>
                  <a:srgbClr val="2F2967"/>
                </a:solidFill>
                <a:latin typeface="Arial"/>
              </a:rPr>
              <a:t>The </a:t>
            </a:r>
            <a:r>
              <a:rPr lang="en-GB" sz="2000" b="1" dirty="0">
                <a:solidFill>
                  <a:srgbClr val="2F2967"/>
                </a:solidFill>
                <a:latin typeface="Arial"/>
              </a:rPr>
              <a:t>Industrial Revolution </a:t>
            </a:r>
            <a:r>
              <a:rPr lang="en-GB" sz="2000" dirty="0">
                <a:solidFill>
                  <a:srgbClr val="2F2967"/>
                </a:solidFill>
                <a:latin typeface="Arial"/>
              </a:rPr>
              <a:t>began in Britain in the mid </a:t>
            </a:r>
            <a:r>
              <a:rPr lang="en-GB" sz="2000" b="1" dirty="0">
                <a:solidFill>
                  <a:srgbClr val="2F2967"/>
                </a:solidFill>
                <a:latin typeface="Arial"/>
              </a:rPr>
              <a:t>1700s</a:t>
            </a:r>
            <a:r>
              <a:rPr lang="en-GB" sz="2000" dirty="0">
                <a:solidFill>
                  <a:srgbClr val="2F2967"/>
                </a:solidFill>
                <a:latin typeface="Arial"/>
              </a:rPr>
              <a:t> and lasted until </a:t>
            </a:r>
            <a:r>
              <a:rPr lang="en-GB" sz="2000" b="1" dirty="0">
                <a:solidFill>
                  <a:srgbClr val="2F2967"/>
                </a:solidFill>
                <a:latin typeface="Arial"/>
              </a:rPr>
              <a:t>1900</a:t>
            </a:r>
            <a:r>
              <a:rPr lang="en-GB" sz="2000" dirty="0">
                <a:solidFill>
                  <a:srgbClr val="2F2967"/>
                </a:solidFill>
                <a:latin typeface="Arial"/>
              </a:rPr>
              <a:t>. It changed </a:t>
            </a:r>
            <a:r>
              <a:rPr lang="en-GB" sz="2000" dirty="0">
                <a:solidFill>
                  <a:srgbClr val="2F2967"/>
                </a:solidFill>
              </a:rPr>
              <a:t>farming, mining, transport, manufacturing (making things) and technology. It changed people’s lives. It began in the reign of </a:t>
            </a:r>
            <a:r>
              <a:rPr lang="en-GB" sz="2000" b="1" dirty="0">
                <a:solidFill>
                  <a:srgbClr val="2F2967"/>
                </a:solidFill>
              </a:rPr>
              <a:t>George II </a:t>
            </a:r>
            <a:r>
              <a:rPr lang="en-GB" sz="2000" dirty="0">
                <a:solidFill>
                  <a:srgbClr val="2F2967"/>
                </a:solidFill>
              </a:rPr>
              <a:t>and ended at the end of the </a:t>
            </a:r>
            <a:r>
              <a:rPr lang="en-GB" sz="2000" b="1" dirty="0">
                <a:solidFill>
                  <a:srgbClr val="2F2967"/>
                </a:solidFill>
              </a:rPr>
              <a:t>Victorian</a:t>
            </a:r>
            <a:r>
              <a:rPr lang="en-GB" sz="2000" dirty="0">
                <a:solidFill>
                  <a:srgbClr val="2F2967"/>
                </a:solidFill>
              </a:rPr>
              <a:t> era.</a:t>
            </a:r>
            <a:endParaRPr lang="en-GB" sz="2000" dirty="0">
              <a:solidFill>
                <a:srgbClr val="2F2967"/>
              </a:solidFill>
              <a:latin typeface="Arial"/>
            </a:endParaRPr>
          </a:p>
        </p:txBody>
      </p:sp>
      <p:pic>
        <p:nvPicPr>
          <p:cNvPr id="6" name="Picture 5" descr="A white letters on a black background&#10;&#10;Description automatically generated">
            <a:extLst>
              <a:ext uri="{FF2B5EF4-FFF2-40B4-BE49-F238E27FC236}">
                <a16:creationId xmlns:a16="http://schemas.microsoft.com/office/drawing/2014/main" id="{1AEBEE5D-7464-8D60-273F-27468E8FD3AE}"/>
              </a:ext>
            </a:extLst>
          </p:cNvPr>
          <p:cNvPicPr>
            <a:picLocks noChangeAspect="1"/>
          </p:cNvPicPr>
          <p:nvPr/>
        </p:nvPicPr>
        <p:blipFill>
          <a:blip r:embed="rId3"/>
          <a:stretch>
            <a:fillRect/>
          </a:stretch>
        </p:blipFill>
        <p:spPr>
          <a:xfrm>
            <a:off x="7004131" y="6249621"/>
            <a:ext cx="1754862" cy="388702"/>
          </a:xfrm>
          <a:prstGeom prst="rect">
            <a:avLst/>
          </a:prstGeom>
        </p:spPr>
      </p:pic>
      <p:grpSp>
        <p:nvGrpSpPr>
          <p:cNvPr id="7" name="Group 6">
            <a:extLst>
              <a:ext uri="{FF2B5EF4-FFF2-40B4-BE49-F238E27FC236}">
                <a16:creationId xmlns:a16="http://schemas.microsoft.com/office/drawing/2014/main" id="{D5CF5313-4CFA-F0F1-DF27-2BD40E0991FF}"/>
              </a:ext>
            </a:extLst>
          </p:cNvPr>
          <p:cNvGrpSpPr/>
          <p:nvPr/>
        </p:nvGrpSpPr>
        <p:grpSpPr>
          <a:xfrm>
            <a:off x="256407" y="2465406"/>
            <a:ext cx="8543092" cy="3521599"/>
            <a:chOff x="256407" y="2465406"/>
            <a:chExt cx="8543092" cy="3521599"/>
          </a:xfrm>
        </p:grpSpPr>
        <p:pic>
          <p:nvPicPr>
            <p:cNvPr id="8" name="Picture 7">
              <a:extLst>
                <a:ext uri="{FF2B5EF4-FFF2-40B4-BE49-F238E27FC236}">
                  <a16:creationId xmlns:a16="http://schemas.microsoft.com/office/drawing/2014/main" id="{63401F6E-B4AB-E64F-873F-83F3A66C5797}"/>
                </a:ext>
              </a:extLst>
            </p:cNvPr>
            <p:cNvPicPr>
              <a:picLocks noChangeAspect="1"/>
            </p:cNvPicPr>
            <p:nvPr/>
          </p:nvPicPr>
          <p:blipFill>
            <a:blip r:embed="rId4"/>
            <a:stretch>
              <a:fillRect/>
            </a:stretch>
          </p:blipFill>
          <p:spPr>
            <a:xfrm>
              <a:off x="256407" y="2708475"/>
              <a:ext cx="8543092" cy="3278530"/>
            </a:xfrm>
            <a:prstGeom prst="rect">
              <a:avLst/>
            </a:prstGeom>
          </p:spPr>
        </p:pic>
        <p:pic>
          <p:nvPicPr>
            <p:cNvPr id="9" name="Picture 8" descr="A person wearing a crown&#10;&#10;Description automatically generated">
              <a:extLst>
                <a:ext uri="{FF2B5EF4-FFF2-40B4-BE49-F238E27FC236}">
                  <a16:creationId xmlns:a16="http://schemas.microsoft.com/office/drawing/2014/main" id="{5FC92DAC-EFD0-A18D-9C0C-44C9102282E2}"/>
                </a:ext>
              </a:extLst>
            </p:cNvPr>
            <p:cNvPicPr>
              <a:picLocks noChangeAspect="1"/>
            </p:cNvPicPr>
            <p:nvPr/>
          </p:nvPicPr>
          <p:blipFill>
            <a:blip r:embed="rId5"/>
            <a:stretch>
              <a:fillRect/>
            </a:stretch>
          </p:blipFill>
          <p:spPr>
            <a:xfrm flipH="1">
              <a:off x="7735033" y="2465406"/>
              <a:ext cx="900109" cy="1192194"/>
            </a:xfrm>
            <a:prstGeom prst="rect">
              <a:avLst/>
            </a:prstGeom>
          </p:spPr>
        </p:pic>
        <p:pic>
          <p:nvPicPr>
            <p:cNvPr id="10" name="Picture 9" descr="A grey factory with smoke coming out of it&#10;&#10;Description automatically generated">
              <a:extLst>
                <a:ext uri="{FF2B5EF4-FFF2-40B4-BE49-F238E27FC236}">
                  <a16:creationId xmlns:a16="http://schemas.microsoft.com/office/drawing/2014/main" id="{FDB2AE88-55FD-7830-21CE-F3DADA8946B4}"/>
                </a:ext>
              </a:extLst>
            </p:cNvPr>
            <p:cNvPicPr>
              <a:picLocks noChangeAspect="1"/>
            </p:cNvPicPr>
            <p:nvPr/>
          </p:nvPicPr>
          <p:blipFill>
            <a:blip r:embed="rId6"/>
            <a:stretch>
              <a:fillRect/>
            </a:stretch>
          </p:blipFill>
          <p:spPr>
            <a:xfrm>
              <a:off x="6519133" y="3975975"/>
              <a:ext cx="1861593" cy="1955604"/>
            </a:xfrm>
            <a:prstGeom prst="rect">
              <a:avLst/>
            </a:prstGeom>
          </p:spPr>
        </p:pic>
      </p:grpSp>
    </p:spTree>
    <p:extLst>
      <p:ext uri="{BB962C8B-B14F-4D97-AF65-F5344CB8AC3E}">
        <p14:creationId xmlns:p14="http://schemas.microsoft.com/office/powerpoint/2010/main" val="1025591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84052001-0B4D-A3F6-CE9D-7477E9DAD452}"/>
            </a:ext>
          </a:extLst>
        </p:cNvPr>
        <p:cNvGrpSpPr/>
        <p:nvPr/>
      </p:nvGrpSpPr>
      <p:grpSpPr>
        <a:xfrm>
          <a:off x="0" y="0"/>
          <a:ext cx="0" cy="0"/>
          <a:chOff x="0" y="0"/>
          <a:chExt cx="0" cy="0"/>
        </a:xfrm>
      </p:grpSpPr>
      <p:pic>
        <p:nvPicPr>
          <p:cNvPr id="6" name="Picture 5" descr="A white letters on a black background&#10;&#10;Description automatically generated">
            <a:extLst>
              <a:ext uri="{FF2B5EF4-FFF2-40B4-BE49-F238E27FC236}">
                <a16:creationId xmlns:a16="http://schemas.microsoft.com/office/drawing/2014/main" id="{160384B3-6C1B-0DFA-072F-50620642962C}"/>
              </a:ext>
            </a:extLst>
          </p:cNvPr>
          <p:cNvPicPr>
            <a:picLocks noChangeAspect="1"/>
          </p:cNvPicPr>
          <p:nvPr/>
        </p:nvPicPr>
        <p:blipFill>
          <a:blip r:embed="rId3"/>
          <a:stretch>
            <a:fillRect/>
          </a:stretch>
        </p:blipFill>
        <p:spPr>
          <a:xfrm>
            <a:off x="7004131" y="6249621"/>
            <a:ext cx="1754862" cy="388702"/>
          </a:xfrm>
          <a:prstGeom prst="rect">
            <a:avLst/>
          </a:prstGeom>
        </p:spPr>
      </p:pic>
      <p:sp>
        <p:nvSpPr>
          <p:cNvPr id="3" name="Rectangle: Rounded Corners 2">
            <a:extLst>
              <a:ext uri="{FF2B5EF4-FFF2-40B4-BE49-F238E27FC236}">
                <a16:creationId xmlns:a16="http://schemas.microsoft.com/office/drawing/2014/main" id="{7B0C63AE-1995-5183-C037-610E26E039DE}"/>
              </a:ext>
            </a:extLst>
          </p:cNvPr>
          <p:cNvSpPr/>
          <p:nvPr/>
        </p:nvSpPr>
        <p:spPr>
          <a:xfrm>
            <a:off x="391713" y="3883483"/>
            <a:ext cx="8373984" cy="1366249"/>
          </a:xfrm>
          <a:prstGeom prst="roundRect">
            <a:avLst>
              <a:gd name="adj" fmla="val 9077"/>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2000" b="1" i="0" u="none" strike="noStrike" kern="0" cap="none" spc="0" normalizeH="0" baseline="0" noProof="0" dirty="0">
                <a:ln>
                  <a:noFill/>
                </a:ln>
                <a:solidFill>
                  <a:srgbClr val="FFFFFF"/>
                </a:solidFill>
                <a:effectLst/>
                <a:uLnTx/>
                <a:uFillTx/>
                <a:latin typeface="Arial"/>
                <a:sym typeface="Arial"/>
              </a:rPr>
              <a:t>TASK</a:t>
            </a:r>
            <a:r>
              <a:rPr kumimoji="0" lang="en-GB" sz="2000" i="0" u="none" strike="noStrike" kern="0" cap="none" spc="0" normalizeH="0" baseline="0" noProof="0" dirty="0">
                <a:ln>
                  <a:noFill/>
                </a:ln>
                <a:solidFill>
                  <a:srgbClr val="FFFFFF"/>
                </a:solidFill>
                <a:effectLst/>
                <a:uLnTx/>
                <a:uFillTx/>
                <a:latin typeface="Arial"/>
                <a:sym typeface="Arial"/>
              </a:rPr>
              <a:t>: </a:t>
            </a:r>
            <a:r>
              <a:rPr lang="en-GB" sz="2000" dirty="0">
                <a:solidFill>
                  <a:srgbClr val="FFFFFF"/>
                </a:solidFill>
                <a:latin typeface="Arial"/>
              </a:rPr>
              <a:t>Put the events of our station in in order from oldest to newest.</a:t>
            </a:r>
            <a:endParaRPr kumimoji="0" lang="en-GB" sz="1800" b="0" i="1" u="none" strike="noStrike" kern="0" cap="none" spc="0" normalizeH="0" baseline="0" noProof="0" dirty="0">
              <a:ln>
                <a:noFill/>
              </a:ln>
              <a:solidFill>
                <a:srgbClr val="FF0000"/>
              </a:solidFill>
              <a:effectLst/>
              <a:uLnTx/>
              <a:uFillTx/>
              <a:latin typeface="Arial"/>
              <a:ea typeface="+mn-ea"/>
              <a:cs typeface="+mn-cs"/>
              <a:sym typeface="Arial"/>
            </a:endParaRPr>
          </a:p>
        </p:txBody>
      </p:sp>
      <p:sp>
        <p:nvSpPr>
          <p:cNvPr id="7" name="Rectangle: Rounded Corners 6">
            <a:extLst>
              <a:ext uri="{FF2B5EF4-FFF2-40B4-BE49-F238E27FC236}">
                <a16:creationId xmlns:a16="http://schemas.microsoft.com/office/drawing/2014/main" id="{731D1D6B-40E4-361F-823E-F829A71B1390}"/>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How to sort by year</a:t>
            </a:r>
          </a:p>
        </p:txBody>
      </p:sp>
      <p:sp>
        <p:nvSpPr>
          <p:cNvPr id="9" name="Rectangle: Rounded Corners 8">
            <a:extLst>
              <a:ext uri="{FF2B5EF4-FFF2-40B4-BE49-F238E27FC236}">
                <a16:creationId xmlns:a16="http://schemas.microsoft.com/office/drawing/2014/main" id="{8144795B-3CFC-DA7D-A9F6-68B69FED58E3}"/>
              </a:ext>
            </a:extLst>
          </p:cNvPr>
          <p:cNvSpPr/>
          <p:nvPr/>
        </p:nvSpPr>
        <p:spPr>
          <a:xfrm>
            <a:off x="385008" y="1280560"/>
            <a:ext cx="8373985" cy="2441586"/>
          </a:xfrm>
          <a:prstGeom prst="roundRect">
            <a:avLst>
              <a:gd name="adj" fmla="val 4963"/>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Sorting by year can be a little tricky. The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first 2 digits </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of a year tell you the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century</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so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17</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50 is in the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1700s</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which is before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18</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40 which is in the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1800s</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a:t>
            </a:r>
          </a:p>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The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next two digits </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tell you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how far through the century you are</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So, 17</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50</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is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50</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years on from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1700</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18</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40</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is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40</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years on from </a:t>
            </a:r>
            <a:r>
              <a:rPr kumimoji="0" lang="en-GB" sz="1800" b="1" i="0" u="none" strike="noStrike" kern="0" cap="none" spc="0" normalizeH="0" baseline="0" noProof="0" dirty="0">
                <a:ln>
                  <a:noFill/>
                </a:ln>
                <a:solidFill>
                  <a:srgbClr val="2F2967"/>
                </a:solidFill>
                <a:effectLst/>
                <a:uLnTx/>
                <a:uFillTx/>
                <a:latin typeface="Arial"/>
                <a:ea typeface="+mn-ea"/>
                <a:cs typeface="+mn-cs"/>
                <a:sym typeface="Arial"/>
              </a:rPr>
              <a:t>1800</a:t>
            </a:r>
            <a:r>
              <a:rPr kumimoji="0" lang="en-GB" sz="1800" b="0" i="0" u="none" strike="noStrike" kern="0" cap="none" spc="0" normalizeH="0" baseline="0" noProof="0" dirty="0">
                <a:ln>
                  <a:noFill/>
                </a:ln>
                <a:solidFill>
                  <a:srgbClr val="2F2967"/>
                </a:solidFill>
                <a:effectLst/>
                <a:uLnTx/>
                <a:uFillTx/>
                <a:latin typeface="Arial"/>
                <a:ea typeface="+mn-ea"/>
                <a:cs typeface="+mn-cs"/>
                <a:sym typeface="Arial"/>
              </a:rPr>
              <a:t>. </a:t>
            </a:r>
          </a:p>
          <a:p>
            <a:pPr marL="0" marR="0" lvl="0" indent="0" algn="l"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1800" b="1" i="0" u="none" strike="noStrike" kern="0" cap="none" spc="0" normalizeH="0" baseline="0" noProof="0" dirty="0">
                <a:ln>
                  <a:noFill/>
                </a:ln>
                <a:solidFill>
                  <a:srgbClr val="2F2967"/>
                </a:solidFill>
                <a:effectLst/>
                <a:uLnTx/>
                <a:uFillTx/>
                <a:latin typeface="Arial"/>
                <a:sym typeface="Arial"/>
              </a:rPr>
              <a:t>To sort years</a:t>
            </a:r>
            <a:r>
              <a:rPr lang="en-GB" sz="1800" b="1" dirty="0">
                <a:solidFill>
                  <a:srgbClr val="2F2967"/>
                </a:solidFill>
                <a:latin typeface="Arial"/>
              </a:rPr>
              <a:t>:</a:t>
            </a:r>
            <a:endParaRPr kumimoji="0" lang="en-GB" sz="1800" b="1" i="0" u="none" strike="noStrike" kern="0" cap="none" spc="0" normalizeH="0" baseline="0" noProof="0" dirty="0">
              <a:ln>
                <a:noFill/>
              </a:ln>
              <a:solidFill>
                <a:srgbClr val="2F2967"/>
              </a:solidFill>
              <a:effectLst/>
              <a:uLnTx/>
              <a:uFillTx/>
              <a:latin typeface="Arial"/>
              <a:sym typeface="Arial"/>
            </a:endParaRPr>
          </a:p>
          <a:p>
            <a:pPr marL="630238" marR="0" lvl="0" indent="-342900" algn="l" defTabSz="914400" rtl="0" eaLnBrk="1" fontAlgn="auto" latinLnBrk="0" hangingPunct="1">
              <a:lnSpc>
                <a:spcPct val="100000"/>
              </a:lnSpc>
              <a:spcBef>
                <a:spcPts val="0"/>
              </a:spcBef>
              <a:spcAft>
                <a:spcPts val="600"/>
              </a:spcAft>
              <a:buClr>
                <a:srgbClr val="2C2B64"/>
              </a:buClr>
              <a:buSzTx/>
              <a:buFont typeface="+mj-lt"/>
              <a:buAutoNum type="arabicParenR"/>
              <a:tabLst/>
              <a:defRPr/>
            </a:pPr>
            <a:r>
              <a:rPr kumimoji="0" lang="en-GB" sz="1800" b="1" i="0" u="none" strike="noStrike" kern="0" cap="none" spc="0" normalizeH="0" baseline="0" noProof="0" dirty="0">
                <a:ln>
                  <a:noFill/>
                </a:ln>
                <a:solidFill>
                  <a:srgbClr val="2F2967"/>
                </a:solidFill>
                <a:effectLst/>
                <a:uLnTx/>
                <a:uFillTx/>
                <a:latin typeface="Arial"/>
                <a:sym typeface="Arial"/>
              </a:rPr>
              <a:t>Sort by the first two digits (the lower the digits the earlier it is)</a:t>
            </a:r>
          </a:p>
          <a:p>
            <a:pPr marL="630238" indent="-342900">
              <a:spcAft>
                <a:spcPts val="600"/>
              </a:spcAft>
              <a:buClr>
                <a:srgbClr val="2C2B64"/>
              </a:buClr>
              <a:buFont typeface="+mj-lt"/>
              <a:buAutoNum type="arabicParenR"/>
              <a:defRPr/>
            </a:pPr>
            <a:r>
              <a:rPr lang="en-GB" sz="1800" b="1" dirty="0">
                <a:solidFill>
                  <a:srgbClr val="2F2967"/>
                </a:solidFill>
                <a:latin typeface="Arial"/>
              </a:rPr>
              <a:t>Sort by the second two digits </a:t>
            </a:r>
            <a:r>
              <a:rPr kumimoji="0" lang="en-GB" sz="1800" b="1" i="0" u="none" strike="noStrike" kern="0" cap="none" spc="0" normalizeH="0" baseline="0" noProof="0" dirty="0">
                <a:ln>
                  <a:noFill/>
                </a:ln>
                <a:solidFill>
                  <a:srgbClr val="2F2967"/>
                </a:solidFill>
                <a:effectLst/>
                <a:uLnTx/>
                <a:uFillTx/>
                <a:latin typeface="Arial"/>
                <a:sym typeface="Arial"/>
              </a:rPr>
              <a:t>(the lower the digits the earlier it is)</a:t>
            </a:r>
          </a:p>
        </p:txBody>
      </p:sp>
      <p:sp>
        <p:nvSpPr>
          <p:cNvPr id="10" name="TextBox 9">
            <a:extLst>
              <a:ext uri="{FF2B5EF4-FFF2-40B4-BE49-F238E27FC236}">
                <a16:creationId xmlns:a16="http://schemas.microsoft.com/office/drawing/2014/main" id="{BBD447A3-BB09-C545-102A-5BE2944B16F7}"/>
              </a:ext>
            </a:extLst>
          </p:cNvPr>
          <p:cNvSpPr txBox="1"/>
          <p:nvPr/>
        </p:nvSpPr>
        <p:spPr>
          <a:xfrm>
            <a:off x="391713" y="5411069"/>
            <a:ext cx="8373984" cy="687242"/>
          </a:xfrm>
          <a:prstGeom prst="roundRect">
            <a:avLst>
              <a:gd name="adj" fmla="val 20487"/>
            </a:avLst>
          </a:prstGeom>
          <a:solidFill>
            <a:srgbClr val="B52664"/>
          </a:solidFill>
          <a:ln w="28575">
            <a:solidFill>
              <a:srgbClr val="2C2B64"/>
            </a:solidFill>
          </a:ln>
        </p:spPr>
        <p:txBody>
          <a:bodyPr wrap="square">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1" i="0" u="none" strike="noStrike" kern="0" cap="none" spc="0" normalizeH="0" baseline="0" noProof="0" dirty="0">
                <a:ln>
                  <a:noFill/>
                </a:ln>
                <a:solidFill>
                  <a:srgbClr val="FFFFFF"/>
                </a:solidFill>
                <a:effectLst/>
                <a:uLnTx/>
                <a:uFillTx/>
                <a:sym typeface="Arial"/>
              </a:rPr>
              <a:t>STRETCH</a:t>
            </a:r>
            <a:r>
              <a:rPr kumimoji="0" lang="en-GB" sz="1800" b="0" i="1" u="none" strike="noStrike" kern="0" cap="none" spc="0" normalizeH="0" baseline="0" noProof="0" dirty="0">
                <a:ln>
                  <a:noFill/>
                </a:ln>
                <a:solidFill>
                  <a:srgbClr val="FFFFFF"/>
                </a:solidFill>
                <a:effectLst/>
                <a:uLnTx/>
                <a:uFillTx/>
                <a:sym typeface="Arial"/>
              </a:rPr>
              <a:t>: </a:t>
            </a:r>
            <a:r>
              <a:rPr lang="en-GB" sz="1800" dirty="0">
                <a:solidFill>
                  <a:srgbClr val="FFFFFF"/>
                </a:solidFill>
              </a:rPr>
              <a:t>Find an additional date which hasn’t been listed in between each of the dates</a:t>
            </a:r>
            <a:r>
              <a:rPr kumimoji="0" lang="en-GB" sz="1800" b="0" i="0" u="none" strike="noStrike" kern="0" cap="none" spc="0" normalizeH="0" baseline="0" noProof="0" dirty="0">
                <a:ln>
                  <a:noFill/>
                </a:ln>
                <a:solidFill>
                  <a:srgbClr val="FFFFFF"/>
                </a:solidFill>
                <a:effectLst/>
                <a:uLnTx/>
                <a:uFillTx/>
                <a:sym typeface="Arial"/>
              </a:rPr>
              <a:t>. What</a:t>
            </a:r>
            <a:r>
              <a:rPr kumimoji="0" lang="en-GB" sz="1800" b="0" i="0" u="none" strike="noStrike" kern="0" cap="none" spc="0" normalizeH="0" noProof="0" dirty="0">
                <a:ln>
                  <a:noFill/>
                </a:ln>
                <a:solidFill>
                  <a:srgbClr val="FFFFFF"/>
                </a:solidFill>
                <a:effectLst/>
                <a:uLnTx/>
                <a:uFillTx/>
                <a:sym typeface="Arial"/>
              </a:rPr>
              <a:t> happened then?</a:t>
            </a:r>
            <a:endParaRPr kumimoji="0" lang="en-GB" sz="1800" b="0" i="0" u="none" strike="noStrike" kern="0" cap="none" spc="0" normalizeH="0" baseline="0" noProof="0" dirty="0">
              <a:ln>
                <a:noFill/>
              </a:ln>
              <a:solidFill>
                <a:srgbClr val="FFFFFF"/>
              </a:solidFill>
              <a:effectLst/>
              <a:uLnTx/>
              <a:uFillTx/>
              <a:sym typeface="Arial"/>
            </a:endParaRPr>
          </a:p>
        </p:txBody>
      </p:sp>
      <p:sp>
        <p:nvSpPr>
          <p:cNvPr id="11" name="Rectangle: Rounded Corners 10">
            <a:extLst>
              <a:ext uri="{FF2B5EF4-FFF2-40B4-BE49-F238E27FC236}">
                <a16:creationId xmlns:a16="http://schemas.microsoft.com/office/drawing/2014/main" id="{CFE966BA-5296-FBA8-D291-38CFE545C38F}"/>
              </a:ext>
            </a:extLst>
          </p:cNvPr>
          <p:cNvSpPr/>
          <p:nvPr/>
        </p:nvSpPr>
        <p:spPr>
          <a:xfrm>
            <a:off x="995493" y="4419962"/>
            <a:ext cx="1399592" cy="678461"/>
          </a:xfrm>
          <a:prstGeom prst="roundRect">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B52664"/>
                </a:solidFill>
              </a:rPr>
              <a:t>20</a:t>
            </a:r>
            <a:r>
              <a:rPr lang="en-GB" sz="2800" dirty="0">
                <a:solidFill>
                  <a:srgbClr val="2C2B64"/>
                </a:solidFill>
              </a:rPr>
              <a:t>21</a:t>
            </a:r>
            <a:endParaRPr lang="en-GB" dirty="0">
              <a:solidFill>
                <a:srgbClr val="2C2B64"/>
              </a:solidFill>
            </a:endParaRPr>
          </a:p>
        </p:txBody>
      </p:sp>
      <p:sp>
        <p:nvSpPr>
          <p:cNvPr id="12" name="Rectangle: Rounded Corners 11">
            <a:extLst>
              <a:ext uri="{FF2B5EF4-FFF2-40B4-BE49-F238E27FC236}">
                <a16:creationId xmlns:a16="http://schemas.microsoft.com/office/drawing/2014/main" id="{F7CC5F59-3A92-3DFD-26D5-6C73C684E3F7}"/>
              </a:ext>
            </a:extLst>
          </p:cNvPr>
          <p:cNvSpPr/>
          <p:nvPr/>
        </p:nvSpPr>
        <p:spPr>
          <a:xfrm>
            <a:off x="2878910" y="4419962"/>
            <a:ext cx="1399592" cy="678461"/>
          </a:xfrm>
          <a:prstGeom prst="roundRect">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B52664"/>
                </a:solidFill>
              </a:rPr>
              <a:t>18</a:t>
            </a:r>
            <a:r>
              <a:rPr lang="en-GB" sz="2800" dirty="0">
                <a:solidFill>
                  <a:srgbClr val="2C2B64"/>
                </a:solidFill>
              </a:rPr>
              <a:t>47</a:t>
            </a:r>
            <a:endParaRPr lang="en-GB" dirty="0"/>
          </a:p>
        </p:txBody>
      </p:sp>
      <p:sp>
        <p:nvSpPr>
          <p:cNvPr id="13" name="Rectangle: Rounded Corners 12">
            <a:extLst>
              <a:ext uri="{FF2B5EF4-FFF2-40B4-BE49-F238E27FC236}">
                <a16:creationId xmlns:a16="http://schemas.microsoft.com/office/drawing/2014/main" id="{214145B5-164C-7360-9C9A-12BD32E795D9}"/>
              </a:ext>
            </a:extLst>
          </p:cNvPr>
          <p:cNvSpPr/>
          <p:nvPr/>
        </p:nvSpPr>
        <p:spPr>
          <a:xfrm>
            <a:off x="4762327" y="4419961"/>
            <a:ext cx="1399592" cy="678461"/>
          </a:xfrm>
          <a:prstGeom prst="roundRect">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B52664"/>
                </a:solidFill>
              </a:rPr>
              <a:t>18</a:t>
            </a:r>
            <a:r>
              <a:rPr lang="en-GB" sz="2800" dirty="0">
                <a:solidFill>
                  <a:srgbClr val="2C2B64"/>
                </a:solidFill>
              </a:rPr>
              <a:t>35</a:t>
            </a:r>
            <a:endParaRPr lang="en-GB" dirty="0"/>
          </a:p>
        </p:txBody>
      </p:sp>
      <p:sp>
        <p:nvSpPr>
          <p:cNvPr id="14" name="Rectangle: Rounded Corners 13">
            <a:extLst>
              <a:ext uri="{FF2B5EF4-FFF2-40B4-BE49-F238E27FC236}">
                <a16:creationId xmlns:a16="http://schemas.microsoft.com/office/drawing/2014/main" id="{0BBF0D24-8296-FED3-0BB6-7E6C6BDCCC08}"/>
              </a:ext>
            </a:extLst>
          </p:cNvPr>
          <p:cNvSpPr/>
          <p:nvPr/>
        </p:nvSpPr>
        <p:spPr>
          <a:xfrm>
            <a:off x="6645744" y="4419962"/>
            <a:ext cx="1399592" cy="678460"/>
          </a:xfrm>
          <a:prstGeom prst="roundRect">
            <a:avLst/>
          </a:prstGeom>
          <a:solidFill>
            <a:srgbClr val="FFF2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dirty="0">
                <a:solidFill>
                  <a:srgbClr val="B52664"/>
                </a:solidFill>
              </a:rPr>
              <a:t>18</a:t>
            </a:r>
            <a:r>
              <a:rPr lang="en-GB" sz="2800" dirty="0">
                <a:solidFill>
                  <a:srgbClr val="2C2B64"/>
                </a:solidFill>
              </a:rPr>
              <a:t>40</a:t>
            </a:r>
            <a:endParaRPr lang="en-GB" dirty="0"/>
          </a:p>
        </p:txBody>
      </p:sp>
      <p:pic>
        <p:nvPicPr>
          <p:cNvPr id="15" name="Picture 14" descr="A calendar with a red and white page&#10;&#10;Description automatically generated">
            <a:extLst>
              <a:ext uri="{FF2B5EF4-FFF2-40B4-BE49-F238E27FC236}">
                <a16:creationId xmlns:a16="http://schemas.microsoft.com/office/drawing/2014/main" id="{81E6B18B-44EE-7391-2C52-06510AF0C12F}"/>
              </a:ext>
            </a:extLst>
          </p:cNvPr>
          <p:cNvPicPr>
            <a:picLocks noChangeAspect="1"/>
          </p:cNvPicPr>
          <p:nvPr/>
        </p:nvPicPr>
        <p:blipFill>
          <a:blip r:embed="rId4"/>
          <a:stretch>
            <a:fillRect/>
          </a:stretch>
        </p:blipFill>
        <p:spPr>
          <a:xfrm rot="168987">
            <a:off x="7245725" y="89310"/>
            <a:ext cx="1127308" cy="1238348"/>
          </a:xfrm>
          <a:prstGeom prst="rect">
            <a:avLst/>
          </a:prstGeom>
        </p:spPr>
      </p:pic>
    </p:spTree>
    <p:extLst>
      <p:ext uri="{BB962C8B-B14F-4D97-AF65-F5344CB8AC3E}">
        <p14:creationId xmlns:p14="http://schemas.microsoft.com/office/powerpoint/2010/main" val="764767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1"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1"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1"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2" presetClass="entr" presetSubtype="4"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path" presetSubtype="0" accel="50000" decel="50000" fill="hold" grpId="0" nodeType="clickEffect">
                                  <p:stCondLst>
                                    <p:cond delay="0"/>
                                  </p:stCondLst>
                                  <p:childTnLst>
                                    <p:animMotion origin="layout" path="M 4.16667E-6 -1.48148E-6 L -0.47726 0.22917 " pathEditMode="relative" rAng="0" ptsTypes="AA">
                                      <p:cBhvr>
                                        <p:cTn id="33" dur="2000" fill="hold"/>
                                        <p:tgtEl>
                                          <p:spTgt spid="13"/>
                                        </p:tgtEl>
                                        <p:attrNameLst>
                                          <p:attrName>ppt_x</p:attrName>
                                          <p:attrName>ppt_y</p:attrName>
                                        </p:attrNameLst>
                                      </p:cBhvr>
                                      <p:rCtr x="-23872" y="11458"/>
                                    </p:animMotion>
                                  </p:childTnLst>
                                </p:cTn>
                              </p:par>
                            </p:childTnLst>
                          </p:cTn>
                        </p:par>
                      </p:childTnLst>
                    </p:cTn>
                  </p:par>
                  <p:par>
                    <p:cTn id="34" fill="hold">
                      <p:stCondLst>
                        <p:cond delay="indefinite"/>
                      </p:stCondLst>
                      <p:childTnLst>
                        <p:par>
                          <p:cTn id="35" fill="hold">
                            <p:stCondLst>
                              <p:cond delay="0"/>
                            </p:stCondLst>
                            <p:childTnLst>
                              <p:par>
                                <p:cTn id="36" presetID="35" presetClass="path" presetSubtype="0" accel="50000" decel="50000" fill="hold" grpId="0" nodeType="clickEffect">
                                  <p:stCondLst>
                                    <p:cond delay="0"/>
                                  </p:stCondLst>
                                  <p:childTnLst>
                                    <p:animMotion origin="layout" path="M 1.38889E-6 -1.48148E-6 L -0.49827 0.23102 " pathEditMode="relative" rAng="0" ptsTypes="AA">
                                      <p:cBhvr>
                                        <p:cTn id="37" dur="2000" fill="hold"/>
                                        <p:tgtEl>
                                          <p:spTgt spid="14"/>
                                        </p:tgtEl>
                                        <p:attrNameLst>
                                          <p:attrName>ppt_x</p:attrName>
                                          <p:attrName>ppt_y</p:attrName>
                                        </p:attrNameLst>
                                      </p:cBhvr>
                                      <p:rCtr x="-24913" y="11551"/>
                                    </p:animMotion>
                                  </p:childTnLst>
                                </p:cTn>
                              </p:par>
                            </p:childTnLst>
                          </p:cTn>
                        </p:par>
                      </p:childTnLst>
                    </p:cTn>
                  </p:par>
                  <p:par>
                    <p:cTn id="38" fill="hold">
                      <p:stCondLst>
                        <p:cond delay="indefinite"/>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5.55556E-7 -1.48148E-6 L 0.09861 0.22755 " pathEditMode="relative" rAng="0" ptsTypes="AA">
                                      <p:cBhvr>
                                        <p:cTn id="41" dur="2000" fill="hold"/>
                                        <p:tgtEl>
                                          <p:spTgt spid="12"/>
                                        </p:tgtEl>
                                        <p:attrNameLst>
                                          <p:attrName>ppt_x</p:attrName>
                                          <p:attrName>ppt_y</p:attrName>
                                        </p:attrNameLst>
                                      </p:cBhvr>
                                      <p:rCtr x="4931" y="11366"/>
                                    </p:animMotion>
                                  </p:childTnLst>
                                </p:cTn>
                              </p:par>
                            </p:childTnLst>
                          </p:cTn>
                        </p:par>
                      </p:childTnLst>
                    </p:cTn>
                  </p:par>
                  <p:par>
                    <p:cTn id="42" fill="hold">
                      <p:stCondLst>
                        <p:cond delay="indefinite"/>
                      </p:stCondLst>
                      <p:childTnLst>
                        <p:par>
                          <p:cTn id="43" fill="hold">
                            <p:stCondLst>
                              <p:cond delay="0"/>
                            </p:stCondLst>
                            <p:childTnLst>
                              <p:par>
                                <p:cTn id="44" presetID="49" presetClass="path" presetSubtype="0" accel="50000" decel="50000" fill="hold" grpId="0" nodeType="clickEffect">
                                  <p:stCondLst>
                                    <p:cond delay="0"/>
                                  </p:stCondLst>
                                  <p:childTnLst>
                                    <p:animMotion origin="layout" path="M 3.33333E-6 -1.48148E-6 L 0.48854 0.22755 " pathEditMode="relative" rAng="0" ptsTypes="AA">
                                      <p:cBhvr>
                                        <p:cTn id="45" dur="2000" fill="hold"/>
                                        <p:tgtEl>
                                          <p:spTgt spid="11"/>
                                        </p:tgtEl>
                                        <p:attrNameLst>
                                          <p:attrName>ppt_x</p:attrName>
                                          <p:attrName>ppt_y</p:attrName>
                                        </p:attrNameLst>
                                      </p:cBhvr>
                                      <p:rCtr x="24427" y="1136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1" grpId="1" animBg="1"/>
      <p:bldP spid="12" grpId="0" animBg="1"/>
      <p:bldP spid="12" grpId="1" animBg="1"/>
      <p:bldP spid="13" grpId="0" animBg="1"/>
      <p:bldP spid="13" grpId="1" animBg="1"/>
      <p:bldP spid="14" grpId="0" animBg="1"/>
      <p:bldP spid="14"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139DB6E5-A64E-5D39-74BA-4E9625950461}"/>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CAAAB953-A17D-3012-318F-45C8488216D2}"/>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station built?</a:t>
            </a:r>
          </a:p>
        </p:txBody>
      </p:sp>
      <p:sp>
        <p:nvSpPr>
          <p:cNvPr id="5" name="Rectangle: Rounded Corners 4">
            <a:extLst>
              <a:ext uri="{FF2B5EF4-FFF2-40B4-BE49-F238E27FC236}">
                <a16:creationId xmlns:a16="http://schemas.microsoft.com/office/drawing/2014/main" id="{D7515403-329C-E211-87A7-96D712D0365B}"/>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dirty="0">
                <a:solidFill>
                  <a:srgbClr val="2F2967"/>
                </a:solidFill>
                <a:latin typeface="Arial"/>
              </a:rPr>
              <a:t>Use the information to find out when the station was opened. Can you work out where it would go on this timeline?</a:t>
            </a:r>
          </a:p>
        </p:txBody>
      </p:sp>
      <p:pic>
        <p:nvPicPr>
          <p:cNvPr id="6" name="Picture 5" descr="A white letters on a black background&#10;&#10;Description automatically generated">
            <a:extLst>
              <a:ext uri="{FF2B5EF4-FFF2-40B4-BE49-F238E27FC236}">
                <a16:creationId xmlns:a16="http://schemas.microsoft.com/office/drawing/2014/main" id="{C50509DE-4827-A5F1-FC37-D31C0ECCA9C6}"/>
              </a:ext>
            </a:extLst>
          </p:cNvPr>
          <p:cNvPicPr>
            <a:picLocks noChangeAspect="1"/>
          </p:cNvPicPr>
          <p:nvPr/>
        </p:nvPicPr>
        <p:blipFill>
          <a:blip r:embed="rId3"/>
          <a:stretch>
            <a:fillRect/>
          </a:stretch>
        </p:blipFill>
        <p:spPr>
          <a:xfrm>
            <a:off x="7004131" y="6249621"/>
            <a:ext cx="1754862" cy="388702"/>
          </a:xfrm>
          <a:prstGeom prst="rect">
            <a:avLst/>
          </a:prstGeom>
        </p:spPr>
      </p:pic>
      <p:pic>
        <p:nvPicPr>
          <p:cNvPr id="8" name="Picture 7">
            <a:extLst>
              <a:ext uri="{FF2B5EF4-FFF2-40B4-BE49-F238E27FC236}">
                <a16:creationId xmlns:a16="http://schemas.microsoft.com/office/drawing/2014/main" id="{7CBC4FA5-9D88-1002-90C5-D80B08C51FB5}"/>
              </a:ext>
            </a:extLst>
          </p:cNvPr>
          <p:cNvPicPr>
            <a:picLocks noChangeAspect="1"/>
          </p:cNvPicPr>
          <p:nvPr/>
        </p:nvPicPr>
        <p:blipFill>
          <a:blip r:embed="rId4"/>
          <a:srcRect l="21750" b="47732"/>
          <a:stretch/>
        </p:blipFill>
        <p:spPr>
          <a:xfrm>
            <a:off x="658262" y="2228004"/>
            <a:ext cx="7857577" cy="2014212"/>
          </a:xfrm>
          <a:prstGeom prst="rect">
            <a:avLst/>
          </a:prstGeom>
        </p:spPr>
      </p:pic>
      <p:sp>
        <p:nvSpPr>
          <p:cNvPr id="2" name="Google Shape;338;p26">
            <a:extLst>
              <a:ext uri="{FF2B5EF4-FFF2-40B4-BE49-F238E27FC236}">
                <a16:creationId xmlns:a16="http://schemas.microsoft.com/office/drawing/2014/main" id="{2D07A6CE-9F99-C8CE-A40C-44B7DEEDE05E}"/>
              </a:ext>
            </a:extLst>
          </p:cNvPr>
          <p:cNvSpPr/>
          <p:nvPr/>
        </p:nvSpPr>
        <p:spPr>
          <a:xfrm>
            <a:off x="5722333" y="5405166"/>
            <a:ext cx="3241785" cy="683118"/>
          </a:xfrm>
          <a:prstGeom prst="roundRect">
            <a:avLst>
              <a:gd name="adj" fmla="val 12747"/>
            </a:avLst>
          </a:prstGeom>
          <a:solidFill>
            <a:srgbClr val="B52664"/>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GB" sz="1800" b="1" i="0" u="none" strike="noStrike" cap="none" dirty="0">
                <a:solidFill>
                  <a:srgbClr val="FFFFFF"/>
                </a:solidFill>
                <a:latin typeface="Arial"/>
                <a:ea typeface="Arial"/>
                <a:cs typeface="Arial"/>
                <a:sym typeface="Arial"/>
              </a:rPr>
              <a:t>STRETCH</a:t>
            </a:r>
            <a:r>
              <a:rPr lang="en-GB" sz="1800" b="0" i="1" u="none" strike="noStrike" cap="none" dirty="0">
                <a:solidFill>
                  <a:srgbClr val="FFFFFF"/>
                </a:solidFill>
                <a:latin typeface="Arial"/>
                <a:ea typeface="Arial"/>
                <a:cs typeface="Arial"/>
                <a:sym typeface="Arial"/>
              </a:rPr>
              <a:t>: </a:t>
            </a:r>
            <a:r>
              <a:rPr lang="en-GB" sz="1800" b="0" i="0" u="none" strike="noStrike" cap="none" dirty="0">
                <a:solidFill>
                  <a:srgbClr val="FFFFFF"/>
                </a:solidFill>
                <a:latin typeface="Arial"/>
                <a:ea typeface="Arial"/>
                <a:cs typeface="Arial"/>
                <a:sym typeface="Arial"/>
              </a:rPr>
              <a:t>How long has the station been open for?  </a:t>
            </a:r>
            <a:endParaRPr sz="1800" b="0" i="0" u="none" strike="noStrike" cap="none" dirty="0">
              <a:solidFill>
                <a:srgbClr val="FFFFFF"/>
              </a:solidFill>
              <a:latin typeface="Arial"/>
              <a:ea typeface="Arial"/>
              <a:cs typeface="Arial"/>
              <a:sym typeface="Arial"/>
            </a:endParaRPr>
          </a:p>
        </p:txBody>
      </p:sp>
    </p:spTree>
    <p:extLst>
      <p:ext uri="{BB962C8B-B14F-4D97-AF65-F5344CB8AC3E}">
        <p14:creationId xmlns:p14="http://schemas.microsoft.com/office/powerpoint/2010/main" val="2128882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B52664"/>
        </a:solidFill>
        <a:effectLst/>
      </p:bgPr>
    </p:bg>
    <p:spTree>
      <p:nvGrpSpPr>
        <p:cNvPr id="1" name="Shape 154">
          <a:extLst>
            <a:ext uri="{FF2B5EF4-FFF2-40B4-BE49-F238E27FC236}">
              <a16:creationId xmlns:a16="http://schemas.microsoft.com/office/drawing/2014/main" id="{679E24E0-2B0B-2BFE-E6F1-5ABB08B02CE6}"/>
            </a:ext>
          </a:extLst>
        </p:cNvPr>
        <p:cNvGrpSpPr/>
        <p:nvPr/>
      </p:nvGrpSpPr>
      <p:grpSpPr>
        <a:xfrm>
          <a:off x="0" y="0"/>
          <a:ext cx="0" cy="0"/>
          <a:chOff x="0" y="0"/>
          <a:chExt cx="0" cy="0"/>
        </a:xfrm>
      </p:grpSpPr>
      <p:pic>
        <p:nvPicPr>
          <p:cNvPr id="155" name="Google Shape;155;p32" descr="A picture containing text, clipart&#10;&#10;Description automatically generated">
            <a:extLst>
              <a:ext uri="{FF2B5EF4-FFF2-40B4-BE49-F238E27FC236}">
                <a16:creationId xmlns:a16="http://schemas.microsoft.com/office/drawing/2014/main" id="{F5F3ABBE-EC72-B62D-902E-35086BCBECC0}"/>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157" name="Google Shape;157;p32">
            <a:extLst>
              <a:ext uri="{FF2B5EF4-FFF2-40B4-BE49-F238E27FC236}">
                <a16:creationId xmlns:a16="http://schemas.microsoft.com/office/drawing/2014/main" id="{B97FB8E7-A02A-9D10-4027-94BFA0C9CD03}"/>
              </a:ext>
            </a:extLst>
          </p:cNvPr>
          <p:cNvSpPr/>
          <p:nvPr/>
        </p:nvSpPr>
        <p:spPr>
          <a:xfrm>
            <a:off x="318977" y="335368"/>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Georgian Worcester</a:t>
            </a:r>
            <a:endParaRPr sz="3600" b="0" i="0" u="none" strike="noStrike" cap="none" dirty="0">
              <a:solidFill>
                <a:srgbClr val="2F2967"/>
              </a:solidFill>
              <a:latin typeface="Arial"/>
              <a:ea typeface="Arial"/>
              <a:cs typeface="Arial"/>
              <a:sym typeface="Arial"/>
            </a:endParaRPr>
          </a:p>
        </p:txBody>
      </p:sp>
      <p:sp>
        <p:nvSpPr>
          <p:cNvPr id="160" name="Google Shape;160;p32">
            <a:extLst>
              <a:ext uri="{FF2B5EF4-FFF2-40B4-BE49-F238E27FC236}">
                <a16:creationId xmlns:a16="http://schemas.microsoft.com/office/drawing/2014/main" id="{F5572AD6-F34A-3951-FFE1-F794AE0A4498}"/>
              </a:ext>
            </a:extLst>
          </p:cNvPr>
          <p:cNvSpPr/>
          <p:nvPr/>
        </p:nvSpPr>
        <p:spPr>
          <a:xfrm>
            <a:off x="318978" y="4402830"/>
            <a:ext cx="7060516" cy="2377291"/>
          </a:xfrm>
          <a:prstGeom prst="roundRect">
            <a:avLst>
              <a:gd name="adj" fmla="val 8683"/>
            </a:avLst>
          </a:prstGeom>
          <a:solidFill>
            <a:schemeClr val="lt1"/>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dirty="0">
                <a:solidFill>
                  <a:srgbClr val="2F2967"/>
                </a:solidFill>
              </a:rPr>
              <a:t>In the 1700s, the Georgians redeveloped much of Worcester, especially the area along Foregate Street, making it a place for the wealthiest members of society.</a:t>
            </a:r>
          </a:p>
          <a:p>
            <a:pPr marL="0" marR="0" lvl="0" indent="0" algn="l" rtl="0">
              <a:lnSpc>
                <a:spcPct val="100000"/>
              </a:lnSpc>
              <a:spcBef>
                <a:spcPts val="0"/>
              </a:spcBef>
              <a:spcAft>
                <a:spcPts val="0"/>
              </a:spcAft>
              <a:buClr>
                <a:srgbClr val="000000"/>
              </a:buClr>
              <a:buSzPts val="2400"/>
              <a:buFont typeface="Arial"/>
              <a:buNone/>
            </a:pPr>
            <a:r>
              <a:rPr lang="en-GB" sz="2400" dirty="0">
                <a:solidFill>
                  <a:srgbClr val="2F2967"/>
                </a:solidFill>
              </a:rPr>
              <a:t>Many of the buildings still standing today were originally built in this period.</a:t>
            </a:r>
            <a:endParaRPr dirty="0"/>
          </a:p>
          <a:p>
            <a:pPr marL="285750" marR="0" lvl="0" indent="-158750" algn="l" rtl="0">
              <a:lnSpc>
                <a:spcPct val="100000"/>
              </a:lnSpc>
              <a:spcBef>
                <a:spcPts val="600"/>
              </a:spcBef>
              <a:spcAft>
                <a:spcPts val="0"/>
              </a:spcAft>
              <a:buClr>
                <a:srgbClr val="2C2B64"/>
              </a:buClr>
              <a:buSzPts val="2000"/>
              <a:buFont typeface="Arial"/>
              <a:buNone/>
            </a:pPr>
            <a:endParaRPr sz="2000" b="0" i="0" u="none" strike="noStrike" cap="none" dirty="0">
              <a:solidFill>
                <a:srgbClr val="2F2967"/>
              </a:solidFill>
              <a:latin typeface="Arial"/>
              <a:ea typeface="Arial"/>
              <a:cs typeface="Arial"/>
              <a:sym typeface="Arial"/>
            </a:endParaRPr>
          </a:p>
        </p:txBody>
      </p:sp>
      <p:pic>
        <p:nvPicPr>
          <p:cNvPr id="2" name="Picture 1" descr="The Hop Market Hotel, Foregate Street, Worcester | Buildings… | Flickr">
            <a:extLst>
              <a:ext uri="{FF2B5EF4-FFF2-40B4-BE49-F238E27FC236}">
                <a16:creationId xmlns:a16="http://schemas.microsoft.com/office/drawing/2014/main" id="{82F255D7-9984-DDCB-4466-5BA4888277E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18977" y="1474094"/>
            <a:ext cx="3697541" cy="2773079"/>
          </a:xfrm>
          <a:prstGeom prst="rect">
            <a:avLst/>
          </a:prstGeom>
          <a:noFill/>
          <a:ln>
            <a:noFill/>
          </a:ln>
        </p:spPr>
      </p:pic>
      <p:pic>
        <p:nvPicPr>
          <p:cNvPr id="1026" name="Picture 2" descr="John Bluck - Christie's Auction Rooms. Georgian era 1714 - 1737 - PICRYL -  Public Domain Media Search Engine Public Domain Search">
            <a:extLst>
              <a:ext uri="{FF2B5EF4-FFF2-40B4-BE49-F238E27FC236}">
                <a16:creationId xmlns:a16="http://schemas.microsoft.com/office/drawing/2014/main" id="{5ED39D07-F581-60C0-75D8-069546951EB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6779" t="7635" r="7796" b="10311"/>
          <a:stretch/>
        </p:blipFill>
        <p:spPr bwMode="auto">
          <a:xfrm>
            <a:off x="4352925" y="1474094"/>
            <a:ext cx="3600735" cy="27730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6922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B52664"/>
        </a:solidFill>
        <a:effectLst/>
      </p:bgPr>
    </p:bg>
    <p:spTree>
      <p:nvGrpSpPr>
        <p:cNvPr id="1" name="Shape 154">
          <a:extLst>
            <a:ext uri="{FF2B5EF4-FFF2-40B4-BE49-F238E27FC236}">
              <a16:creationId xmlns:a16="http://schemas.microsoft.com/office/drawing/2014/main" id="{5397DA79-716C-D60A-E3CF-89F8E143835A}"/>
            </a:ext>
          </a:extLst>
        </p:cNvPr>
        <p:cNvGrpSpPr/>
        <p:nvPr/>
      </p:nvGrpSpPr>
      <p:grpSpPr>
        <a:xfrm>
          <a:off x="0" y="0"/>
          <a:ext cx="0" cy="0"/>
          <a:chOff x="0" y="0"/>
          <a:chExt cx="0" cy="0"/>
        </a:xfrm>
      </p:grpSpPr>
      <p:pic>
        <p:nvPicPr>
          <p:cNvPr id="155" name="Google Shape;155;p32" descr="A picture containing text, clipart&#10;&#10;Description automatically generated">
            <a:extLst>
              <a:ext uri="{FF2B5EF4-FFF2-40B4-BE49-F238E27FC236}">
                <a16:creationId xmlns:a16="http://schemas.microsoft.com/office/drawing/2014/main" id="{BFDE12BA-4DD1-774D-4289-435347A433BD}"/>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157" name="Google Shape;157;p32">
            <a:extLst>
              <a:ext uri="{FF2B5EF4-FFF2-40B4-BE49-F238E27FC236}">
                <a16:creationId xmlns:a16="http://schemas.microsoft.com/office/drawing/2014/main" id="{E9DC2DAC-729D-44C3-4B28-76181DF01AD8}"/>
              </a:ext>
            </a:extLst>
          </p:cNvPr>
          <p:cNvSpPr/>
          <p:nvPr/>
        </p:nvSpPr>
        <p:spPr>
          <a:xfrm>
            <a:off x="318977" y="335368"/>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Victorian Worcester</a:t>
            </a:r>
            <a:endParaRPr sz="3600" b="0" i="0" u="none" strike="noStrike" cap="none" dirty="0">
              <a:solidFill>
                <a:srgbClr val="2F2967"/>
              </a:solidFill>
              <a:latin typeface="Arial"/>
              <a:ea typeface="Arial"/>
              <a:cs typeface="Arial"/>
              <a:sym typeface="Arial"/>
            </a:endParaRPr>
          </a:p>
        </p:txBody>
      </p:sp>
      <p:sp>
        <p:nvSpPr>
          <p:cNvPr id="160" name="Google Shape;160;p32">
            <a:extLst>
              <a:ext uri="{FF2B5EF4-FFF2-40B4-BE49-F238E27FC236}">
                <a16:creationId xmlns:a16="http://schemas.microsoft.com/office/drawing/2014/main" id="{8608E3B8-3578-4D9F-CA80-1C293CD57E7A}"/>
              </a:ext>
            </a:extLst>
          </p:cNvPr>
          <p:cNvSpPr/>
          <p:nvPr/>
        </p:nvSpPr>
        <p:spPr>
          <a:xfrm>
            <a:off x="262709" y="1474095"/>
            <a:ext cx="8552679" cy="2084652"/>
          </a:xfrm>
          <a:prstGeom prst="roundRect">
            <a:avLst>
              <a:gd name="adj" fmla="val 8683"/>
            </a:avLst>
          </a:prstGeom>
          <a:solidFill>
            <a:schemeClr val="lt1"/>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dirty="0">
                <a:solidFill>
                  <a:srgbClr val="2F2967"/>
                </a:solidFill>
              </a:rPr>
              <a:t>By 1840, Foregate Street was considered one of the finest streets in Europe. Queen Victoria was on the throne and the Industrial Revolution was truly underway, Worcester needed to capitalise on getting people and goods in and out of the city… but how?</a:t>
            </a:r>
            <a:endParaRPr dirty="0"/>
          </a:p>
          <a:p>
            <a:pPr marL="285750" marR="0" lvl="0" indent="-158750" algn="l" rtl="0">
              <a:lnSpc>
                <a:spcPct val="100000"/>
              </a:lnSpc>
              <a:spcBef>
                <a:spcPts val="600"/>
              </a:spcBef>
              <a:spcAft>
                <a:spcPts val="0"/>
              </a:spcAft>
              <a:buClr>
                <a:srgbClr val="2C2B64"/>
              </a:buClr>
              <a:buSzPts val="2000"/>
              <a:buFont typeface="Arial"/>
              <a:buNone/>
            </a:pPr>
            <a:endParaRPr sz="2000" b="0" i="0" u="none" strike="noStrike" cap="none" dirty="0">
              <a:solidFill>
                <a:srgbClr val="2F2967"/>
              </a:solidFill>
              <a:latin typeface="Arial"/>
              <a:ea typeface="Arial"/>
              <a:cs typeface="Arial"/>
              <a:sym typeface="Arial"/>
            </a:endParaRPr>
          </a:p>
        </p:txBody>
      </p:sp>
      <p:grpSp>
        <p:nvGrpSpPr>
          <p:cNvPr id="2" name="Group 1">
            <a:extLst>
              <a:ext uri="{FF2B5EF4-FFF2-40B4-BE49-F238E27FC236}">
                <a16:creationId xmlns:a16="http://schemas.microsoft.com/office/drawing/2014/main" id="{2136C1B6-02CA-3C02-D2C3-BE21C2DF13CA}"/>
              </a:ext>
            </a:extLst>
          </p:cNvPr>
          <p:cNvGrpSpPr/>
          <p:nvPr/>
        </p:nvGrpSpPr>
        <p:grpSpPr>
          <a:xfrm>
            <a:off x="651829" y="3892342"/>
            <a:ext cx="7583829" cy="858188"/>
            <a:chOff x="1455178" y="7018554"/>
            <a:chExt cx="7255714" cy="977836"/>
          </a:xfrm>
        </p:grpSpPr>
        <p:sp>
          <p:nvSpPr>
            <p:cNvPr id="4" name="Rectangle: Rounded Corners 3">
              <a:extLst>
                <a:ext uri="{FF2B5EF4-FFF2-40B4-BE49-F238E27FC236}">
                  <a16:creationId xmlns:a16="http://schemas.microsoft.com/office/drawing/2014/main" id="{4E6252C8-6AD3-E04A-1CE6-C815160FB141}"/>
                </a:ext>
              </a:extLst>
            </p:cNvPr>
            <p:cNvSpPr/>
            <p:nvPr/>
          </p:nvSpPr>
          <p:spPr>
            <a:xfrm>
              <a:off x="1455178" y="7135699"/>
              <a:ext cx="7255714" cy="860691"/>
            </a:xfrm>
            <a:prstGeom prst="roundRect">
              <a:avLst>
                <a:gd name="adj" fmla="val 13228"/>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166813">
                <a:defRPr/>
              </a:pPr>
              <a:r>
                <a:rPr kumimoji="0" lang="en-GB" sz="1800" b="1" i="0" u="none" strike="noStrike" kern="0" cap="none" spc="0" normalizeH="0" baseline="0" noProof="0" dirty="0">
                  <a:ln>
                    <a:noFill/>
                  </a:ln>
                  <a:solidFill>
                    <a:srgbClr val="FFFFFF"/>
                  </a:solidFill>
                  <a:effectLst/>
                  <a:uLnTx/>
                  <a:uFillTx/>
                  <a:latin typeface="Arial"/>
                  <a:sym typeface="Arial"/>
                </a:rPr>
                <a:t>TASK: </a:t>
              </a:r>
              <a:r>
                <a:rPr lang="en-GB" sz="1800" dirty="0">
                  <a:solidFill>
                    <a:srgbClr val="FFFFFF"/>
                  </a:solidFill>
                  <a:latin typeface="Arial"/>
                </a:rPr>
                <a:t>Discuss with your partner how people travelled </a:t>
              </a:r>
              <a:br>
                <a:rPr lang="en-GB" sz="1800" dirty="0">
                  <a:solidFill>
                    <a:srgbClr val="FFFFFF"/>
                  </a:solidFill>
                  <a:latin typeface="Arial"/>
                </a:rPr>
              </a:br>
              <a:r>
                <a:rPr lang="en-GB" sz="1800" dirty="0">
                  <a:solidFill>
                    <a:srgbClr val="FFFFFF"/>
                  </a:solidFill>
                  <a:latin typeface="Arial"/>
                </a:rPr>
                <a:t>before there were cars, trains and planes.</a:t>
              </a:r>
              <a:endParaRPr kumimoji="0" lang="en-GB" sz="1800" i="0" u="none" strike="noStrike" kern="0" cap="none" spc="0" normalizeH="0" baseline="0" noProof="0" dirty="0">
                <a:ln>
                  <a:noFill/>
                </a:ln>
                <a:solidFill>
                  <a:srgbClr val="FFFFFF"/>
                </a:solidFill>
                <a:effectLst/>
                <a:uLnTx/>
                <a:uFillTx/>
                <a:latin typeface="Arial"/>
                <a:sym typeface="Arial"/>
              </a:endParaRPr>
            </a:p>
          </p:txBody>
        </p:sp>
        <p:pic>
          <p:nvPicPr>
            <p:cNvPr id="5" name="Picture 4" descr="A couple of people talking&#10;&#10;Description automatically generated">
              <a:extLst>
                <a:ext uri="{FF2B5EF4-FFF2-40B4-BE49-F238E27FC236}">
                  <a16:creationId xmlns:a16="http://schemas.microsoft.com/office/drawing/2014/main" id="{F5C42E69-57D7-FE29-64A8-440FD5421B12}"/>
                </a:ext>
              </a:extLst>
            </p:cNvPr>
            <p:cNvPicPr>
              <a:picLocks noChangeAspect="1"/>
            </p:cNvPicPr>
            <p:nvPr/>
          </p:nvPicPr>
          <p:blipFill>
            <a:blip r:embed="rId4"/>
            <a:stretch>
              <a:fillRect/>
            </a:stretch>
          </p:blipFill>
          <p:spPr>
            <a:xfrm>
              <a:off x="1587515" y="7018554"/>
              <a:ext cx="996415" cy="977836"/>
            </a:xfrm>
            <a:prstGeom prst="rect">
              <a:avLst/>
            </a:prstGeom>
          </p:spPr>
        </p:pic>
      </p:grpSp>
      <p:pic>
        <p:nvPicPr>
          <p:cNvPr id="6" name="Picture 5" descr="A white and orange airplane&#10;&#10;Description automatically generated">
            <a:extLst>
              <a:ext uri="{FF2B5EF4-FFF2-40B4-BE49-F238E27FC236}">
                <a16:creationId xmlns:a16="http://schemas.microsoft.com/office/drawing/2014/main" id="{02905DD6-0DBF-DAC2-453D-49ED7DD869BC}"/>
              </a:ext>
            </a:extLst>
          </p:cNvPr>
          <p:cNvPicPr>
            <a:picLocks noChangeAspect="1"/>
          </p:cNvPicPr>
          <p:nvPr/>
        </p:nvPicPr>
        <p:blipFill>
          <a:blip r:embed="rId5"/>
          <a:stretch>
            <a:fillRect/>
          </a:stretch>
        </p:blipFill>
        <p:spPr>
          <a:xfrm flipH="1">
            <a:off x="7343437" y="4050533"/>
            <a:ext cx="1415086" cy="832070"/>
          </a:xfrm>
          <a:prstGeom prst="rect">
            <a:avLst/>
          </a:prstGeom>
        </p:spPr>
      </p:pic>
      <p:pic>
        <p:nvPicPr>
          <p:cNvPr id="7" name="Picture 6" descr="A yellow car with blue windows&#10;&#10;Description automatically generated">
            <a:extLst>
              <a:ext uri="{FF2B5EF4-FFF2-40B4-BE49-F238E27FC236}">
                <a16:creationId xmlns:a16="http://schemas.microsoft.com/office/drawing/2014/main" id="{E38F3FBB-CA43-6EC1-DD5A-DA2665D2E89E}"/>
              </a:ext>
            </a:extLst>
          </p:cNvPr>
          <p:cNvPicPr>
            <a:picLocks noChangeAspect="1"/>
          </p:cNvPicPr>
          <p:nvPr/>
        </p:nvPicPr>
        <p:blipFill>
          <a:blip r:embed="rId6"/>
          <a:stretch>
            <a:fillRect/>
          </a:stretch>
        </p:blipFill>
        <p:spPr>
          <a:xfrm>
            <a:off x="6173588" y="4551835"/>
            <a:ext cx="1016340" cy="397389"/>
          </a:xfrm>
          <a:prstGeom prst="rect">
            <a:avLst/>
          </a:prstGeom>
        </p:spPr>
      </p:pic>
      <p:pic>
        <p:nvPicPr>
          <p:cNvPr id="8" name="Picture 7">
            <a:extLst>
              <a:ext uri="{FF2B5EF4-FFF2-40B4-BE49-F238E27FC236}">
                <a16:creationId xmlns:a16="http://schemas.microsoft.com/office/drawing/2014/main" id="{8F34A015-D24E-715B-09AD-B68158EB9149}"/>
              </a:ext>
            </a:extLst>
          </p:cNvPr>
          <p:cNvPicPr>
            <a:picLocks noChangeAspect="1"/>
          </p:cNvPicPr>
          <p:nvPr/>
        </p:nvPicPr>
        <p:blipFill>
          <a:blip r:embed="rId7"/>
          <a:stretch>
            <a:fillRect/>
          </a:stretch>
        </p:blipFill>
        <p:spPr>
          <a:xfrm flipH="1">
            <a:off x="5197181" y="5057398"/>
            <a:ext cx="3366052" cy="326507"/>
          </a:xfrm>
          <a:prstGeom prst="rect">
            <a:avLst/>
          </a:prstGeom>
        </p:spPr>
      </p:pic>
      <p:pic>
        <p:nvPicPr>
          <p:cNvPr id="9" name="Google Shape;334;p26" descr="Several ships in the water&#10;&#10;Description automatically generated">
            <a:extLst>
              <a:ext uri="{FF2B5EF4-FFF2-40B4-BE49-F238E27FC236}">
                <a16:creationId xmlns:a16="http://schemas.microsoft.com/office/drawing/2014/main" id="{D9680B7E-FFFD-FDCA-7E74-A2526D7F8A19}"/>
              </a:ext>
            </a:extLst>
          </p:cNvPr>
          <p:cNvPicPr preferRelativeResize="0"/>
          <p:nvPr/>
        </p:nvPicPr>
        <p:blipFill rotWithShape="1">
          <a:blip r:embed="rId8">
            <a:alphaModFix/>
          </a:blip>
          <a:srcRect/>
          <a:stretch/>
        </p:blipFill>
        <p:spPr>
          <a:xfrm>
            <a:off x="4177527" y="5357493"/>
            <a:ext cx="2039308" cy="1299145"/>
          </a:xfrm>
          <a:prstGeom prst="rect">
            <a:avLst/>
          </a:prstGeom>
          <a:noFill/>
          <a:ln>
            <a:noFill/>
          </a:ln>
          <a:effectLst>
            <a:outerShdw blurRad="63500" sx="102000" sy="102000" algn="ctr" rotWithShape="0">
              <a:prstClr val="black">
                <a:alpha val="40000"/>
              </a:prstClr>
            </a:outerShdw>
            <a:softEdge rad="63500"/>
          </a:effectLst>
        </p:spPr>
      </p:pic>
      <p:pic>
        <p:nvPicPr>
          <p:cNvPr id="10" name="Google Shape;337;p26" descr="A person riding a horse&#10;&#10;Description automatically generated">
            <a:extLst>
              <a:ext uri="{FF2B5EF4-FFF2-40B4-BE49-F238E27FC236}">
                <a16:creationId xmlns:a16="http://schemas.microsoft.com/office/drawing/2014/main" id="{DB5A40AD-646E-E96D-616C-173287F152AF}"/>
              </a:ext>
            </a:extLst>
          </p:cNvPr>
          <p:cNvPicPr preferRelativeResize="0"/>
          <p:nvPr/>
        </p:nvPicPr>
        <p:blipFill rotWithShape="1">
          <a:blip r:embed="rId9">
            <a:alphaModFix/>
          </a:blip>
          <a:srcRect t="13152" r="14001"/>
          <a:stretch/>
        </p:blipFill>
        <p:spPr>
          <a:xfrm>
            <a:off x="590676" y="4949224"/>
            <a:ext cx="1391026" cy="1707415"/>
          </a:xfrm>
          <a:prstGeom prst="rect">
            <a:avLst/>
          </a:prstGeom>
          <a:noFill/>
          <a:ln>
            <a:noFill/>
          </a:ln>
          <a:effectLst>
            <a:outerShdw blurRad="63500" sx="102000" sy="102000" algn="ctr" rotWithShape="0">
              <a:prstClr val="black">
                <a:alpha val="40000"/>
              </a:prstClr>
            </a:outerShdw>
            <a:softEdge rad="63500"/>
          </a:effectLst>
        </p:spPr>
      </p:pic>
      <p:pic>
        <p:nvPicPr>
          <p:cNvPr id="11" name="Google Shape;336;p26" descr="A horse drawn carriage with horses and a person on a horse drawn carriage&#10;&#10;Description automatically generated">
            <a:extLst>
              <a:ext uri="{FF2B5EF4-FFF2-40B4-BE49-F238E27FC236}">
                <a16:creationId xmlns:a16="http://schemas.microsoft.com/office/drawing/2014/main" id="{9083F97C-B51D-1C80-F20A-7C9531F20EB7}"/>
              </a:ext>
            </a:extLst>
          </p:cNvPr>
          <p:cNvPicPr preferRelativeResize="0"/>
          <p:nvPr/>
        </p:nvPicPr>
        <p:blipFill rotWithShape="1">
          <a:blip r:embed="rId10">
            <a:alphaModFix/>
          </a:blip>
          <a:srcRect/>
          <a:stretch/>
        </p:blipFill>
        <p:spPr>
          <a:xfrm>
            <a:off x="2122671" y="5357494"/>
            <a:ext cx="1908169" cy="1299145"/>
          </a:xfrm>
          <a:prstGeom prst="rect">
            <a:avLst/>
          </a:prstGeom>
          <a:noFill/>
          <a:ln>
            <a:noFill/>
          </a:ln>
          <a:effectLst>
            <a:outerShdw blurRad="63500" sx="102000" sy="102000" algn="ctr" rotWithShape="0">
              <a:prstClr val="black">
                <a:alpha val="40000"/>
              </a:prstClr>
            </a:outerShdw>
            <a:softEdge rad="63500"/>
          </a:effectLst>
        </p:spPr>
      </p:pic>
    </p:spTree>
    <p:extLst>
      <p:ext uri="{BB962C8B-B14F-4D97-AF65-F5344CB8AC3E}">
        <p14:creationId xmlns:p14="http://schemas.microsoft.com/office/powerpoint/2010/main" val="3283995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B637D0AA-51BF-E549-E1A6-B907FF959BD8}"/>
            </a:ext>
          </a:extLst>
        </p:cNvPr>
        <p:cNvGrpSpPr/>
        <p:nvPr/>
      </p:nvGrpSpPr>
      <p:grpSpPr>
        <a:xfrm>
          <a:off x="0" y="0"/>
          <a:ext cx="0" cy="0"/>
          <a:chOff x="0" y="0"/>
          <a:chExt cx="0" cy="0"/>
        </a:xfrm>
      </p:grpSpPr>
      <p:sp>
        <p:nvSpPr>
          <p:cNvPr id="144" name="Google Shape;144;p31">
            <a:extLst>
              <a:ext uri="{FF2B5EF4-FFF2-40B4-BE49-F238E27FC236}">
                <a16:creationId xmlns:a16="http://schemas.microsoft.com/office/drawing/2014/main" id="{248C419A-046A-70A4-F4F6-6641ED2FD2CF}"/>
              </a:ext>
            </a:extLst>
          </p:cNvPr>
          <p:cNvSpPr/>
          <p:nvPr/>
        </p:nvSpPr>
        <p:spPr>
          <a:xfrm>
            <a:off x="242115" y="193971"/>
            <a:ext cx="8573272" cy="965501"/>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TASK: </a:t>
            </a:r>
            <a:r>
              <a:rPr lang="en-GB" sz="2400" b="0" i="0" u="none" strike="noStrike" cap="none" dirty="0">
                <a:solidFill>
                  <a:srgbClr val="FFFFFF"/>
                </a:solidFill>
                <a:latin typeface="Arial"/>
                <a:ea typeface="Arial"/>
                <a:cs typeface="Arial"/>
                <a:sym typeface="Arial"/>
              </a:rPr>
              <a:t>Why do you think they wanted to build a railway? What benefits did it offer?</a:t>
            </a:r>
            <a:endParaRPr sz="2400" b="0" i="1" u="none" strike="noStrike" cap="none" dirty="0">
              <a:solidFill>
                <a:srgbClr val="FF0000"/>
              </a:solidFill>
              <a:latin typeface="Arial"/>
              <a:ea typeface="Arial"/>
              <a:cs typeface="Arial"/>
              <a:sym typeface="Arial"/>
            </a:endParaRPr>
          </a:p>
        </p:txBody>
      </p:sp>
      <p:sp>
        <p:nvSpPr>
          <p:cNvPr id="145" name="Google Shape;145;p31">
            <a:extLst>
              <a:ext uri="{FF2B5EF4-FFF2-40B4-BE49-F238E27FC236}">
                <a16:creationId xmlns:a16="http://schemas.microsoft.com/office/drawing/2014/main" id="{EA7BD50E-2A7F-AE9E-A5E7-63EFAABD7DD6}"/>
              </a:ext>
            </a:extLst>
          </p:cNvPr>
          <p:cNvSpPr/>
          <p:nvPr/>
        </p:nvSpPr>
        <p:spPr>
          <a:xfrm>
            <a:off x="242115" y="4893276"/>
            <a:ext cx="6900090" cy="1770753"/>
          </a:xfrm>
          <a:prstGeom prst="roundRect">
            <a:avLst>
              <a:gd name="adj" fmla="val 8683"/>
            </a:avLst>
          </a:prstGeom>
          <a:solidFill>
            <a:schemeClr val="lt1"/>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rgbClr val="2F2967"/>
                </a:solidFill>
                <a:latin typeface="Arial"/>
                <a:ea typeface="Arial"/>
                <a:cs typeface="Arial"/>
                <a:sym typeface="Arial"/>
              </a:rPr>
              <a:t>As a class/group/pair [Delete as appropriate] create a mind-map of ideas to explore why people might want a station in Worcester’s city centre</a:t>
            </a:r>
            <a:endParaRPr dirty="0"/>
          </a:p>
          <a:p>
            <a:pPr marL="285750" marR="0" lvl="0" indent="-158750" algn="l" rtl="0">
              <a:lnSpc>
                <a:spcPct val="100000"/>
              </a:lnSpc>
              <a:spcBef>
                <a:spcPts val="600"/>
              </a:spcBef>
              <a:spcAft>
                <a:spcPts val="0"/>
              </a:spcAft>
              <a:buClr>
                <a:srgbClr val="2C2B64"/>
              </a:buClr>
              <a:buSzPts val="2000"/>
              <a:buFont typeface="Arial"/>
              <a:buNone/>
            </a:pPr>
            <a:endParaRPr sz="2000" b="0" i="0" u="none" strike="noStrike" cap="none" dirty="0">
              <a:solidFill>
                <a:srgbClr val="2F2967"/>
              </a:solidFill>
              <a:latin typeface="Arial"/>
              <a:ea typeface="Arial"/>
              <a:cs typeface="Arial"/>
              <a:sym typeface="Arial"/>
            </a:endParaRPr>
          </a:p>
        </p:txBody>
      </p:sp>
      <p:pic>
        <p:nvPicPr>
          <p:cNvPr id="146" name="Google Shape;146;p31" descr="A picture containing text, clipart&#10;&#10;Description automatically generated">
            <a:extLst>
              <a:ext uri="{FF2B5EF4-FFF2-40B4-BE49-F238E27FC236}">
                <a16:creationId xmlns:a16="http://schemas.microsoft.com/office/drawing/2014/main" id="{78A508B1-94E8-4853-F188-94139DC55D7E}"/>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147" name="Google Shape;147;p31">
            <a:extLst>
              <a:ext uri="{FF2B5EF4-FFF2-40B4-BE49-F238E27FC236}">
                <a16:creationId xmlns:a16="http://schemas.microsoft.com/office/drawing/2014/main" id="{57D7442D-545C-2817-B09F-61E0D3F37002}"/>
              </a:ext>
            </a:extLst>
          </p:cNvPr>
          <p:cNvSpPr/>
          <p:nvPr/>
        </p:nvSpPr>
        <p:spPr>
          <a:xfrm>
            <a:off x="6870357" y="4127157"/>
            <a:ext cx="2194785" cy="2084547"/>
          </a:xfrm>
          <a:prstGeom prst="roundRect">
            <a:avLst>
              <a:gd name="adj" fmla="val 16985"/>
            </a:avLst>
          </a:prstGeom>
          <a:solidFill>
            <a:srgbClr val="B52664"/>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Stretch</a:t>
            </a:r>
            <a:r>
              <a:rPr lang="en-GB" sz="2400" b="0" i="1" u="none" strike="noStrike" cap="none" dirty="0">
                <a:solidFill>
                  <a:srgbClr val="FFFFFF"/>
                </a:solidFill>
                <a:latin typeface="Arial"/>
                <a:ea typeface="Arial"/>
                <a:cs typeface="Arial"/>
                <a:sym typeface="Arial"/>
              </a:rPr>
              <a:t>: </a:t>
            </a:r>
            <a:r>
              <a:rPr lang="en-GB" sz="2400" b="0" i="0" u="none" strike="noStrike" cap="none" dirty="0">
                <a:solidFill>
                  <a:srgbClr val="FFFFFF"/>
                </a:solidFill>
                <a:latin typeface="Arial"/>
                <a:ea typeface="Arial"/>
                <a:cs typeface="Arial"/>
                <a:sym typeface="Arial"/>
              </a:rPr>
              <a:t>Why might some people not want the Railway?</a:t>
            </a:r>
            <a:endParaRPr dirty="0"/>
          </a:p>
        </p:txBody>
      </p:sp>
      <p:pic>
        <p:nvPicPr>
          <p:cNvPr id="4" name="Picture 3" descr="A light bulb with lines coming out of it&#10;&#10;Description automatically generated">
            <a:extLst>
              <a:ext uri="{FF2B5EF4-FFF2-40B4-BE49-F238E27FC236}">
                <a16:creationId xmlns:a16="http://schemas.microsoft.com/office/drawing/2014/main" id="{BCBF8817-DE79-A7F2-A743-149D88F17747}"/>
              </a:ext>
            </a:extLst>
          </p:cNvPr>
          <p:cNvPicPr>
            <a:picLocks noChangeAspect="1"/>
          </p:cNvPicPr>
          <p:nvPr/>
        </p:nvPicPr>
        <p:blipFill>
          <a:blip r:embed="rId4"/>
          <a:stretch>
            <a:fillRect/>
          </a:stretch>
        </p:blipFill>
        <p:spPr>
          <a:xfrm>
            <a:off x="3249147" y="1439497"/>
            <a:ext cx="2645706" cy="3318691"/>
          </a:xfrm>
          <a:prstGeom prst="rect">
            <a:avLst/>
          </a:prstGeom>
        </p:spPr>
      </p:pic>
      <p:pic>
        <p:nvPicPr>
          <p:cNvPr id="6" name="Picture 5" descr="A hand holding a pencil&#10;&#10;Description automatically generated">
            <a:extLst>
              <a:ext uri="{FF2B5EF4-FFF2-40B4-BE49-F238E27FC236}">
                <a16:creationId xmlns:a16="http://schemas.microsoft.com/office/drawing/2014/main" id="{43DC5853-B2D2-745C-7E24-BE9B7D1A9B33}"/>
              </a:ext>
            </a:extLst>
          </p:cNvPr>
          <p:cNvPicPr>
            <a:picLocks noChangeAspect="1"/>
          </p:cNvPicPr>
          <p:nvPr/>
        </p:nvPicPr>
        <p:blipFill>
          <a:blip r:embed="rId5"/>
          <a:stretch>
            <a:fillRect/>
          </a:stretch>
        </p:blipFill>
        <p:spPr>
          <a:xfrm>
            <a:off x="6006548" y="5857137"/>
            <a:ext cx="1254301" cy="941980"/>
          </a:xfrm>
          <a:prstGeom prst="rect">
            <a:avLst/>
          </a:prstGeom>
        </p:spPr>
      </p:pic>
    </p:spTree>
    <p:extLst>
      <p:ext uri="{BB962C8B-B14F-4D97-AF65-F5344CB8AC3E}">
        <p14:creationId xmlns:p14="http://schemas.microsoft.com/office/powerpoint/2010/main" val="1219797010"/>
      </p:ext>
    </p:extLst>
  </p:cSld>
  <p:clrMapOvr>
    <a:masterClrMapping/>
  </p:clrMapOvr>
</p:sld>
</file>

<file path=ppt/theme/theme1.xml><?xml version="1.0" encoding="utf-8"?>
<a:theme xmlns:a="http://schemas.openxmlformats.org/drawingml/2006/main" name="2_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1660535ACAEEA45AE52F2D7FED2F289" ma:contentTypeVersion="5" ma:contentTypeDescription="Create a new document." ma:contentTypeScope="" ma:versionID="024723a2a7e9656603407669fcc0dc89">
  <xsd:schema xmlns:xsd="http://www.w3.org/2001/XMLSchema" xmlns:xs="http://www.w3.org/2001/XMLSchema" xmlns:p="http://schemas.microsoft.com/office/2006/metadata/properties" xmlns:ns3="5cf4f28e-3b29-4f39-8319-c5ccf6d8296c" targetNamespace="http://schemas.microsoft.com/office/2006/metadata/properties" ma:root="true" ma:fieldsID="54d0d519bde0c3469b63f4c2329821de" ns3:_="">
    <xsd:import namespace="5cf4f28e-3b29-4f39-8319-c5ccf6d8296c"/>
    <xsd:element name="properties">
      <xsd:complexType>
        <xsd:sequence>
          <xsd:element name="documentManagement">
            <xsd:complexType>
              <xsd:all>
                <xsd:element ref="ns3:MediaServiceDateTaken" minOccurs="0"/>
                <xsd:element ref="ns3:MediaServiceMetadata" minOccurs="0"/>
                <xsd:element ref="ns3:MediaServiceFastMetadata"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f4f28e-3b29-4f39-8319-c5ccf6d8296c"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6DD24B1-22D9-4C14-8BD0-7A64DF2ABB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f4f28e-3b29-4f39-8319-c5ccf6d829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AB386E9-6A1D-4801-BA12-A507408C119A}">
  <ds:schemaRefs>
    <ds:schemaRef ds:uri="http://schemas.microsoft.com/sharepoint/v3/contenttype/forms"/>
  </ds:schemaRefs>
</ds:datastoreItem>
</file>

<file path=customXml/itemProps3.xml><?xml version="1.0" encoding="utf-8"?>
<ds:datastoreItem xmlns:ds="http://schemas.openxmlformats.org/officeDocument/2006/customXml" ds:itemID="{04122F2F-1AF7-4A95-BEEC-47757379080E}">
  <ds:schemaRefs>
    <ds:schemaRef ds:uri="http://purl.org/dc/elements/1.1/"/>
    <ds:schemaRef ds:uri="http://purl.org/dc/dcmitype/"/>
    <ds:schemaRef ds:uri="http://schemas.openxmlformats.org/package/2006/metadata/core-properties"/>
    <ds:schemaRef ds:uri="http://schemas.microsoft.com/office/2006/documentManagement/types"/>
    <ds:schemaRef ds:uri="http://www.w3.org/XML/1998/namespace"/>
    <ds:schemaRef ds:uri="http://schemas.microsoft.com/office/infopath/2007/PartnerControls"/>
    <ds:schemaRef ds:uri="http://purl.org/dc/terms/"/>
    <ds:schemaRef ds:uri="5cf4f28e-3b29-4f39-8319-c5ccf6d8296c"/>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15058</TotalTime>
  <Words>512</Words>
  <Application>Microsoft Office PowerPoint</Application>
  <PresentationFormat>On-screen Show (4:3)</PresentationFormat>
  <Paragraphs>40</Paragraphs>
  <Slides>7</Slides>
  <Notes>7</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7</vt:i4>
      </vt:variant>
    </vt:vector>
  </HeadingPairs>
  <TitlesOfParts>
    <vt:vector size="11" baseType="lpstr">
      <vt:lpstr>Arial</vt:lpstr>
      <vt:lpstr>Calibri</vt:lpstr>
      <vt:lpstr>2_Office Theme</vt:lpstr>
      <vt:lpstr>Office Theme</vt:lpstr>
      <vt:lpstr>Our City’s railway story: Worcester’s Stations</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Tom</dc:creator>
  <cp:lastModifiedBy>Tom</cp:lastModifiedBy>
  <cp:revision>10</cp:revision>
  <dcterms:modified xsi:type="dcterms:W3CDTF">2025-02-24T00:18:14Z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0x01010051660535ACAEEA45AE52F2D7FED2F289</vt:lpwstr>
  </property>
</Properties>
</file>