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0" r:id="rId1"/>
  </p:sldMasterIdLst>
  <p:notesMasterIdLst>
    <p:notesMasterId r:id="rId16"/>
  </p:notesMasterIdLst>
  <p:sldIdLst>
    <p:sldId id="256" r:id="rId2"/>
    <p:sldId id="362" r:id="rId3"/>
    <p:sldId id="363" r:id="rId4"/>
    <p:sldId id="364" r:id="rId5"/>
    <p:sldId id="374" r:id="rId6"/>
    <p:sldId id="365" r:id="rId7"/>
    <p:sldId id="366" r:id="rId8"/>
    <p:sldId id="367" r:id="rId9"/>
    <p:sldId id="373" r:id="rId10"/>
    <p:sldId id="368" r:id="rId11"/>
    <p:sldId id="372" r:id="rId12"/>
    <p:sldId id="369" r:id="rId13"/>
    <p:sldId id="370" r:id="rId14"/>
    <p:sldId id="371" r:id="rId15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9" roundtripDataSignature="AMtx7mhTvK/47uf0zVvCB9md06+faNJdU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5BB98E"/>
    <a:srgbClr val="84BC98"/>
    <a:srgbClr val="A5D3B3"/>
    <a:srgbClr val="2F2967"/>
    <a:srgbClr val="F9DC4B"/>
    <a:srgbClr val="FFC000"/>
    <a:srgbClr val="7030A0"/>
    <a:srgbClr val="0070C0"/>
    <a:srgbClr val="9FF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85930" autoAdjust="0"/>
  </p:normalViewPr>
  <p:slideViewPr>
    <p:cSldViewPr snapToGrid="0">
      <p:cViewPr varScale="1">
        <p:scale>
          <a:sx n="77" d="100"/>
          <a:sy n="77" d="100"/>
        </p:scale>
        <p:origin x="3186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3154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9" Type="http://customschemas.google.com/relationships/presentationmetadata" Target="metadata"/><Relationship Id="rId3" Type="http://schemas.openxmlformats.org/officeDocument/2006/relationships/slide" Target="slides/slide2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2360613" y="1143000"/>
            <a:ext cx="213677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033454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>
          <a:extLst>
            <a:ext uri="{FF2B5EF4-FFF2-40B4-BE49-F238E27FC236}">
              <a16:creationId xmlns:a16="http://schemas.microsoft.com/office/drawing/2014/main" id="{07DF37DC-BCB2-3C3A-2AE9-A4973F823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>
            <a:extLst>
              <a:ext uri="{FF2B5EF4-FFF2-40B4-BE49-F238E27FC236}">
                <a16:creationId xmlns:a16="http://schemas.microsoft.com/office/drawing/2014/main" id="{E007EA0F-C8D1-7267-F0D1-A074F0AB1FE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>
            <a:extLst>
              <a:ext uri="{FF2B5EF4-FFF2-40B4-BE49-F238E27FC236}">
                <a16:creationId xmlns:a16="http://schemas.microsoft.com/office/drawing/2014/main" id="{DEF897CC-5E92-FF50-BC9C-C788CAC0D01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450709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662694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978520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381527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038865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233136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478639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>
          <a:extLst>
            <a:ext uri="{FF2B5EF4-FFF2-40B4-BE49-F238E27FC236}">
              <a16:creationId xmlns:a16="http://schemas.microsoft.com/office/drawing/2014/main" id="{ACCBC02A-EF98-9C18-26D5-B5B44605E5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>
            <a:extLst>
              <a:ext uri="{FF2B5EF4-FFF2-40B4-BE49-F238E27FC236}">
                <a16:creationId xmlns:a16="http://schemas.microsoft.com/office/drawing/2014/main" id="{EA850276-4A68-9A3F-CCC5-C3A8FBE942C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>
            <a:extLst>
              <a:ext uri="{FF2B5EF4-FFF2-40B4-BE49-F238E27FC236}">
                <a16:creationId xmlns:a16="http://schemas.microsoft.com/office/drawing/2014/main" id="{BEEE7D0A-80FC-8806-FDCD-02CF5FDE254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389484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937694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388809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188394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>
          <a:extLst>
            <a:ext uri="{FF2B5EF4-FFF2-40B4-BE49-F238E27FC236}">
              <a16:creationId xmlns:a16="http://schemas.microsoft.com/office/drawing/2014/main" id="{D7B737E5-E172-A514-08C1-FA777A011F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>
            <a:extLst>
              <a:ext uri="{FF2B5EF4-FFF2-40B4-BE49-F238E27FC236}">
                <a16:creationId xmlns:a16="http://schemas.microsoft.com/office/drawing/2014/main" id="{7E47DA69-230B-1091-D470-35FF95124DA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>
            <a:extLst>
              <a:ext uri="{FF2B5EF4-FFF2-40B4-BE49-F238E27FC236}">
                <a16:creationId xmlns:a16="http://schemas.microsoft.com/office/drawing/2014/main" id="{78B7AE17-C3CD-DCC3-34E5-E885DFD94F6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34574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DC9E7-F1ED-4CD3-B141-5FD6AE8A523A}" type="datetimeFigureOut">
              <a:rPr lang="en-GB" smtClean="0"/>
              <a:t>25/02/2025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CD55-41A3-4257-8209-B85C516487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8542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DC9E7-F1ED-4CD3-B141-5FD6AE8A523A}" type="datetimeFigureOut">
              <a:rPr lang="en-GB" smtClean="0"/>
              <a:t>25/02/2025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CD55-41A3-4257-8209-B85C516487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07206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DC9E7-F1ED-4CD3-B141-5FD6AE8A523A}" type="datetimeFigureOut">
              <a:rPr lang="en-GB" smtClean="0"/>
              <a:t>25/02/2025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CD55-41A3-4257-8209-B85C516487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809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DC9E7-F1ED-4CD3-B141-5FD6AE8A523A}" type="datetimeFigureOut">
              <a:rPr lang="en-GB" smtClean="0"/>
              <a:t>25/02/2025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CD55-41A3-4257-8209-B85C516487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1946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DC9E7-F1ED-4CD3-B141-5FD6AE8A523A}" type="datetimeFigureOut">
              <a:rPr lang="en-GB" smtClean="0"/>
              <a:t>25/02/2025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CD55-41A3-4257-8209-B85C516487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4975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DC9E7-F1ED-4CD3-B141-5FD6AE8A523A}" type="datetimeFigureOut">
              <a:rPr lang="en-GB" smtClean="0"/>
              <a:t>25/02/2025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CD55-41A3-4257-8209-B85C516487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3934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DC9E7-F1ED-4CD3-B141-5FD6AE8A523A}" type="datetimeFigureOut">
              <a:rPr lang="en-GB" smtClean="0"/>
              <a:t>25/02/2025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CD55-41A3-4257-8209-B85C516487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3593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DC9E7-F1ED-4CD3-B141-5FD6AE8A523A}" type="datetimeFigureOut">
              <a:rPr lang="en-GB" smtClean="0"/>
              <a:t>25/02/2025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CD55-41A3-4257-8209-B85C516487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18862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DC9E7-F1ED-4CD3-B141-5FD6AE8A523A}" type="datetimeFigureOut">
              <a:rPr lang="en-GB" smtClean="0"/>
              <a:t>25/02/2025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CD55-41A3-4257-8209-B85C516487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0493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DC9E7-F1ED-4CD3-B141-5FD6AE8A523A}" type="datetimeFigureOut">
              <a:rPr lang="en-GB" smtClean="0"/>
              <a:t>25/02/2025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CD55-41A3-4257-8209-B85C516487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89366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DC9E7-F1ED-4CD3-B141-5FD6AE8A523A}" type="datetimeFigureOut">
              <a:rPr lang="en-GB" smtClean="0"/>
              <a:t>25/02/2025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CD55-41A3-4257-8209-B85C516487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1258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7DC9E7-F1ED-4CD3-B141-5FD6AE8A523A}" type="datetimeFigureOut">
              <a:rPr lang="en-GB" smtClean="0"/>
              <a:t>25/02/2025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ACD55-41A3-4257-8209-B85C516487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2053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235322" y="25549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/>
          <p:cNvSpPr/>
          <p:nvPr/>
        </p:nvSpPr>
        <p:spPr>
          <a:xfrm>
            <a:off x="235322" y="521297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235454" y="183532"/>
            <a:ext cx="6387222" cy="4582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endParaRPr lang="en-GB" sz="2889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5400" b="1" dirty="0">
                <a:latin typeface="+mj-lt"/>
                <a:ea typeface="Calibri"/>
                <a:cs typeface="Calibri"/>
                <a:sym typeface="Calibri"/>
              </a:rPr>
              <a:t>8000 BCE</a:t>
            </a:r>
            <a:endParaRPr lang="en-GB" sz="6000" b="1" dirty="0">
              <a:solidFill>
                <a:srgbClr val="FF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868613" algn="ctr"/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(Mesolithic Era)</a:t>
            </a:r>
            <a:endParaRPr lang="en-GB" sz="2889" dirty="0">
              <a:latin typeface="+mj-lt"/>
            </a:endParaRPr>
          </a:p>
          <a:p>
            <a:endParaRPr lang="en-GB" sz="12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695575" algn="ctr"/>
            <a:r>
              <a:rPr lang="en-GB" sz="32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Evidence of early human settlement in the Weymouth area</a:t>
            </a:r>
            <a:endParaRPr sz="36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40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 </a:t>
            </a:r>
            <a:endParaRPr dirty="0">
              <a:latin typeface="+mj-lt"/>
            </a:endParaRPr>
          </a:p>
        </p:txBody>
      </p:sp>
      <p:sp>
        <p:nvSpPr>
          <p:cNvPr id="87" name="Google Shape;87;p1"/>
          <p:cNvSpPr txBox="1"/>
          <p:nvPr/>
        </p:nvSpPr>
        <p:spPr>
          <a:xfrm>
            <a:off x="363064" y="5551534"/>
            <a:ext cx="6259611" cy="3953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5400" b="1" dirty="0">
                <a:latin typeface="+mj-lt"/>
                <a:ea typeface="Calibri"/>
                <a:cs typeface="Calibri"/>
                <a:sym typeface="Calibri"/>
              </a:rPr>
              <a:t>2,500 - 500 BCE</a:t>
            </a:r>
          </a:p>
          <a:p>
            <a:pPr algn="ctr"/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(Bronze Age)</a:t>
            </a:r>
            <a:endParaRPr sz="2889" dirty="0">
              <a:latin typeface="+mj-lt"/>
            </a:endParaRPr>
          </a:p>
          <a:p>
            <a:pPr marL="2963863" algn="ctr"/>
            <a:endParaRPr lang="en-GB" sz="24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3500438" algn="ctr"/>
            <a:r>
              <a:rPr lang="en-GB" sz="2800" dirty="0"/>
              <a:t>Settlement and burial mounds indicate continued occupation.</a:t>
            </a:r>
            <a:r>
              <a:rPr lang="en-GB" sz="32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 </a:t>
            </a:r>
            <a:endParaRPr sz="3200" dirty="0">
              <a:latin typeface="+mj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235322" y="25549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/>
          <p:cNvSpPr/>
          <p:nvPr/>
        </p:nvSpPr>
        <p:spPr>
          <a:xfrm>
            <a:off x="235322" y="521297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00B0F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363065" y="-223360"/>
            <a:ext cx="6132000" cy="48426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endParaRPr lang="en-GB" sz="2889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5400" b="1" dirty="0">
                <a:latin typeface="+mj-lt"/>
                <a:ea typeface="Calibri"/>
                <a:cs typeface="Calibri"/>
                <a:sym typeface="Calibri"/>
              </a:rPr>
              <a:t>1857 CE</a:t>
            </a:r>
            <a:endParaRPr lang="en-GB" sz="6000" b="1" dirty="0">
              <a:solidFill>
                <a:srgbClr val="FF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782888" algn="ctr"/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(</a:t>
            </a:r>
            <a:r>
              <a:rPr lang="en-GB" sz="2890" b="1" dirty="0"/>
              <a:t>Georgian &amp; Victorian Era</a:t>
            </a:r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)</a:t>
            </a:r>
            <a:endParaRPr lang="en-GB" sz="2889" b="1" dirty="0">
              <a:latin typeface="+mj-lt"/>
            </a:endParaRPr>
          </a:p>
          <a:p>
            <a:pPr marL="2782888" algn="ctr"/>
            <a:r>
              <a:rPr lang="en-GB" sz="2800" dirty="0"/>
              <a:t>The Great Western Railway arrives in Weymouth, transforming the town and its tourism.</a:t>
            </a:r>
            <a:endParaRPr lang="en-GB" sz="28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"/>
          <p:cNvSpPr txBox="1"/>
          <p:nvPr/>
        </p:nvSpPr>
        <p:spPr>
          <a:xfrm>
            <a:off x="417645" y="5200465"/>
            <a:ext cx="6132000" cy="4230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4400" b="1" dirty="0">
                <a:latin typeface="+mj-lt"/>
                <a:ea typeface="Calibri"/>
                <a:cs typeface="Calibri"/>
                <a:sym typeface="Calibri"/>
              </a:rPr>
              <a:t>Late 19</a:t>
            </a:r>
            <a:r>
              <a:rPr lang="en-GB" sz="4400" b="1" baseline="30000" dirty="0">
                <a:latin typeface="+mj-lt"/>
                <a:ea typeface="Calibri"/>
                <a:cs typeface="Calibri"/>
                <a:sym typeface="Calibri"/>
              </a:rPr>
              <a:t>th</a:t>
            </a:r>
            <a:r>
              <a:rPr lang="en-GB" sz="4400" b="1" dirty="0">
                <a:latin typeface="+mj-lt"/>
                <a:ea typeface="Calibri"/>
                <a:cs typeface="Calibri"/>
                <a:sym typeface="Calibri"/>
              </a:rPr>
              <a:t> Century CE</a:t>
            </a:r>
            <a:endParaRPr lang="en-GB" sz="4800" b="1" dirty="0"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(</a:t>
            </a:r>
            <a:r>
              <a:rPr lang="en-GB" sz="2890" b="1" dirty="0"/>
              <a:t>Georgian &amp; Victorian Era</a:t>
            </a:r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)</a:t>
            </a:r>
            <a:endParaRPr lang="en-GB" sz="20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3133725" algn="ctr"/>
            <a:r>
              <a:rPr lang="en-GB" sz="2800" dirty="0"/>
              <a:t>Weymouth's tourism industry flourishes, with the construction of hotels, piers, and other attractions.</a:t>
            </a:r>
            <a:endParaRPr lang="en-GB" sz="3600" dirty="0">
              <a:solidFill>
                <a:schemeClr val="dk1"/>
              </a:solidFill>
              <a:latin typeface="+mj-lt"/>
              <a:cs typeface="Calibri"/>
              <a:sym typeface="Calibri"/>
            </a:endParaRPr>
          </a:p>
        </p:txBody>
      </p:sp>
      <p:pic>
        <p:nvPicPr>
          <p:cNvPr id="1026" name="Picture 2" descr="GLOUCESTER INFIRMARY (2)">
            <a:extLst>
              <a:ext uri="{FF2B5EF4-FFF2-40B4-BE49-F238E27FC236}">
                <a16:creationId xmlns:a16="http://schemas.microsoft.com/office/drawing/2014/main" id="{430D4810-02E6-A45A-934B-D30C1530675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89" t="28601" r="35057" b="11057"/>
          <a:stretch/>
        </p:blipFill>
        <p:spPr bwMode="auto">
          <a:xfrm>
            <a:off x="430171" y="6795432"/>
            <a:ext cx="3066065" cy="2635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24543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>
          <a:extLst>
            <a:ext uri="{FF2B5EF4-FFF2-40B4-BE49-F238E27FC236}">
              <a16:creationId xmlns:a16="http://schemas.microsoft.com/office/drawing/2014/main" id="{C314FED1-C56C-470F-B5E6-B93066DF4E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>
            <a:extLst>
              <a:ext uri="{FF2B5EF4-FFF2-40B4-BE49-F238E27FC236}">
                <a16:creationId xmlns:a16="http://schemas.microsoft.com/office/drawing/2014/main" id="{F3BB092F-B9ED-084B-9943-B834F297E35B}"/>
              </a:ext>
            </a:extLst>
          </p:cNvPr>
          <p:cNvSpPr/>
          <p:nvPr/>
        </p:nvSpPr>
        <p:spPr>
          <a:xfrm>
            <a:off x="235322" y="25549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>
            <a:extLst>
              <a:ext uri="{FF2B5EF4-FFF2-40B4-BE49-F238E27FC236}">
                <a16:creationId xmlns:a16="http://schemas.microsoft.com/office/drawing/2014/main" id="{35CB4AEF-F80C-E981-373C-4890CA59E213}"/>
              </a:ext>
            </a:extLst>
          </p:cNvPr>
          <p:cNvSpPr/>
          <p:nvPr/>
        </p:nvSpPr>
        <p:spPr>
          <a:xfrm>
            <a:off x="235322" y="521297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00B0F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>
            <a:extLst>
              <a:ext uri="{FF2B5EF4-FFF2-40B4-BE49-F238E27FC236}">
                <a16:creationId xmlns:a16="http://schemas.microsoft.com/office/drawing/2014/main" id="{500A167F-CFFB-6174-FDBA-62F7D91901A0}"/>
              </a:ext>
            </a:extLst>
          </p:cNvPr>
          <p:cNvSpPr txBox="1"/>
          <p:nvPr/>
        </p:nvSpPr>
        <p:spPr>
          <a:xfrm>
            <a:off x="363065" y="193806"/>
            <a:ext cx="6132000" cy="4008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endParaRPr lang="en-GB" sz="2889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5400" b="1" dirty="0">
                <a:latin typeface="+mj-lt"/>
                <a:ea typeface="Calibri"/>
                <a:cs typeface="Calibri"/>
                <a:sym typeface="Calibri"/>
              </a:rPr>
              <a:t>1887 CE</a:t>
            </a:r>
            <a:endParaRPr lang="en-GB" sz="6000" b="1" dirty="0">
              <a:solidFill>
                <a:srgbClr val="FF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782888" algn="ctr"/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(</a:t>
            </a:r>
            <a:r>
              <a:rPr lang="en-GB" sz="2890" b="1" dirty="0"/>
              <a:t>Georgian &amp; Victorian Era</a:t>
            </a:r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)</a:t>
            </a:r>
          </a:p>
          <a:p>
            <a:pPr marL="2782888" algn="ctr"/>
            <a:endParaRPr lang="en-GB" sz="2889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782888" algn="ctr"/>
            <a:endParaRPr lang="en-GB" sz="2889" b="1" dirty="0">
              <a:latin typeface="+mj-lt"/>
            </a:endParaRPr>
          </a:p>
          <a:p>
            <a:pPr marL="2782888" algn="ctr"/>
            <a:r>
              <a:rPr lang="en-GB" sz="2800" dirty="0"/>
              <a:t>The Jubilee Clock was erected</a:t>
            </a:r>
            <a:endParaRPr lang="en-GB" sz="28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">
            <a:extLst>
              <a:ext uri="{FF2B5EF4-FFF2-40B4-BE49-F238E27FC236}">
                <a16:creationId xmlns:a16="http://schemas.microsoft.com/office/drawing/2014/main" id="{72010D1A-6A01-6C72-259B-ACDC1DF406D7}"/>
              </a:ext>
            </a:extLst>
          </p:cNvPr>
          <p:cNvSpPr txBox="1"/>
          <p:nvPr/>
        </p:nvSpPr>
        <p:spPr>
          <a:xfrm>
            <a:off x="417645" y="5463679"/>
            <a:ext cx="6132000" cy="3703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4400" b="1" dirty="0">
                <a:latin typeface="+mj-lt"/>
                <a:ea typeface="Calibri"/>
                <a:cs typeface="Calibri"/>
                <a:sym typeface="Calibri"/>
              </a:rPr>
              <a:t>1901CE</a:t>
            </a:r>
            <a:endParaRPr lang="en-GB" sz="4800" b="1" dirty="0"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(</a:t>
            </a:r>
            <a:r>
              <a:rPr lang="en-GB" sz="2890" b="1" dirty="0"/>
              <a:t>Georgian &amp; Victorian Era</a:t>
            </a:r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)</a:t>
            </a:r>
          </a:p>
          <a:p>
            <a:pPr algn="ctr"/>
            <a:endParaRPr lang="en-GB" sz="2889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lang="en-GB" sz="2889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lang="en-GB" sz="20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3133725" algn="ctr"/>
            <a:r>
              <a:rPr lang="en-GB" sz="2800" dirty="0"/>
              <a:t>Weymouth had a population of almost 20,000.</a:t>
            </a:r>
            <a:endParaRPr lang="en-GB" sz="3600" dirty="0">
              <a:solidFill>
                <a:schemeClr val="dk1"/>
              </a:solidFill>
              <a:latin typeface="+mj-lt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936970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235322" y="25549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00B0F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/>
          <p:cNvSpPr/>
          <p:nvPr/>
        </p:nvSpPr>
        <p:spPr>
          <a:xfrm>
            <a:off x="235322" y="521297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00B0F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346492" y="163516"/>
            <a:ext cx="6132000" cy="39669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endParaRPr lang="en-GB" sz="2889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5400" b="1" dirty="0">
                <a:latin typeface="+mj-lt"/>
                <a:ea typeface="Calibri"/>
                <a:cs typeface="Calibri"/>
                <a:sym typeface="Calibri"/>
              </a:rPr>
              <a:t>1914-1918 CE</a:t>
            </a:r>
            <a:endParaRPr lang="en-GB" sz="6000" b="1" dirty="0">
              <a:solidFill>
                <a:srgbClr val="FF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(World War 1)</a:t>
            </a:r>
            <a:endParaRPr sz="2889" dirty="0">
              <a:latin typeface="+mj-lt"/>
            </a:endParaRPr>
          </a:p>
          <a:p>
            <a:endParaRPr lang="en-GB" sz="24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3321050" algn="ctr"/>
            <a:r>
              <a:rPr lang="en-GB" sz="2400" dirty="0"/>
              <a:t>Weymouth serves as a major embarkation point for troops.</a:t>
            </a:r>
            <a:endParaRPr lang="en-GB" sz="2100" dirty="0">
              <a:solidFill>
                <a:schemeClr val="dk1"/>
              </a:solidFill>
              <a:latin typeface="+mj-lt"/>
              <a:cs typeface="Calibri"/>
              <a:sym typeface="Calibri"/>
            </a:endParaRPr>
          </a:p>
          <a:p>
            <a:pPr marL="2509838" algn="ctr"/>
            <a:endParaRPr sz="2000" dirty="0">
              <a:latin typeface="+mj-lt"/>
            </a:endParaRPr>
          </a:p>
        </p:txBody>
      </p:sp>
      <p:sp>
        <p:nvSpPr>
          <p:cNvPr id="87" name="Google Shape;87;p1"/>
          <p:cNvSpPr txBox="1"/>
          <p:nvPr/>
        </p:nvSpPr>
        <p:spPr>
          <a:xfrm>
            <a:off x="346491" y="5196080"/>
            <a:ext cx="6132000" cy="3754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marL="2325688" algn="ctr"/>
            <a:r>
              <a:rPr lang="en-GB" sz="4400" b="1" dirty="0">
                <a:latin typeface="+mj-lt"/>
                <a:ea typeface="Calibri"/>
                <a:cs typeface="Calibri"/>
                <a:sym typeface="Calibri"/>
              </a:rPr>
              <a:t>1919 – 1939 CE </a:t>
            </a:r>
            <a:endParaRPr lang="en-GB" sz="44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325688" algn="ctr"/>
            <a:r>
              <a:rPr lang="en-GB" sz="2800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(Inter-war period)</a:t>
            </a:r>
            <a:endParaRPr lang="en-GB" sz="2800" dirty="0">
              <a:latin typeface="+mj-lt"/>
            </a:endParaRPr>
          </a:p>
          <a:p>
            <a:pPr marL="3136900" algn="ctr"/>
            <a:endParaRPr lang="en-GB" sz="24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3136900" algn="ctr"/>
            <a:endParaRPr lang="en-GB" sz="14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325688" algn="ctr"/>
            <a:r>
              <a:rPr lang="en-GB" sz="2800" dirty="0"/>
              <a:t>Weymouth continues to be a popular seaside resort.</a:t>
            </a:r>
            <a:endParaRPr lang="en-GB" sz="28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07049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235322" y="25549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00B0F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/>
          <p:cNvSpPr/>
          <p:nvPr/>
        </p:nvSpPr>
        <p:spPr>
          <a:xfrm>
            <a:off x="235322" y="5212975"/>
            <a:ext cx="6387354" cy="4437530"/>
          </a:xfrm>
          <a:prstGeom prst="rect">
            <a:avLst/>
          </a:prstGeom>
          <a:noFill/>
          <a:ln w="7620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362935" y="347828"/>
            <a:ext cx="6132000" cy="40010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Calibri"/>
                <a:cs typeface="Calibri"/>
                <a:sym typeface="Calibri"/>
              </a:rPr>
              <a:t>1939 - 1945 CE</a:t>
            </a: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Calibri"/>
              <a:cs typeface="Calibri"/>
              <a:sym typeface="Calibri"/>
            </a:endParaRPr>
          </a:p>
          <a:p>
            <a:pPr algn="ctr">
              <a:defRPr/>
            </a:pPr>
            <a:r>
              <a:rPr lang="en-GB" sz="2800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(World War 2)</a:t>
            </a:r>
          </a:p>
          <a:p>
            <a:pPr algn="ctr">
              <a:defRPr/>
            </a:pPr>
            <a:endParaRPr lang="en-GB" sz="1000" dirty="0">
              <a:latin typeface="+mj-lt"/>
            </a:endParaRPr>
          </a:p>
          <a:p>
            <a:pPr marL="3673475"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Calibri"/>
              <a:cs typeface="Calibri"/>
              <a:sym typeface="Calibri"/>
            </a:endParaRPr>
          </a:p>
          <a:p>
            <a:pPr marL="3402013"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prstClr val="black"/>
                </a:solidFill>
                <a:latin typeface="+mj-lt"/>
                <a:ea typeface="Calibri"/>
                <a:cs typeface="Calibri"/>
                <a:sym typeface="Calibri"/>
              </a:rPr>
              <a:t>W</a:t>
            </a:r>
            <a:r>
              <a:rPr lang="en-GB" sz="2400" dirty="0"/>
              <a:t>eymouth again plays a significant role in troop movements, and suffers from bombing raids.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cs typeface="Calibri"/>
              <a:sym typeface="Calibri"/>
            </a:endParaRPr>
          </a:p>
        </p:txBody>
      </p:sp>
      <p:sp>
        <p:nvSpPr>
          <p:cNvPr id="87" name="Google Shape;87;p1"/>
          <p:cNvSpPr txBox="1"/>
          <p:nvPr/>
        </p:nvSpPr>
        <p:spPr>
          <a:xfrm>
            <a:off x="362935" y="5152157"/>
            <a:ext cx="6132000" cy="1983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4800" b="1" dirty="0">
                <a:latin typeface="+mj-lt"/>
                <a:ea typeface="Calibri"/>
                <a:cs typeface="Calibri"/>
                <a:sym typeface="Calibri"/>
              </a:rPr>
              <a:t>1945 - 2011</a:t>
            </a:r>
            <a:endParaRPr lang="en-GB" sz="5400" b="1" dirty="0"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(Post-War era)</a:t>
            </a:r>
          </a:p>
          <a:p>
            <a:pPr algn="ctr"/>
            <a:endParaRPr sz="1000" dirty="0">
              <a:latin typeface="+mj-lt"/>
            </a:endParaRPr>
          </a:p>
          <a:p>
            <a:pPr algn="ctr"/>
            <a:r>
              <a:rPr lang="en-GB" dirty="0"/>
              <a:t>Weymouth recovers and continues to develop as a tourist destination</a:t>
            </a:r>
            <a:endParaRPr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078871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235322" y="25549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/>
          <p:cNvSpPr/>
          <p:nvPr/>
        </p:nvSpPr>
        <p:spPr>
          <a:xfrm>
            <a:off x="235322" y="521297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235320" y="465711"/>
            <a:ext cx="6387356" cy="3522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5400" b="1" dirty="0">
                <a:latin typeface="+mj-lt"/>
                <a:ea typeface="Calibri"/>
                <a:cs typeface="Calibri"/>
                <a:sym typeface="Calibri"/>
              </a:rPr>
              <a:t>2012 CE</a:t>
            </a:r>
            <a:endParaRPr lang="en-GB" sz="6000" b="1" dirty="0">
              <a:solidFill>
                <a:srgbClr val="FF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(Olympic event host)</a:t>
            </a:r>
            <a:endParaRPr lang="en-GB" sz="28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3321050" algn="ctr"/>
            <a:r>
              <a:rPr lang="en-GB" sz="2000" dirty="0"/>
              <a:t>Weymouth and Portland hosted sailing events for the London 2012 Olympic Games, bringing international attention and investment to the area.</a:t>
            </a:r>
            <a:endParaRPr sz="2000" dirty="0">
              <a:latin typeface="+mj-lt"/>
            </a:endParaRPr>
          </a:p>
        </p:txBody>
      </p:sp>
      <p:sp>
        <p:nvSpPr>
          <p:cNvPr id="4" name="Google Shape;86;p1">
            <a:extLst>
              <a:ext uri="{FF2B5EF4-FFF2-40B4-BE49-F238E27FC236}">
                <a16:creationId xmlns:a16="http://schemas.microsoft.com/office/drawing/2014/main" id="{468411B7-4309-CFA7-28EE-07BCB497B3C5}"/>
              </a:ext>
            </a:extLst>
          </p:cNvPr>
          <p:cNvSpPr txBox="1"/>
          <p:nvPr/>
        </p:nvSpPr>
        <p:spPr>
          <a:xfrm>
            <a:off x="362998" y="5091516"/>
            <a:ext cx="6132000" cy="4445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5400" b="1" dirty="0">
                <a:latin typeface="+mj-lt"/>
                <a:ea typeface="Calibri"/>
                <a:cs typeface="Calibri"/>
                <a:sym typeface="Calibri"/>
              </a:rPr>
              <a:t>Present Day</a:t>
            </a:r>
            <a:endParaRPr lang="en-GB" sz="6000" b="1" dirty="0">
              <a:solidFill>
                <a:srgbClr val="FF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(21</a:t>
            </a:r>
            <a:r>
              <a:rPr lang="en-GB" sz="2889" b="1" baseline="300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st</a:t>
            </a:r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 Century CE)</a:t>
            </a:r>
            <a:endParaRPr lang="en-GB" sz="32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3670300" algn="ctr"/>
            <a:r>
              <a:rPr lang="en-GB" sz="2000" dirty="0"/>
              <a:t>Ongoing development and improvements to Weymouth's seafront, harbour, and other attractions, focusing on tourism, leisure, and economic diversification. </a:t>
            </a:r>
            <a:endParaRPr sz="1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720543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235322" y="25549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/>
          <p:cNvSpPr/>
          <p:nvPr/>
        </p:nvSpPr>
        <p:spPr>
          <a:xfrm>
            <a:off x="235322" y="521297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FFC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235322" y="260542"/>
            <a:ext cx="6387354" cy="44284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endParaRPr lang="en-GB" sz="2889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5400" b="1" dirty="0">
                <a:latin typeface="+mj-lt"/>
                <a:ea typeface="Calibri"/>
                <a:cs typeface="Calibri"/>
                <a:sym typeface="Calibri"/>
              </a:rPr>
              <a:t>800 BCE - 43 CE</a:t>
            </a:r>
            <a:endParaRPr lang="en-GB" sz="6000" b="1" dirty="0">
              <a:solidFill>
                <a:srgbClr val="FF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(Iron Age)</a:t>
            </a:r>
            <a:endParaRPr sz="2889" dirty="0">
              <a:latin typeface="+mj-lt"/>
            </a:endParaRPr>
          </a:p>
          <a:p>
            <a:endParaRPr lang="en-GB" sz="36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3136900" algn="ctr"/>
            <a:r>
              <a:rPr lang="en-GB" sz="2800" dirty="0"/>
              <a:t>The </a:t>
            </a:r>
            <a:r>
              <a:rPr lang="en-GB" sz="2800" dirty="0" err="1"/>
              <a:t>Durotriges</a:t>
            </a:r>
            <a:r>
              <a:rPr lang="en-GB" sz="2800" dirty="0"/>
              <a:t> tribe inhabit the area.</a:t>
            </a:r>
            <a:r>
              <a:rPr lang="en-GB" sz="28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 </a:t>
            </a:r>
            <a:endParaRPr lang="en-GB" sz="319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lang="en-GB" sz="319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dirty="0">
              <a:latin typeface="+mj-lt"/>
            </a:endParaRPr>
          </a:p>
        </p:txBody>
      </p:sp>
      <p:sp>
        <p:nvSpPr>
          <p:cNvPr id="87" name="Google Shape;87;p1"/>
          <p:cNvSpPr txBox="1"/>
          <p:nvPr/>
        </p:nvSpPr>
        <p:spPr>
          <a:xfrm>
            <a:off x="389947" y="5647949"/>
            <a:ext cx="6132000" cy="315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5400" b="1" dirty="0">
                <a:latin typeface="+mj-lt"/>
                <a:ea typeface="Calibri"/>
                <a:cs typeface="Calibri"/>
                <a:sym typeface="Calibri"/>
              </a:rPr>
              <a:t>43 - 410 CE</a:t>
            </a:r>
            <a:endParaRPr lang="en-GB" sz="6000" b="1" dirty="0"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(Roman Britain)</a:t>
            </a:r>
            <a:endParaRPr sz="2889" dirty="0">
              <a:latin typeface="+mj-lt"/>
            </a:endParaRPr>
          </a:p>
          <a:p>
            <a:pPr marL="2963863" algn="ctr"/>
            <a:endParaRPr lang="en-GB" sz="16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963863" algn="ctr"/>
            <a:endParaRPr lang="en-GB" sz="16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3311525" algn="ctr"/>
            <a:r>
              <a:rPr lang="en-GB" sz="2800" dirty="0"/>
              <a:t>Weymouth likely a minor port and trading post.</a:t>
            </a:r>
            <a:endParaRPr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51358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235322" y="25549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FFC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/>
          <p:cNvSpPr/>
          <p:nvPr/>
        </p:nvSpPr>
        <p:spPr>
          <a:xfrm>
            <a:off x="235322" y="521297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FFC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2839210" y="492030"/>
            <a:ext cx="3783466" cy="4197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endParaRPr lang="en-GB" sz="2889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5400" b="1" dirty="0">
                <a:latin typeface="+mj-lt"/>
                <a:ea typeface="Calibri"/>
                <a:cs typeface="Calibri"/>
                <a:sym typeface="Calibri"/>
              </a:rPr>
              <a:t>5</a:t>
            </a:r>
            <a:r>
              <a:rPr lang="en-GB" sz="5400" b="1" baseline="30000" dirty="0">
                <a:latin typeface="+mj-lt"/>
                <a:ea typeface="Calibri"/>
                <a:cs typeface="Calibri"/>
                <a:sym typeface="Calibri"/>
              </a:rPr>
              <a:t>th</a:t>
            </a:r>
            <a:r>
              <a:rPr lang="en-GB" sz="5400" b="1" dirty="0">
                <a:latin typeface="+mj-lt"/>
                <a:ea typeface="Calibri"/>
                <a:cs typeface="Calibri"/>
                <a:sym typeface="Calibri"/>
              </a:rPr>
              <a:t>-11</a:t>
            </a:r>
            <a:r>
              <a:rPr lang="en-GB" sz="5400" b="1" baseline="30000" dirty="0">
                <a:latin typeface="+mj-lt"/>
                <a:ea typeface="Calibri"/>
                <a:cs typeface="Calibri"/>
                <a:sym typeface="Calibri"/>
              </a:rPr>
              <a:t>th</a:t>
            </a:r>
            <a:r>
              <a:rPr lang="en-GB" sz="5400" b="1" dirty="0">
                <a:latin typeface="+mj-lt"/>
                <a:ea typeface="Calibri"/>
                <a:cs typeface="Calibri"/>
                <a:sym typeface="Calibri"/>
              </a:rPr>
              <a:t> Centuries</a:t>
            </a:r>
            <a:endParaRPr lang="en-GB" sz="6000" b="1" dirty="0">
              <a:solidFill>
                <a:srgbClr val="FF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(Saxon Period)</a:t>
            </a:r>
            <a:endParaRPr sz="2889" dirty="0">
              <a:latin typeface="+mj-lt"/>
            </a:endParaRPr>
          </a:p>
          <a:p>
            <a:endParaRPr lang="en-GB" sz="11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2400" dirty="0"/>
              <a:t>Weymouth emerges as a more significant settlement.</a:t>
            </a:r>
            <a:endParaRPr lang="en-GB" sz="319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dirty="0">
              <a:latin typeface="+mj-lt"/>
            </a:endParaRPr>
          </a:p>
        </p:txBody>
      </p:sp>
      <p:sp>
        <p:nvSpPr>
          <p:cNvPr id="87" name="Google Shape;87;p1"/>
          <p:cNvSpPr txBox="1"/>
          <p:nvPr/>
        </p:nvSpPr>
        <p:spPr>
          <a:xfrm>
            <a:off x="362998" y="5321452"/>
            <a:ext cx="6132000" cy="4076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5400" b="1" dirty="0">
                <a:solidFill>
                  <a:prstClr val="black"/>
                </a:solidFill>
                <a:latin typeface="+mj-lt"/>
                <a:ea typeface="Calibri"/>
                <a:cs typeface="Calibri"/>
                <a:sym typeface="Calibri"/>
              </a:rPr>
              <a:t>1086</a:t>
            </a:r>
            <a:r>
              <a:rPr kumimoji="0" lang="en-GB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Calibri"/>
                <a:cs typeface="Calibri"/>
                <a:sym typeface="Calibri"/>
              </a:rPr>
              <a:t> CE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89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Calibri"/>
                <a:cs typeface="Calibri"/>
                <a:sym typeface="Calibri"/>
              </a:rPr>
              <a:t>(</a:t>
            </a:r>
            <a:r>
              <a:rPr lang="en-GB" sz="2889" b="1" dirty="0">
                <a:solidFill>
                  <a:prstClr val="black"/>
                </a:solidFill>
                <a:latin typeface="+mj-lt"/>
                <a:ea typeface="Calibri"/>
                <a:cs typeface="Calibri"/>
                <a:sym typeface="Calibri"/>
              </a:rPr>
              <a:t>Medieval Period</a:t>
            </a:r>
            <a:r>
              <a:rPr kumimoji="0" lang="en-GB" sz="2889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Calibri"/>
                <a:cs typeface="Calibri"/>
                <a:sym typeface="Calibri"/>
              </a:rPr>
              <a:t>)</a:t>
            </a:r>
            <a:endParaRPr kumimoji="0" lang="en-GB" sz="2889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</a:endParaRPr>
          </a:p>
          <a:p>
            <a:pPr marL="2963863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400" dirty="0">
              <a:solidFill>
                <a:prstClr val="black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963863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400" dirty="0">
              <a:solidFill>
                <a:prstClr val="black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963863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400" dirty="0">
              <a:solidFill>
                <a:prstClr val="black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963863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Calibri"/>
              <a:cs typeface="Calibri"/>
              <a:sym typeface="Calibri"/>
            </a:endParaRPr>
          </a:p>
          <a:p>
            <a:pPr marL="2963863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Calibri"/>
              <a:cs typeface="Calibri"/>
              <a:sym typeface="Calibri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Calibri"/>
                <a:cs typeface="Calibri"/>
                <a:sym typeface="Calibri"/>
              </a:rPr>
              <a:t>Weymouth recorded in Domesday Book as a manor</a:t>
            </a:r>
            <a:endParaRPr kumimoji="0" lang="en-GB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657577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235322" y="25549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/>
          <p:cNvSpPr/>
          <p:nvPr/>
        </p:nvSpPr>
        <p:spPr>
          <a:xfrm>
            <a:off x="235322" y="5260272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363065" y="479745"/>
            <a:ext cx="6132000" cy="33068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4800" b="1" dirty="0">
                <a:latin typeface="+mj-lt"/>
                <a:ea typeface="Calibri"/>
                <a:cs typeface="Calibri"/>
                <a:sym typeface="Calibri"/>
              </a:rPr>
              <a:t>13</a:t>
            </a:r>
            <a:r>
              <a:rPr lang="en-GB" sz="4800" b="1" baseline="30000" dirty="0">
                <a:latin typeface="+mj-lt"/>
                <a:ea typeface="Calibri"/>
                <a:cs typeface="Calibri"/>
                <a:sym typeface="Calibri"/>
              </a:rPr>
              <a:t>th</a:t>
            </a:r>
            <a:r>
              <a:rPr lang="en-GB" sz="4800" b="1" dirty="0">
                <a:latin typeface="+mj-lt"/>
                <a:ea typeface="Calibri"/>
                <a:cs typeface="Calibri"/>
                <a:sym typeface="Calibri"/>
              </a:rPr>
              <a:t> Century CE</a:t>
            </a:r>
            <a:endParaRPr lang="en-GB" sz="6000" b="1" dirty="0">
              <a:solidFill>
                <a:srgbClr val="FF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333625" algn="ctr"/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(Medieval period)</a:t>
            </a:r>
            <a:endParaRPr sz="2889" dirty="0">
              <a:latin typeface="+mj-lt"/>
            </a:endParaRPr>
          </a:p>
          <a:p>
            <a:pPr marL="1889125"/>
            <a:endParaRPr lang="en-GB" sz="36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427288" algn="ctr"/>
            <a:r>
              <a:rPr lang="en-GB" sz="32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Weymouth gains importance as a port</a:t>
            </a:r>
          </a:p>
        </p:txBody>
      </p:sp>
      <p:sp>
        <p:nvSpPr>
          <p:cNvPr id="87" name="Google Shape;87;p1"/>
          <p:cNvSpPr txBox="1"/>
          <p:nvPr/>
        </p:nvSpPr>
        <p:spPr>
          <a:xfrm>
            <a:off x="363065" y="5849855"/>
            <a:ext cx="6116563" cy="3429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4800" b="1" dirty="0">
                <a:latin typeface="+mj-lt"/>
                <a:ea typeface="Calibri"/>
                <a:cs typeface="Calibri"/>
                <a:sym typeface="Calibri"/>
              </a:rPr>
              <a:t>14</a:t>
            </a:r>
            <a:r>
              <a:rPr lang="en-GB" sz="4800" b="1" baseline="30000" dirty="0">
                <a:latin typeface="+mj-lt"/>
                <a:ea typeface="Calibri"/>
                <a:cs typeface="Calibri"/>
                <a:sym typeface="Calibri"/>
              </a:rPr>
              <a:t>th</a:t>
            </a:r>
            <a:r>
              <a:rPr lang="en-GB" sz="4800" b="1" dirty="0">
                <a:latin typeface="+mj-lt"/>
                <a:ea typeface="Calibri"/>
                <a:cs typeface="Calibri"/>
                <a:sym typeface="Calibri"/>
              </a:rPr>
              <a:t> Century CE</a:t>
            </a:r>
            <a:endParaRPr lang="en-GB" sz="5400" b="1" dirty="0"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(Medieval period)</a:t>
            </a:r>
            <a:endParaRPr sz="2889" dirty="0">
              <a:latin typeface="+mj-lt"/>
            </a:endParaRPr>
          </a:p>
          <a:p>
            <a:pPr marL="2606675" algn="ctr"/>
            <a:endParaRPr lang="en-GB" sz="14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606675" algn="ctr"/>
            <a:endParaRPr lang="en-GB" sz="14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606675" algn="ctr"/>
            <a:endParaRPr lang="en-GB" sz="14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606675" algn="ctr"/>
            <a:endParaRPr lang="en-GB" sz="14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606675" algn="ctr"/>
            <a:r>
              <a:rPr lang="en-GB" sz="2800" dirty="0"/>
              <a:t>Weymouth suffers during the Black Death</a:t>
            </a:r>
            <a:r>
              <a:rPr lang="en-GB" sz="24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 </a:t>
            </a:r>
            <a:endParaRPr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905897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>
          <a:extLst>
            <a:ext uri="{FF2B5EF4-FFF2-40B4-BE49-F238E27FC236}">
              <a16:creationId xmlns:a16="http://schemas.microsoft.com/office/drawing/2014/main" id="{84A4E888-204F-09DC-D048-5CBFF6352F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>
            <a:extLst>
              <a:ext uri="{FF2B5EF4-FFF2-40B4-BE49-F238E27FC236}">
                <a16:creationId xmlns:a16="http://schemas.microsoft.com/office/drawing/2014/main" id="{7FD91C56-EF3A-B978-741E-95818B788BCF}"/>
              </a:ext>
            </a:extLst>
          </p:cNvPr>
          <p:cNvSpPr/>
          <p:nvPr/>
        </p:nvSpPr>
        <p:spPr>
          <a:xfrm>
            <a:off x="235322" y="25549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>
            <a:extLst>
              <a:ext uri="{FF2B5EF4-FFF2-40B4-BE49-F238E27FC236}">
                <a16:creationId xmlns:a16="http://schemas.microsoft.com/office/drawing/2014/main" id="{656EF4B5-D2D8-D166-14F8-2ED7D7607BC3}"/>
              </a:ext>
            </a:extLst>
          </p:cNvPr>
          <p:cNvSpPr/>
          <p:nvPr/>
        </p:nvSpPr>
        <p:spPr>
          <a:xfrm>
            <a:off x="235322" y="5260272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>
            <a:extLst>
              <a:ext uri="{FF2B5EF4-FFF2-40B4-BE49-F238E27FC236}">
                <a16:creationId xmlns:a16="http://schemas.microsoft.com/office/drawing/2014/main" id="{BF9F543E-1AF7-D6E1-DD87-D18014CC5C19}"/>
              </a:ext>
            </a:extLst>
          </p:cNvPr>
          <p:cNvSpPr txBox="1"/>
          <p:nvPr/>
        </p:nvSpPr>
        <p:spPr>
          <a:xfrm>
            <a:off x="363065" y="233524"/>
            <a:ext cx="6132000" cy="3799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4800" b="1" dirty="0">
                <a:latin typeface="+mj-lt"/>
                <a:ea typeface="Calibri"/>
                <a:cs typeface="Calibri"/>
                <a:sym typeface="Calibri"/>
              </a:rPr>
              <a:t>1252 CE</a:t>
            </a:r>
            <a:endParaRPr lang="en-GB" sz="6000" b="1" dirty="0">
              <a:solidFill>
                <a:srgbClr val="FF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333625" algn="ctr"/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(Medieval period)</a:t>
            </a:r>
            <a:endParaRPr sz="2889" dirty="0">
              <a:latin typeface="+mj-lt"/>
            </a:endParaRPr>
          </a:p>
          <a:p>
            <a:pPr marL="1889125"/>
            <a:endParaRPr lang="en-GB" sz="36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427288" algn="ctr"/>
            <a:r>
              <a:rPr lang="en-GB" sz="32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Weymouth became a chartered borough and established seaport</a:t>
            </a:r>
          </a:p>
        </p:txBody>
      </p:sp>
      <p:sp>
        <p:nvSpPr>
          <p:cNvPr id="2" name="Google Shape;86;p1"/>
          <p:cNvSpPr txBox="1"/>
          <p:nvPr/>
        </p:nvSpPr>
        <p:spPr>
          <a:xfrm>
            <a:off x="363065" y="5098288"/>
            <a:ext cx="6132000" cy="53964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endParaRPr lang="en-GB" sz="2889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4800" b="1" dirty="0">
                <a:latin typeface="+mj-lt"/>
                <a:ea typeface="Calibri"/>
                <a:cs typeface="Calibri"/>
                <a:sym typeface="Calibri"/>
              </a:rPr>
              <a:t>15</a:t>
            </a:r>
            <a:r>
              <a:rPr lang="en-GB" sz="4800" b="1" baseline="30000" dirty="0">
                <a:latin typeface="+mj-lt"/>
                <a:ea typeface="Calibri"/>
                <a:cs typeface="Calibri"/>
                <a:sym typeface="Calibri"/>
              </a:rPr>
              <a:t>th</a:t>
            </a:r>
            <a:r>
              <a:rPr lang="en-GB" sz="4800" b="1" dirty="0">
                <a:latin typeface="+mj-lt"/>
                <a:ea typeface="Calibri"/>
                <a:cs typeface="Calibri"/>
                <a:sym typeface="Calibri"/>
              </a:rPr>
              <a:t> Century CE</a:t>
            </a:r>
          </a:p>
          <a:p>
            <a:pPr algn="ctr"/>
            <a:r>
              <a:rPr lang="en-GB" sz="2890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(Medieval period)</a:t>
            </a:r>
            <a:endParaRPr lang="en-GB" sz="2890" dirty="0">
              <a:latin typeface="+mj-lt"/>
            </a:endParaRPr>
          </a:p>
          <a:p>
            <a:endParaRPr lang="en-GB" sz="289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3136900" algn="ctr">
              <a:tabLst>
                <a:tab pos="2149475" algn="l"/>
              </a:tabLst>
            </a:pPr>
            <a:r>
              <a:rPr lang="en-GB" sz="3200" dirty="0"/>
              <a:t>Weymouth involved in maritime trade and fishing.</a:t>
            </a:r>
          </a:p>
          <a:p>
            <a:pPr marL="3136900" algn="ctr">
              <a:tabLst>
                <a:tab pos="2149475" algn="l"/>
              </a:tabLst>
            </a:pPr>
            <a:endParaRPr lang="en-GB" sz="319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lang="en-GB" sz="319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735048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"/>
          <p:cNvSpPr/>
          <p:nvPr/>
        </p:nvSpPr>
        <p:spPr>
          <a:xfrm>
            <a:off x="235322" y="521297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1"/>
          <p:cNvSpPr/>
          <p:nvPr/>
        </p:nvSpPr>
        <p:spPr>
          <a:xfrm>
            <a:off x="235322" y="25549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"/>
          <p:cNvSpPr txBox="1"/>
          <p:nvPr/>
        </p:nvSpPr>
        <p:spPr>
          <a:xfrm>
            <a:off x="362999" y="5227521"/>
            <a:ext cx="6132000" cy="3936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5400" b="1" dirty="0">
                <a:latin typeface="+mj-lt"/>
                <a:ea typeface="Calibri"/>
                <a:cs typeface="Calibri"/>
                <a:sym typeface="Calibri"/>
              </a:rPr>
              <a:t>16</a:t>
            </a:r>
            <a:r>
              <a:rPr lang="en-GB" sz="5400" b="1" baseline="30000" dirty="0">
                <a:latin typeface="+mj-lt"/>
                <a:ea typeface="Calibri"/>
                <a:cs typeface="Calibri"/>
                <a:sym typeface="Calibri"/>
              </a:rPr>
              <a:t>th</a:t>
            </a:r>
            <a:r>
              <a:rPr lang="en-GB" sz="5400" b="1" dirty="0">
                <a:latin typeface="+mj-lt"/>
                <a:ea typeface="Calibri"/>
                <a:cs typeface="Calibri"/>
                <a:sym typeface="Calibri"/>
              </a:rPr>
              <a:t> Century CE</a:t>
            </a:r>
          </a:p>
          <a:p>
            <a:pPr marL="3043238" algn="ctr"/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(Tudor &amp; Stuart era)</a:t>
            </a:r>
            <a:endParaRPr sz="2889" dirty="0">
              <a:latin typeface="+mj-lt"/>
            </a:endParaRPr>
          </a:p>
          <a:p>
            <a:pPr marL="2606675" algn="ctr"/>
            <a:endParaRPr lang="en-GB" sz="10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955925" indent="274638" algn="ctr"/>
            <a:endParaRPr lang="en-GB" sz="16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963863" algn="ctr"/>
            <a:r>
              <a:rPr lang="en-GB" sz="28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Weymouth continues to strengthen its defences</a:t>
            </a:r>
            <a:endParaRPr sz="2800" dirty="0">
              <a:latin typeface="+mj-lt"/>
            </a:endParaRPr>
          </a:p>
        </p:txBody>
      </p:sp>
      <p:sp>
        <p:nvSpPr>
          <p:cNvPr id="2" name="Google Shape;87;p1">
            <a:extLst>
              <a:ext uri="{FF2B5EF4-FFF2-40B4-BE49-F238E27FC236}">
                <a16:creationId xmlns:a16="http://schemas.microsoft.com/office/drawing/2014/main" id="{11F50C0D-D74C-6989-AC28-9084F2D30A55}"/>
              </a:ext>
            </a:extLst>
          </p:cNvPr>
          <p:cNvSpPr txBox="1"/>
          <p:nvPr/>
        </p:nvSpPr>
        <p:spPr>
          <a:xfrm>
            <a:off x="235322" y="542364"/>
            <a:ext cx="6132000" cy="3289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5400" b="1" dirty="0">
                <a:latin typeface="+mj-lt"/>
                <a:ea typeface="Calibri"/>
                <a:cs typeface="Calibri"/>
                <a:sym typeface="Calibri"/>
              </a:rPr>
              <a:t>1530s CE</a:t>
            </a:r>
          </a:p>
          <a:p>
            <a:pPr marL="3043238" algn="ctr"/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(Tudor &amp; Stuart era)</a:t>
            </a:r>
            <a:endParaRPr sz="2889" dirty="0">
              <a:latin typeface="+mj-lt"/>
            </a:endParaRPr>
          </a:p>
          <a:p>
            <a:pPr marL="2963863" algn="ctr"/>
            <a:r>
              <a:rPr lang="en-GB" sz="24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King Henry VIII built </a:t>
            </a:r>
            <a:r>
              <a:rPr lang="en-GB" sz="2400" dirty="0" err="1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Sandsfoot</a:t>
            </a:r>
            <a:r>
              <a:rPr lang="en-GB" sz="24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 Castle and Portland Castle to protect from invasion</a:t>
            </a:r>
            <a:endParaRPr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508438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235322" y="25549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92D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/>
          <p:cNvSpPr/>
          <p:nvPr/>
        </p:nvSpPr>
        <p:spPr>
          <a:xfrm>
            <a:off x="235322" y="521297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92D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363065" y="-69195"/>
            <a:ext cx="6132000" cy="4503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marL="2601913" algn="ctr"/>
            <a:endParaRPr lang="en-GB" sz="2889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601913" algn="ctr"/>
            <a:r>
              <a:rPr lang="en-GB" sz="4400" b="1" dirty="0">
                <a:latin typeface="+mj-lt"/>
                <a:ea typeface="Calibri"/>
                <a:cs typeface="Calibri"/>
                <a:sym typeface="Calibri"/>
              </a:rPr>
              <a:t>17</a:t>
            </a:r>
            <a:r>
              <a:rPr lang="en-GB" sz="4400" b="1" baseline="30000" dirty="0">
                <a:latin typeface="+mj-lt"/>
                <a:ea typeface="Calibri"/>
                <a:cs typeface="Calibri"/>
                <a:sym typeface="Calibri"/>
              </a:rPr>
              <a:t>th</a:t>
            </a:r>
            <a:r>
              <a:rPr lang="en-GB" sz="4400" b="1" dirty="0">
                <a:latin typeface="+mj-lt"/>
                <a:ea typeface="Calibri"/>
                <a:cs typeface="Calibri"/>
                <a:sym typeface="Calibri"/>
              </a:rPr>
              <a:t> Century CE</a:t>
            </a:r>
            <a:endParaRPr lang="en-GB" sz="6000" b="1" dirty="0">
              <a:solidFill>
                <a:srgbClr val="FF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601913" algn="ctr"/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(Tudor &amp; Stuart Era)</a:t>
            </a:r>
            <a:endParaRPr sz="2889" dirty="0">
              <a:latin typeface="+mj-lt"/>
            </a:endParaRPr>
          </a:p>
          <a:p>
            <a:endParaRPr lang="en-GB" sz="28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697163" algn="ctr"/>
            <a:r>
              <a:rPr lang="en-GB" sz="2800" dirty="0"/>
              <a:t>Weymouth sees activity during the English Civil War.</a:t>
            </a:r>
            <a:endParaRPr sz="2000" dirty="0">
              <a:latin typeface="+mj-lt"/>
            </a:endParaRPr>
          </a:p>
        </p:txBody>
      </p:sp>
      <p:sp>
        <p:nvSpPr>
          <p:cNvPr id="87" name="Google Shape;87;p1"/>
          <p:cNvSpPr txBox="1"/>
          <p:nvPr/>
        </p:nvSpPr>
        <p:spPr>
          <a:xfrm>
            <a:off x="363065" y="5587917"/>
            <a:ext cx="6132000" cy="34301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4800" b="1" dirty="0">
                <a:latin typeface="+mj-lt"/>
                <a:ea typeface="Calibri"/>
                <a:cs typeface="Calibri"/>
                <a:sym typeface="Calibri"/>
              </a:rPr>
              <a:t>1772 CE</a:t>
            </a:r>
            <a:endParaRPr lang="en-GB" sz="5400" b="1" dirty="0"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(</a:t>
            </a:r>
            <a:r>
              <a:rPr lang="en-GB" sz="2890" b="1" dirty="0"/>
              <a:t>Georgian &amp; Victorian Era</a:t>
            </a:r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)</a:t>
            </a:r>
            <a:endParaRPr sz="2889" b="1" dirty="0">
              <a:latin typeface="+mj-lt"/>
            </a:endParaRPr>
          </a:p>
          <a:p>
            <a:pPr algn="ctr"/>
            <a:endParaRPr lang="en-GB" sz="20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3043238" algn="ctr"/>
            <a:r>
              <a:rPr lang="en-GB" sz="2400" dirty="0"/>
              <a:t>King George III's first visit to Weymouth, marking the start of its rise as a fashionable resort.</a:t>
            </a:r>
            <a:endParaRPr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798448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235322" y="25549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92D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/>
          <p:cNvSpPr/>
          <p:nvPr/>
        </p:nvSpPr>
        <p:spPr>
          <a:xfrm>
            <a:off x="235322" y="521297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363065" y="-146415"/>
            <a:ext cx="6132000" cy="4688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endParaRPr lang="en-GB" sz="2889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4400" b="1" dirty="0">
                <a:latin typeface="+mj-lt"/>
                <a:ea typeface="Calibri"/>
                <a:cs typeface="Calibri"/>
                <a:sym typeface="Calibri"/>
              </a:rPr>
              <a:t>Late 18</a:t>
            </a:r>
            <a:r>
              <a:rPr lang="en-GB" sz="4400" b="1" baseline="30000" dirty="0">
                <a:latin typeface="+mj-lt"/>
                <a:ea typeface="Calibri"/>
                <a:cs typeface="Calibri"/>
                <a:sym typeface="Calibri"/>
              </a:rPr>
              <a:t>th</a:t>
            </a:r>
            <a:r>
              <a:rPr lang="en-GB" sz="4400" b="1" dirty="0">
                <a:latin typeface="+mj-lt"/>
                <a:ea typeface="Calibri"/>
                <a:cs typeface="Calibri"/>
                <a:sym typeface="Calibri"/>
              </a:rPr>
              <a:t> Century CE</a:t>
            </a:r>
            <a:endParaRPr lang="en-GB" sz="5400" b="1" dirty="0">
              <a:solidFill>
                <a:srgbClr val="FF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3048000" algn="ctr"/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(</a:t>
            </a:r>
            <a:r>
              <a:rPr lang="en-GB" sz="2890" b="1" dirty="0"/>
              <a:t>Georgian &amp; Victorian Era</a:t>
            </a:r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)</a:t>
            </a:r>
            <a:endParaRPr lang="en-GB" sz="2889" b="1" dirty="0">
              <a:latin typeface="+mj-lt"/>
            </a:endParaRPr>
          </a:p>
          <a:p>
            <a:endParaRPr lang="en-GB" sz="28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3043238" algn="ctr"/>
            <a:r>
              <a:rPr lang="en-GB" sz="2800" dirty="0"/>
              <a:t>Weymouth experiences rapid growth and development due to royal patronage</a:t>
            </a:r>
            <a:endParaRPr sz="2400" dirty="0">
              <a:latin typeface="+mj-lt"/>
            </a:endParaRPr>
          </a:p>
        </p:txBody>
      </p:sp>
      <p:sp>
        <p:nvSpPr>
          <p:cNvPr id="2" name="Google Shape;87;p1">
            <a:extLst>
              <a:ext uri="{FF2B5EF4-FFF2-40B4-BE49-F238E27FC236}">
                <a16:creationId xmlns:a16="http://schemas.microsoft.com/office/drawing/2014/main" id="{1E933842-63D9-0B3E-6080-D0084521538E}"/>
              </a:ext>
            </a:extLst>
          </p:cNvPr>
          <p:cNvSpPr txBox="1"/>
          <p:nvPr/>
        </p:nvSpPr>
        <p:spPr>
          <a:xfrm>
            <a:off x="362999" y="5212975"/>
            <a:ext cx="6132000" cy="4353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4800" b="1" dirty="0">
                <a:latin typeface="+mj-lt"/>
                <a:ea typeface="Calibri"/>
                <a:cs typeface="Calibri"/>
                <a:sym typeface="Calibri"/>
              </a:rPr>
              <a:t>1801 CE</a:t>
            </a:r>
          </a:p>
          <a:p>
            <a:pPr algn="ctr"/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(</a:t>
            </a:r>
            <a:r>
              <a:rPr lang="en-GB" sz="2890" b="1" dirty="0"/>
              <a:t>Georgian &amp; Victorian Era</a:t>
            </a:r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)</a:t>
            </a:r>
            <a:endParaRPr lang="en-GB" sz="2889" b="1" dirty="0">
              <a:latin typeface="+mj-lt"/>
            </a:endParaRPr>
          </a:p>
          <a:p>
            <a:pPr marL="2963863" algn="ctr"/>
            <a:endParaRPr lang="en-GB" sz="24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963863" algn="ctr"/>
            <a:endParaRPr lang="en-GB" sz="24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963863" algn="ctr"/>
            <a:endParaRPr lang="en-GB" sz="24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963863" algn="ctr"/>
            <a:endParaRPr lang="en-GB" sz="32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963863" algn="ctr"/>
            <a:endParaRPr lang="en-GB" sz="24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963863" algn="ctr"/>
            <a:endParaRPr lang="en-GB" sz="24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2400" dirty="0"/>
              <a:t>Weymouth had a population of fewer than 3,000.</a:t>
            </a:r>
            <a:endParaRPr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754942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>
          <a:extLst>
            <a:ext uri="{FF2B5EF4-FFF2-40B4-BE49-F238E27FC236}">
              <a16:creationId xmlns:a16="http://schemas.microsoft.com/office/drawing/2014/main" id="{BA90F07B-0F4A-F16D-416A-2229460F18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>
            <a:extLst>
              <a:ext uri="{FF2B5EF4-FFF2-40B4-BE49-F238E27FC236}">
                <a16:creationId xmlns:a16="http://schemas.microsoft.com/office/drawing/2014/main" id="{ED2B2792-E770-0EA3-A1DC-4DE3E1041EC6}"/>
              </a:ext>
            </a:extLst>
          </p:cNvPr>
          <p:cNvSpPr/>
          <p:nvPr/>
        </p:nvSpPr>
        <p:spPr>
          <a:xfrm>
            <a:off x="235322" y="25549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92D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>
            <a:extLst>
              <a:ext uri="{FF2B5EF4-FFF2-40B4-BE49-F238E27FC236}">
                <a16:creationId xmlns:a16="http://schemas.microsoft.com/office/drawing/2014/main" id="{8EC024C6-E750-D895-D108-33858B6A0815}"/>
              </a:ext>
            </a:extLst>
          </p:cNvPr>
          <p:cNvSpPr/>
          <p:nvPr/>
        </p:nvSpPr>
        <p:spPr>
          <a:xfrm>
            <a:off x="235322" y="521297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">
            <a:extLst>
              <a:ext uri="{FF2B5EF4-FFF2-40B4-BE49-F238E27FC236}">
                <a16:creationId xmlns:a16="http://schemas.microsoft.com/office/drawing/2014/main" id="{4C6B8A12-D1C3-E904-43C7-370CAA85F055}"/>
              </a:ext>
            </a:extLst>
          </p:cNvPr>
          <p:cNvSpPr txBox="1"/>
          <p:nvPr/>
        </p:nvSpPr>
        <p:spPr>
          <a:xfrm>
            <a:off x="363065" y="5382635"/>
            <a:ext cx="6132000" cy="3984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4800" b="1" dirty="0">
                <a:latin typeface="+mj-lt"/>
                <a:ea typeface="Calibri"/>
                <a:cs typeface="Calibri"/>
                <a:sym typeface="Calibri"/>
              </a:rPr>
              <a:t>1831 CE</a:t>
            </a:r>
          </a:p>
          <a:p>
            <a:pPr algn="ctr"/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(</a:t>
            </a:r>
            <a:r>
              <a:rPr lang="en-GB" sz="2890" b="1" dirty="0"/>
              <a:t>Georgian &amp; Victorian Era</a:t>
            </a:r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)</a:t>
            </a:r>
            <a:endParaRPr lang="en-GB" sz="2889" b="1" dirty="0">
              <a:latin typeface="+mj-lt"/>
            </a:endParaRPr>
          </a:p>
          <a:p>
            <a:pPr marL="2963863" algn="ctr"/>
            <a:endParaRPr lang="en-GB" sz="24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963863" algn="ctr"/>
            <a:endParaRPr lang="en-GB" sz="24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963863" algn="ctr"/>
            <a:endParaRPr lang="en-GB" sz="24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963863" algn="ctr"/>
            <a:endParaRPr lang="en-GB" sz="32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963863" algn="ctr"/>
            <a:endParaRPr lang="en-GB" sz="24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963863" algn="ctr"/>
            <a:endParaRPr lang="en-GB" sz="24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2400" dirty="0"/>
              <a:t>Weymouth had a population of over 5,000.</a:t>
            </a:r>
            <a:endParaRPr sz="2000" dirty="0">
              <a:latin typeface="+mj-lt"/>
            </a:endParaRPr>
          </a:p>
        </p:txBody>
      </p:sp>
      <p:sp>
        <p:nvSpPr>
          <p:cNvPr id="3" name="Google Shape;87;p1"/>
          <p:cNvSpPr txBox="1"/>
          <p:nvPr/>
        </p:nvSpPr>
        <p:spPr>
          <a:xfrm>
            <a:off x="490676" y="297531"/>
            <a:ext cx="6132000" cy="4353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4800" b="1" dirty="0">
                <a:latin typeface="+mj-lt"/>
                <a:ea typeface="Calibri"/>
                <a:cs typeface="Calibri"/>
                <a:sym typeface="Calibri"/>
              </a:rPr>
              <a:t>1815 CE</a:t>
            </a:r>
          </a:p>
          <a:p>
            <a:pPr algn="ctr"/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(</a:t>
            </a:r>
            <a:r>
              <a:rPr lang="en-GB" sz="2890" b="1" dirty="0"/>
              <a:t>Georgian &amp; Victorian Era</a:t>
            </a:r>
            <a:r>
              <a:rPr lang="en-GB" sz="2889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)</a:t>
            </a:r>
            <a:endParaRPr lang="en-GB" sz="2889" b="1" dirty="0">
              <a:latin typeface="+mj-lt"/>
            </a:endParaRPr>
          </a:p>
          <a:p>
            <a:pPr marL="2963863" algn="ctr"/>
            <a:endParaRPr lang="en-GB" sz="24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963863" algn="ctr"/>
            <a:endParaRPr lang="en-GB" sz="24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963863" algn="ctr"/>
            <a:endParaRPr lang="en-GB" sz="24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963863" algn="ctr"/>
            <a:endParaRPr lang="en-GB" sz="32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963863" algn="ctr"/>
            <a:endParaRPr lang="en-GB" sz="24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963863" algn="ctr"/>
            <a:endParaRPr lang="en-GB" sz="24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2400" dirty="0"/>
              <a:t>End of the Napoleonic Wars, boosting Weymouth's popularity.</a:t>
            </a:r>
            <a:endParaRPr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9771683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8760</TotalTime>
  <Words>514</Words>
  <Application>Microsoft Office PowerPoint</Application>
  <PresentationFormat>A4 Paper (210x297 mm)</PresentationFormat>
  <Paragraphs>147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Time Travelling</dc:title>
  <dc:creator>Imogen Sackett</dc:creator>
  <cp:lastModifiedBy>Tom</cp:lastModifiedBy>
  <cp:revision>16</cp:revision>
  <dcterms:created xsi:type="dcterms:W3CDTF">2022-03-21T11:22:55Z</dcterms:created>
  <dcterms:modified xsi:type="dcterms:W3CDTF">2025-02-25T19:48:19Z</dcterms:modified>
</cp:coreProperties>
</file>