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4" r:id="rId4"/>
    <p:sldMasterId id="2147483675" r:id="rId5"/>
  </p:sldMasterIdLst>
  <p:notesMasterIdLst>
    <p:notesMasterId r:id="rId17"/>
  </p:notesMasterIdLst>
  <p:sldIdLst>
    <p:sldId id="490" r:id="rId6"/>
    <p:sldId id="261" r:id="rId7"/>
    <p:sldId id="524" r:id="rId8"/>
    <p:sldId id="270" r:id="rId9"/>
    <p:sldId id="492" r:id="rId10"/>
    <p:sldId id="491" r:id="rId11"/>
    <p:sldId id="525" r:id="rId12"/>
    <p:sldId id="495" r:id="rId13"/>
    <p:sldId id="498" r:id="rId14"/>
    <p:sldId id="497" r:id="rId15"/>
    <p:sldId id="499" r:id="rId16"/>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2967"/>
    <a:srgbClr val="F9DC4B"/>
    <a:srgbClr val="EA2828"/>
    <a:srgbClr val="B526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015" autoAdjust="0"/>
  </p:normalViewPr>
  <p:slideViewPr>
    <p:cSldViewPr snapToGrid="0">
      <p:cViewPr varScale="1">
        <p:scale>
          <a:sx n="41" d="100"/>
          <a:sy n="41" d="100"/>
        </p:scale>
        <p:origin x="163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8" name="Google Shape;48;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04424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091DAF58-8410-4D97-DEA7-9D0EF27739F2}"/>
            </a:ext>
          </a:extLst>
        </p:cNvPr>
        <p:cNvGrpSpPr/>
        <p:nvPr/>
      </p:nvGrpSpPr>
      <p:grpSpPr>
        <a:xfrm>
          <a:off x="0" y="0"/>
          <a:ext cx="0" cy="0"/>
          <a:chOff x="0" y="0"/>
          <a:chExt cx="0" cy="0"/>
        </a:xfrm>
      </p:grpSpPr>
      <p:sp>
        <p:nvSpPr>
          <p:cNvPr id="151" name="Google Shape;151;p4:notes">
            <a:extLst>
              <a:ext uri="{FF2B5EF4-FFF2-40B4-BE49-F238E27FC236}">
                <a16:creationId xmlns:a16="http://schemas.microsoft.com/office/drawing/2014/main" id="{31155B4B-DA5E-DC70-E638-2B3DEB88411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4:notes">
            <a:extLst>
              <a:ext uri="{FF2B5EF4-FFF2-40B4-BE49-F238E27FC236}">
                <a16:creationId xmlns:a16="http://schemas.microsoft.com/office/drawing/2014/main" id="{CCF1FD49-A531-C054-5390-C8577B3B493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53" name="Google Shape;153;p4:notes">
            <a:extLst>
              <a:ext uri="{FF2B5EF4-FFF2-40B4-BE49-F238E27FC236}">
                <a16:creationId xmlns:a16="http://schemas.microsoft.com/office/drawing/2014/main" id="{54E8D888-213E-DE65-7B45-0F8B99BE3B2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10</a:t>
            </a:fld>
            <a:endParaRPr/>
          </a:p>
        </p:txBody>
      </p:sp>
    </p:spTree>
    <p:extLst>
      <p:ext uri="{BB962C8B-B14F-4D97-AF65-F5344CB8AC3E}">
        <p14:creationId xmlns:p14="http://schemas.microsoft.com/office/powerpoint/2010/main" val="10130228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C87477E-758D-972A-6F7F-E1D5A1BB08EC}"/>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04AF742-DBD9-E1FF-126A-26C93D209BF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i="0" dirty="0">
                <a:solidFill>
                  <a:srgbClr val="001D35"/>
                </a:solidFill>
                <a:effectLst/>
                <a:latin typeface="Google Sans"/>
              </a:rPr>
              <a:t>Isambard Kingdom Brunel created a railway line to Weymouth as part of his Great Western Railway (GWR) project, primarily to provide a faster and more convenient travel route for people to access the popular seaside resort town of Weymouth, which was a significant tourist destination, especially for people from London, while also aiming to facilitate trade and goods transport to the region. </a:t>
            </a:r>
            <a:endParaRPr lang="en-GB"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E9110BAD-72B0-D516-A075-BCDAAE83012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194040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9" name="Google Shape;179;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a:extLst>
            <a:ext uri="{FF2B5EF4-FFF2-40B4-BE49-F238E27FC236}">
              <a16:creationId xmlns:a16="http://schemas.microsoft.com/office/drawing/2014/main" id="{44B5BFE8-E7C1-9A01-14F9-5C667574E434}"/>
            </a:ext>
          </a:extLst>
        </p:cNvPr>
        <p:cNvGrpSpPr/>
        <p:nvPr/>
      </p:nvGrpSpPr>
      <p:grpSpPr>
        <a:xfrm>
          <a:off x="0" y="0"/>
          <a:ext cx="0" cy="0"/>
          <a:chOff x="0" y="0"/>
          <a:chExt cx="0" cy="0"/>
        </a:xfrm>
      </p:grpSpPr>
      <p:sp>
        <p:nvSpPr>
          <p:cNvPr id="177" name="Google Shape;177;p6:notes">
            <a:extLst>
              <a:ext uri="{FF2B5EF4-FFF2-40B4-BE49-F238E27FC236}">
                <a16:creationId xmlns:a16="http://schemas.microsoft.com/office/drawing/2014/main" id="{9D7DB124-4BA8-6444-ED3D-CF8BA252500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6:notes">
            <a:extLst>
              <a:ext uri="{FF2B5EF4-FFF2-40B4-BE49-F238E27FC236}">
                <a16:creationId xmlns:a16="http://schemas.microsoft.com/office/drawing/2014/main" id="{DEB4C2B9-FEB6-3711-BE11-F8ADC209645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9" name="Google Shape;179;p6:notes">
            <a:extLst>
              <a:ext uri="{FF2B5EF4-FFF2-40B4-BE49-F238E27FC236}">
                <a16:creationId xmlns:a16="http://schemas.microsoft.com/office/drawing/2014/main" id="{46C74E8A-9F4C-2282-C6B4-378E3ED0E5B6}"/>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a:p>
        </p:txBody>
      </p:sp>
    </p:spTree>
    <p:extLst>
      <p:ext uri="{BB962C8B-B14F-4D97-AF65-F5344CB8AC3E}">
        <p14:creationId xmlns:p14="http://schemas.microsoft.com/office/powerpoint/2010/main" val="1277881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3DEC4CE1-6EE5-982F-DBF4-203FB2DF7666}"/>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9DAE5686-6B72-5913-FA0E-DC5431B3820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7819C170-E5D6-5D1B-733E-BDBC42973DD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73762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3EDE5B0-2341-299C-F957-F769FEAE479B}"/>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3DFE5329-A6C9-3A8E-826F-777AE0C9A84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09076E21-10A7-324F-E7F1-2B482ACA695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800461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EBA99D6-F8AA-CF88-8B3B-80C871A58593}"/>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2FC6D17-EA7F-AB34-25E7-E6FCBCBA51C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Children can create a class timeline</a:t>
            </a:r>
          </a:p>
          <a:p>
            <a:pPr marL="0" marR="0" lvl="0" indent="0" algn="l" rtl="0">
              <a:lnSpc>
                <a:spcPct val="100000"/>
              </a:lnSpc>
              <a:spcBef>
                <a:spcPts val="0"/>
              </a:spcBef>
              <a:spcAft>
                <a:spcPts val="0"/>
              </a:spcAft>
              <a:buClr>
                <a:srgbClr val="000000"/>
              </a:buClr>
              <a:buSzPts val="1400"/>
              <a:buFont typeface="Arial"/>
              <a:buNone/>
            </a:pPr>
            <a:r>
              <a:rPr lang="en-GB" dirty="0"/>
              <a:t>Alternatively have a display timeline available</a:t>
            </a:r>
            <a:endParaRPr dirty="0"/>
          </a:p>
        </p:txBody>
      </p:sp>
      <p:sp>
        <p:nvSpPr>
          <p:cNvPr id="140" name="Google Shape;140;p3:notes">
            <a:extLst>
              <a:ext uri="{FF2B5EF4-FFF2-40B4-BE49-F238E27FC236}">
                <a16:creationId xmlns:a16="http://schemas.microsoft.com/office/drawing/2014/main" id="{9CE79E1B-D937-FA10-F678-11DB105A071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527460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a:extLst>
            <a:ext uri="{FF2B5EF4-FFF2-40B4-BE49-F238E27FC236}">
              <a16:creationId xmlns:a16="http://schemas.microsoft.com/office/drawing/2014/main" id="{41989DEC-FD02-6A58-0BE9-2FFACC46E6CC}"/>
            </a:ext>
          </a:extLst>
        </p:cNvPr>
        <p:cNvGrpSpPr/>
        <p:nvPr/>
      </p:nvGrpSpPr>
      <p:grpSpPr>
        <a:xfrm>
          <a:off x="0" y="0"/>
          <a:ext cx="0" cy="0"/>
          <a:chOff x="0" y="0"/>
          <a:chExt cx="0" cy="0"/>
        </a:xfrm>
      </p:grpSpPr>
      <p:sp>
        <p:nvSpPr>
          <p:cNvPr id="47" name="Google Shape;47;p18:notes">
            <a:extLst>
              <a:ext uri="{FF2B5EF4-FFF2-40B4-BE49-F238E27FC236}">
                <a16:creationId xmlns:a16="http://schemas.microsoft.com/office/drawing/2014/main" id="{F775B1CF-83CA-C3D9-58F2-0C39DE94D9C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8" name="Google Shape;48;p18:notes">
            <a:extLst>
              <a:ext uri="{FF2B5EF4-FFF2-40B4-BE49-F238E27FC236}">
                <a16:creationId xmlns:a16="http://schemas.microsoft.com/office/drawing/2014/main" id="{468F186B-D0B9-B377-C396-A751B965163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230144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09D93512-843D-871D-E9EA-FF85E32C4A88}"/>
            </a:ext>
          </a:extLst>
        </p:cNvPr>
        <p:cNvGrpSpPr/>
        <p:nvPr/>
      </p:nvGrpSpPr>
      <p:grpSpPr>
        <a:xfrm>
          <a:off x="0" y="0"/>
          <a:ext cx="0" cy="0"/>
          <a:chOff x="0" y="0"/>
          <a:chExt cx="0" cy="0"/>
        </a:xfrm>
      </p:grpSpPr>
      <p:sp>
        <p:nvSpPr>
          <p:cNvPr id="151" name="Google Shape;151;p4:notes">
            <a:extLst>
              <a:ext uri="{FF2B5EF4-FFF2-40B4-BE49-F238E27FC236}">
                <a16:creationId xmlns:a16="http://schemas.microsoft.com/office/drawing/2014/main" id="{0F482363-D401-D5BE-CA0E-0EEBBFC4E3F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4:notes">
            <a:extLst>
              <a:ext uri="{FF2B5EF4-FFF2-40B4-BE49-F238E27FC236}">
                <a16:creationId xmlns:a16="http://schemas.microsoft.com/office/drawing/2014/main" id="{C3A33C0B-EA1B-A7F9-F163-56818125E70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p4:notes">
            <a:extLst>
              <a:ext uri="{FF2B5EF4-FFF2-40B4-BE49-F238E27FC236}">
                <a16:creationId xmlns:a16="http://schemas.microsoft.com/office/drawing/2014/main" id="{58760AB1-9034-9FBB-BACA-8AABE7472914}"/>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extLst>
      <p:ext uri="{BB962C8B-B14F-4D97-AF65-F5344CB8AC3E}">
        <p14:creationId xmlns:p14="http://schemas.microsoft.com/office/powerpoint/2010/main" val="30892480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EB582509-9F23-6901-BA5B-1C709C9EBC64}"/>
            </a:ext>
          </a:extLst>
        </p:cNvPr>
        <p:cNvGrpSpPr/>
        <p:nvPr/>
      </p:nvGrpSpPr>
      <p:grpSpPr>
        <a:xfrm>
          <a:off x="0" y="0"/>
          <a:ext cx="0" cy="0"/>
          <a:chOff x="0" y="0"/>
          <a:chExt cx="0" cy="0"/>
        </a:xfrm>
      </p:grpSpPr>
      <p:sp>
        <p:nvSpPr>
          <p:cNvPr id="151" name="Google Shape;151;p4:notes">
            <a:extLst>
              <a:ext uri="{FF2B5EF4-FFF2-40B4-BE49-F238E27FC236}">
                <a16:creationId xmlns:a16="http://schemas.microsoft.com/office/drawing/2014/main" id="{6412AA4A-76E3-7CAB-E0FE-5F58C21F0D2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4:notes">
            <a:extLst>
              <a:ext uri="{FF2B5EF4-FFF2-40B4-BE49-F238E27FC236}">
                <a16:creationId xmlns:a16="http://schemas.microsoft.com/office/drawing/2014/main" id="{AB1AB627-0BAC-806C-3A9A-16C85A7A6D1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p4:notes">
            <a:extLst>
              <a:ext uri="{FF2B5EF4-FFF2-40B4-BE49-F238E27FC236}">
                <a16:creationId xmlns:a16="http://schemas.microsoft.com/office/drawing/2014/main" id="{8BF1A60D-56CE-6D03-2094-96CAA1D597E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9</a:t>
            </a:fld>
            <a:endParaRPr/>
          </a:p>
        </p:txBody>
      </p:sp>
    </p:spTree>
    <p:extLst>
      <p:ext uri="{BB962C8B-B14F-4D97-AF65-F5344CB8AC3E}">
        <p14:creationId xmlns:p14="http://schemas.microsoft.com/office/powerpoint/2010/main" val="10640471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45"/>
        <p:cNvGrpSpPr/>
        <p:nvPr/>
      </p:nvGrpSpPr>
      <p:grpSpPr>
        <a:xfrm>
          <a:off x="0" y="0"/>
          <a:ext cx="0" cy="0"/>
          <a:chOff x="0" y="0"/>
          <a:chExt cx="0" cy="0"/>
        </a:xfrm>
      </p:grpSpPr>
      <p:sp>
        <p:nvSpPr>
          <p:cNvPr id="46" name="Google Shape;46;p10"/>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0"/>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89"/>
        <p:cNvGrpSpPr/>
        <p:nvPr/>
      </p:nvGrpSpPr>
      <p:grpSpPr>
        <a:xfrm>
          <a:off x="0" y="0"/>
          <a:ext cx="0" cy="0"/>
          <a:chOff x="0" y="0"/>
          <a:chExt cx="0" cy="0"/>
        </a:xfrm>
      </p:grpSpPr>
      <p:sp>
        <p:nvSpPr>
          <p:cNvPr id="90" name="Google Shape;90;p23"/>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23"/>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23"/>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bg>
      <p:bgPr>
        <a:blipFill>
          <a:blip r:embed="rId2">
            <a:alphaModFix/>
          </a:blip>
          <a:stretch>
            <a:fillRect/>
          </a:stretch>
        </a:blipFill>
        <a:effectLst/>
      </p:bgPr>
    </p:bg>
    <p:spTree>
      <p:nvGrpSpPr>
        <p:cNvPr id="1" name="Shape 93"/>
        <p:cNvGrpSpPr/>
        <p:nvPr/>
      </p:nvGrpSpPr>
      <p:grpSpPr>
        <a:xfrm>
          <a:off x="0" y="0"/>
          <a:ext cx="0" cy="0"/>
          <a:chOff x="0" y="0"/>
          <a:chExt cx="0" cy="0"/>
        </a:xfrm>
      </p:grpSpPr>
      <p:sp>
        <p:nvSpPr>
          <p:cNvPr id="94" name="Google Shape;94;p24"/>
          <p:cNvSpPr txBox="1">
            <a:spLocks noGrp="1"/>
          </p:cNvSpPr>
          <p:nvPr>
            <p:ph type="title"/>
          </p:nvPr>
        </p:nvSpPr>
        <p:spPr>
          <a:xfrm>
            <a:off x="1091396" y="365127"/>
            <a:ext cx="7886700" cy="116968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4"/>
          <p:cNvSpPr txBox="1">
            <a:spLocks noGrp="1"/>
          </p:cNvSpPr>
          <p:nvPr>
            <p:ph type="body" idx="1"/>
          </p:nvPr>
        </p:nvSpPr>
        <p:spPr>
          <a:xfrm>
            <a:off x="1091396" y="1681163"/>
            <a:ext cx="3868340"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6" name="Google Shape;96;p24"/>
          <p:cNvSpPr txBox="1">
            <a:spLocks noGrp="1"/>
          </p:cNvSpPr>
          <p:nvPr>
            <p:ph type="body" idx="2"/>
          </p:nvPr>
        </p:nvSpPr>
        <p:spPr>
          <a:xfrm>
            <a:off x="1091396" y="2505076"/>
            <a:ext cx="3868340"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24"/>
          <p:cNvSpPr txBox="1">
            <a:spLocks noGrp="1"/>
          </p:cNvSpPr>
          <p:nvPr>
            <p:ph type="body" idx="3"/>
          </p:nvPr>
        </p:nvSpPr>
        <p:spPr>
          <a:xfrm>
            <a:off x="5090705" y="1681163"/>
            <a:ext cx="3887391"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8" name="Google Shape;98;p24"/>
          <p:cNvSpPr txBox="1">
            <a:spLocks noGrp="1"/>
          </p:cNvSpPr>
          <p:nvPr>
            <p:ph type="body" idx="4"/>
          </p:nvPr>
        </p:nvSpPr>
        <p:spPr>
          <a:xfrm>
            <a:off x="5090705" y="2505076"/>
            <a:ext cx="3887391"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99"/>
        <p:cNvGrpSpPr/>
        <p:nvPr/>
      </p:nvGrpSpPr>
      <p:grpSpPr>
        <a:xfrm>
          <a:off x="0" y="0"/>
          <a:ext cx="0" cy="0"/>
          <a:chOff x="0" y="0"/>
          <a:chExt cx="0" cy="0"/>
        </a:xfrm>
      </p:grpSpPr>
      <p:sp>
        <p:nvSpPr>
          <p:cNvPr id="100" name="Google Shape;100;p25"/>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25"/>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02" name="Google Shape;102;p25"/>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03" name="Google Shape;103;p25"/>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104"/>
        <p:cNvGrpSpPr/>
        <p:nvPr/>
      </p:nvGrpSpPr>
      <p:grpSpPr>
        <a:xfrm>
          <a:off x="0" y="0"/>
          <a:ext cx="0" cy="0"/>
          <a:chOff x="0" y="0"/>
          <a:chExt cx="0" cy="0"/>
        </a:xfrm>
      </p:grpSpPr>
      <p:sp>
        <p:nvSpPr>
          <p:cNvPr id="105" name="Google Shape;105;p26"/>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26"/>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07" name="Google Shape;107;p26"/>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7"/>
          <p:cNvSpPr>
            <a:spLocks noGrp="1"/>
          </p:cNvSpPr>
          <p:nvPr>
            <p:ph type="pic" idx="2"/>
          </p:nvPr>
        </p:nvSpPr>
        <p:spPr>
          <a:xfrm>
            <a:off x="4348946" y="987428"/>
            <a:ext cx="4629150" cy="4873625"/>
          </a:xfrm>
          <a:prstGeom prst="rect">
            <a:avLst/>
          </a:prstGeom>
          <a:noFill/>
          <a:ln>
            <a:noFill/>
          </a:ln>
        </p:spPr>
      </p:sp>
      <p:sp>
        <p:nvSpPr>
          <p:cNvPr id="111" name="Google Shape;111;p27"/>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112"/>
        <p:cNvGrpSpPr/>
        <p:nvPr/>
      </p:nvGrpSpPr>
      <p:grpSpPr>
        <a:xfrm>
          <a:off x="0" y="0"/>
          <a:ext cx="0" cy="0"/>
          <a:chOff x="0" y="0"/>
          <a:chExt cx="0" cy="0"/>
        </a:xfrm>
      </p:grpSpPr>
      <p:sp>
        <p:nvSpPr>
          <p:cNvPr id="113" name="Google Shape;113;p2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28"/>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28"/>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49"/>
        <p:cNvGrpSpPr/>
        <p:nvPr/>
      </p:nvGrpSpPr>
      <p:grpSpPr>
        <a:xfrm>
          <a:off x="0" y="0"/>
          <a:ext cx="0" cy="0"/>
          <a:chOff x="0" y="0"/>
          <a:chExt cx="0" cy="0"/>
        </a:xfrm>
      </p:grpSpPr>
      <p:sp>
        <p:nvSpPr>
          <p:cNvPr id="50" name="Google Shape;50;p12"/>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2"/>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52"/>
        <p:cNvGrpSpPr/>
        <p:nvPr/>
      </p:nvGrpSpPr>
      <p:grpSpPr>
        <a:xfrm>
          <a:off x="0" y="0"/>
          <a:ext cx="0" cy="0"/>
          <a:chOff x="0" y="0"/>
          <a:chExt cx="0" cy="0"/>
        </a:xfrm>
      </p:grpSpPr>
      <p:sp>
        <p:nvSpPr>
          <p:cNvPr id="53" name="Google Shape;53;p13"/>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3"/>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13"/>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62"/>
        <p:cNvGrpSpPr/>
        <p:nvPr/>
      </p:nvGrpSpPr>
      <p:grpSpPr>
        <a:xfrm>
          <a:off x="0" y="0"/>
          <a:ext cx="0" cy="0"/>
          <a:chOff x="0" y="0"/>
          <a:chExt cx="0" cy="0"/>
        </a:xfrm>
      </p:grpSpPr>
      <p:sp>
        <p:nvSpPr>
          <p:cNvPr id="63" name="Google Shape;63;p15"/>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5"/>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65" name="Google Shape;65;p15"/>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66" name="Google Shape;66;p15"/>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67"/>
        <p:cNvGrpSpPr/>
        <p:nvPr/>
      </p:nvGrpSpPr>
      <p:grpSpPr>
        <a:xfrm>
          <a:off x="0" y="0"/>
          <a:ext cx="0" cy="0"/>
          <a:chOff x="0" y="0"/>
          <a:chExt cx="0" cy="0"/>
        </a:xfrm>
      </p:grpSpPr>
      <p:sp>
        <p:nvSpPr>
          <p:cNvPr id="68" name="Google Shape;68;p16"/>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6"/>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0" name="Google Shape;70;p16"/>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71"/>
        <p:cNvGrpSpPr/>
        <p:nvPr/>
      </p:nvGrpSpPr>
      <p:grpSpPr>
        <a:xfrm>
          <a:off x="0" y="0"/>
          <a:ext cx="0" cy="0"/>
          <a:chOff x="0" y="0"/>
          <a:chExt cx="0" cy="0"/>
        </a:xfrm>
      </p:grpSpPr>
      <p:sp>
        <p:nvSpPr>
          <p:cNvPr id="72" name="Google Shape;72;p17"/>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7"/>
          <p:cNvSpPr>
            <a:spLocks noGrp="1"/>
          </p:cNvSpPr>
          <p:nvPr>
            <p:ph type="pic" idx="2"/>
          </p:nvPr>
        </p:nvSpPr>
        <p:spPr>
          <a:xfrm>
            <a:off x="4348946" y="987428"/>
            <a:ext cx="4629150" cy="4873625"/>
          </a:xfrm>
          <a:prstGeom prst="rect">
            <a:avLst/>
          </a:prstGeom>
          <a:noFill/>
          <a:ln>
            <a:noFill/>
          </a:ln>
        </p:spPr>
      </p:sp>
      <p:sp>
        <p:nvSpPr>
          <p:cNvPr id="74" name="Google Shape;74;p17"/>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75"/>
        <p:cNvGrpSpPr/>
        <p:nvPr/>
      </p:nvGrpSpPr>
      <p:grpSpPr>
        <a:xfrm>
          <a:off x="0" y="0"/>
          <a:ext cx="0" cy="0"/>
          <a:chOff x="0" y="0"/>
          <a:chExt cx="0" cy="0"/>
        </a:xfrm>
      </p:grpSpPr>
      <p:sp>
        <p:nvSpPr>
          <p:cNvPr id="76" name="Google Shape;76;p1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8"/>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18"/>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82"/>
        <p:cNvGrpSpPr/>
        <p:nvPr/>
      </p:nvGrpSpPr>
      <p:grpSpPr>
        <a:xfrm>
          <a:off x="0" y="0"/>
          <a:ext cx="0" cy="0"/>
          <a:chOff x="0" y="0"/>
          <a:chExt cx="0" cy="0"/>
        </a:xfrm>
      </p:grpSpPr>
      <p:sp>
        <p:nvSpPr>
          <p:cNvPr id="83" name="Google Shape;83;p20"/>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0"/>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86"/>
        <p:cNvGrpSpPr/>
        <p:nvPr/>
      </p:nvGrpSpPr>
      <p:grpSpPr>
        <a:xfrm>
          <a:off x="0" y="0"/>
          <a:ext cx="0" cy="0"/>
          <a:chOff x="0" y="0"/>
          <a:chExt cx="0" cy="0"/>
        </a:xfrm>
      </p:grpSpPr>
      <p:sp>
        <p:nvSpPr>
          <p:cNvPr id="87" name="Google Shape;87;p22"/>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2"/>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1.png"/><Relationship Id="rId4" Type="http://schemas.openxmlformats.org/officeDocument/2006/relationships/slideLayout" Target="../slideLayouts/slideLayout11.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9">
            <a:alphaModFix/>
          </a:blip>
          <a:stretch>
            <a:fillRect/>
          </a:stretch>
        </a:blipFill>
        <a:effectLst/>
      </p:bgPr>
    </p:bg>
    <p:spTree>
      <p:nvGrpSpPr>
        <p:cNvPr id="1" name="Shape 42"/>
        <p:cNvGrpSpPr/>
        <p:nvPr/>
      </p:nvGrpSpPr>
      <p:grpSpPr>
        <a:xfrm>
          <a:off x="0" y="0"/>
          <a:ext cx="0" cy="0"/>
          <a:chOff x="0" y="0"/>
          <a:chExt cx="0" cy="0"/>
        </a:xfrm>
      </p:grpSpPr>
      <p:sp>
        <p:nvSpPr>
          <p:cNvPr id="43" name="Google Shape;43;p9"/>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4" name="Google Shape;44;p9"/>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7" r:id="rId2"/>
    <p:sldLayoutId id="2147483658" r:id="rId3"/>
    <p:sldLayoutId id="2147483660" r:id="rId4"/>
    <p:sldLayoutId id="2147483661" r:id="rId5"/>
    <p:sldLayoutId id="2147483662" r:id="rId6"/>
    <p:sldLayoutId id="2147483663"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0">
            <a:alphaModFix/>
          </a:blip>
          <a:stretch>
            <a:fillRect/>
          </a:stretch>
        </a:blipFill>
        <a:effectLst/>
      </p:bgPr>
    </p:bg>
    <p:spTree>
      <p:nvGrpSpPr>
        <p:cNvPr id="1" name="Shape 79"/>
        <p:cNvGrpSpPr/>
        <p:nvPr/>
      </p:nvGrpSpPr>
      <p:grpSpPr>
        <a:xfrm>
          <a:off x="0" y="0"/>
          <a:ext cx="0" cy="0"/>
          <a:chOff x="0" y="0"/>
          <a:chExt cx="0" cy="0"/>
        </a:xfrm>
      </p:grpSpPr>
      <p:sp>
        <p:nvSpPr>
          <p:cNvPr id="80" name="Google Shape;80;p19"/>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19"/>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4" r:id="rId1"/>
    <p:sldLayoutId id="2147483666" r:id="rId2"/>
    <p:sldLayoutId id="2147483667" r:id="rId3"/>
    <p:sldLayoutId id="2147483668" r:id="rId4"/>
    <p:sldLayoutId id="2147483669" r:id="rId5"/>
    <p:sldLayoutId id="2147483670" r:id="rId6"/>
    <p:sldLayoutId id="2147483671" r:id="rId7"/>
    <p:sldLayoutId id="2147483672"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image" Target="../media/image7.png"/><Relationship Id="rId7"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7.jpg"/><Relationship Id="rId4" Type="http://schemas.openxmlformats.org/officeDocument/2006/relationships/image" Target="../media/image21.png"/><Relationship Id="rId9" Type="http://schemas.openxmlformats.org/officeDocument/2006/relationships/image" Target="../media/image2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F7F1C56-29BD-7D06-3FF7-27F82835FDB6}"/>
              </a:ext>
            </a:extLst>
          </p:cNvPr>
          <p:cNvSpPr/>
          <p:nvPr/>
        </p:nvSpPr>
        <p:spPr>
          <a:xfrm>
            <a:off x="3631095" y="1704617"/>
            <a:ext cx="5141843" cy="1871827"/>
          </a:xfrm>
          <a:prstGeom prst="roundRect">
            <a:avLst>
              <a:gd name="adj" fmla="val 8802"/>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600"/>
              </a:spcAft>
            </a:pPr>
            <a:r>
              <a:rPr lang="en-GB" sz="2000" b="1" dirty="0">
                <a:solidFill>
                  <a:srgbClr val="2F2967"/>
                </a:solidFill>
                <a:latin typeface="Arial"/>
              </a:rPr>
              <a:t>Learning Objective: </a:t>
            </a:r>
          </a:p>
          <a:p>
            <a:pPr marL="342900" indent="-342900">
              <a:spcAft>
                <a:spcPts val="600"/>
              </a:spcAft>
              <a:buFont typeface="Arial" panose="020B0604020202020204" pitchFamily="34" charset="0"/>
              <a:buChar char="•"/>
            </a:pPr>
            <a:r>
              <a:rPr lang="en-GB" sz="2000" dirty="0">
                <a:solidFill>
                  <a:srgbClr val="2C2B64"/>
                </a:solidFill>
                <a:latin typeface="Arial"/>
                <a:cs typeface="Arial"/>
              </a:rPr>
              <a:t>Explore the impact our station has had both in shaping and supporting the development of our locality, past, present and future.</a:t>
            </a:r>
          </a:p>
        </p:txBody>
      </p:sp>
      <p:sp>
        <p:nvSpPr>
          <p:cNvPr id="4" name="Title 3">
            <a:extLst>
              <a:ext uri="{FF2B5EF4-FFF2-40B4-BE49-F238E27FC236}">
                <a16:creationId xmlns:a16="http://schemas.microsoft.com/office/drawing/2014/main" id="{625ED241-4CF1-777D-53BB-83CF8E169D94}"/>
              </a:ext>
            </a:extLst>
          </p:cNvPr>
          <p:cNvSpPr>
            <a:spLocks noGrp="1"/>
          </p:cNvSpPr>
          <p:nvPr>
            <p:ph type="title"/>
          </p:nvPr>
        </p:nvSpPr>
        <p:spPr>
          <a:xfrm>
            <a:off x="1257449" y="313245"/>
            <a:ext cx="7515490" cy="1220703"/>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pPr marL="357188" marR="0" lvl="0"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t>Our City’s railway story:</a:t>
            </a:r>
            <a:b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br>
            <a:r>
              <a:rPr kumimoji="0" lang="en-GB" sz="3100" b="1" i="0" u="none" strike="noStrike" kern="0" cap="none" spc="0" normalizeH="0" baseline="0" noProof="0" dirty="0">
                <a:ln>
                  <a:noFill/>
                </a:ln>
                <a:solidFill>
                  <a:srgbClr val="2F2967"/>
                </a:solidFill>
                <a:effectLst/>
                <a:uLnTx/>
                <a:uFillTx/>
                <a:latin typeface="Arial"/>
                <a:ea typeface="+mn-ea"/>
                <a:cs typeface="+mn-cs"/>
                <a:sym typeface="Arial"/>
              </a:rPr>
              <a:t>Weymouth</a:t>
            </a:r>
            <a:endParaRPr kumimoji="0" lang="en-GB" sz="28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11" name="Rectangle: Rounded Corners 10">
            <a:extLst>
              <a:ext uri="{FF2B5EF4-FFF2-40B4-BE49-F238E27FC236}">
                <a16:creationId xmlns:a16="http://schemas.microsoft.com/office/drawing/2014/main" id="{362231AF-A489-C842-2CA5-6CABD2C69552}"/>
              </a:ext>
            </a:extLst>
          </p:cNvPr>
          <p:cNvSpPr/>
          <p:nvPr/>
        </p:nvSpPr>
        <p:spPr>
          <a:xfrm>
            <a:off x="4373215" y="3949148"/>
            <a:ext cx="3513336" cy="1650016"/>
          </a:xfrm>
          <a:prstGeom prst="roundRect">
            <a:avLst>
              <a:gd name="adj" fmla="val 8133"/>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sym typeface="Arial"/>
              </a:rPr>
              <a:t>Q. </a:t>
            </a:r>
            <a:r>
              <a:rPr lang="en-GB" sz="2400" dirty="0">
                <a:solidFill>
                  <a:srgbClr val="FFFFFF"/>
                </a:solidFill>
                <a:latin typeface="Arial"/>
              </a:rPr>
              <a:t>How many </a:t>
            </a:r>
            <a:br>
              <a:rPr lang="en-GB" sz="2400" dirty="0">
                <a:solidFill>
                  <a:srgbClr val="FFFFFF"/>
                </a:solidFill>
                <a:latin typeface="Arial"/>
              </a:rPr>
            </a:br>
            <a:r>
              <a:rPr lang="en-GB" sz="2400" dirty="0">
                <a:solidFill>
                  <a:srgbClr val="FFFFFF"/>
                </a:solidFill>
                <a:latin typeface="Arial"/>
              </a:rPr>
              <a:t>train stations</a:t>
            </a:r>
            <a:br>
              <a:rPr lang="en-GB" sz="2400" dirty="0">
                <a:solidFill>
                  <a:srgbClr val="FFFFFF"/>
                </a:solidFill>
                <a:latin typeface="Arial"/>
              </a:rPr>
            </a:br>
            <a:r>
              <a:rPr lang="en-GB" sz="2400" dirty="0">
                <a:solidFill>
                  <a:srgbClr val="FFFFFF"/>
                </a:solidFill>
                <a:latin typeface="Arial"/>
              </a:rPr>
              <a:t>can you name in </a:t>
            </a:r>
            <a:br>
              <a:rPr lang="en-GB" sz="2400" dirty="0">
                <a:solidFill>
                  <a:srgbClr val="FFFFFF"/>
                </a:solidFill>
                <a:latin typeface="Arial"/>
              </a:rPr>
            </a:br>
            <a:r>
              <a:rPr lang="en-GB" sz="2400" b="1" dirty="0">
                <a:solidFill>
                  <a:srgbClr val="FFFFFF"/>
                </a:solidFill>
                <a:latin typeface="Arial"/>
              </a:rPr>
              <a:t>1 minute</a:t>
            </a:r>
            <a:r>
              <a:rPr lang="en-GB" sz="2400" dirty="0">
                <a:solidFill>
                  <a:srgbClr val="FFFFFF"/>
                </a:solidFill>
                <a:latin typeface="Arial"/>
              </a:rPr>
              <a:t>?</a:t>
            </a:r>
            <a:endParaRPr kumimoji="0" lang="en-GB" sz="2400" b="0" i="1" u="none" strike="noStrike" kern="0" cap="none" spc="0" normalizeH="0" baseline="0" noProof="0" dirty="0">
              <a:ln>
                <a:noFill/>
              </a:ln>
              <a:solidFill>
                <a:srgbClr val="FF0000"/>
              </a:solidFill>
              <a:effectLst/>
              <a:uLnTx/>
              <a:uFillTx/>
              <a:latin typeface="Arial"/>
              <a:ea typeface="+mn-ea"/>
              <a:cs typeface="+mn-cs"/>
              <a:sym typeface="Arial"/>
            </a:endParaRPr>
          </a:p>
        </p:txBody>
      </p:sp>
      <p:pic>
        <p:nvPicPr>
          <p:cNvPr id="6" name="Picture 5" descr="A stopwatch with a black background&#10;&#10;Description automatically generated">
            <a:extLst>
              <a:ext uri="{FF2B5EF4-FFF2-40B4-BE49-F238E27FC236}">
                <a16:creationId xmlns:a16="http://schemas.microsoft.com/office/drawing/2014/main" id="{6F7CB3C5-8844-DF86-2228-CC7FFBA6B366}"/>
              </a:ext>
            </a:extLst>
          </p:cNvPr>
          <p:cNvPicPr>
            <a:picLocks noChangeAspect="1"/>
          </p:cNvPicPr>
          <p:nvPr/>
        </p:nvPicPr>
        <p:blipFill>
          <a:blip r:embed="rId3"/>
          <a:stretch>
            <a:fillRect/>
          </a:stretch>
        </p:blipFill>
        <p:spPr>
          <a:xfrm>
            <a:off x="6946226" y="3743860"/>
            <a:ext cx="1826712" cy="2060591"/>
          </a:xfrm>
          <a:prstGeom prst="rect">
            <a:avLst/>
          </a:prstGeom>
        </p:spPr>
      </p:pic>
      <p:sp>
        <p:nvSpPr>
          <p:cNvPr id="3" name="Rectangle: Rounded Corners 2">
            <a:extLst>
              <a:ext uri="{FF2B5EF4-FFF2-40B4-BE49-F238E27FC236}">
                <a16:creationId xmlns:a16="http://schemas.microsoft.com/office/drawing/2014/main" id="{48C00A0F-63C6-5A3C-AC3F-D4138DA28168}"/>
              </a:ext>
            </a:extLst>
          </p:cNvPr>
          <p:cNvSpPr/>
          <p:nvPr/>
        </p:nvSpPr>
        <p:spPr>
          <a:xfrm>
            <a:off x="1257449" y="3743860"/>
            <a:ext cx="2916986" cy="2060591"/>
          </a:xfrm>
          <a:prstGeom prst="roundRect">
            <a:avLst>
              <a:gd name="adj" fmla="val 7492"/>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274638" indent="-274638">
              <a:spcAft>
                <a:spcPts val="600"/>
              </a:spcAft>
            </a:pPr>
            <a:r>
              <a:rPr lang="en-GB" sz="2400" b="1" dirty="0">
                <a:solidFill>
                  <a:srgbClr val="FFFFFF"/>
                </a:solidFill>
                <a:latin typeface="Arial"/>
              </a:rPr>
              <a:t>Key Words:</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Engineer</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Chronological</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Industrial Revolution</a:t>
            </a:r>
            <a:endParaRPr lang="en-GB" sz="2000" dirty="0">
              <a:solidFill>
                <a:srgbClr val="FFFFFF"/>
              </a:solidFill>
            </a:endParaRPr>
          </a:p>
          <a:p>
            <a:pPr marL="9810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Victorians</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p:txBody>
      </p:sp>
      <p:pic>
        <p:nvPicPr>
          <p:cNvPr id="15" name="Picture 14" descr="A cartoon of a train&#10;&#10;Description automatically generated">
            <a:extLst>
              <a:ext uri="{FF2B5EF4-FFF2-40B4-BE49-F238E27FC236}">
                <a16:creationId xmlns:a16="http://schemas.microsoft.com/office/drawing/2014/main" id="{16B2A5BD-2F32-F9F3-EAE1-FDB351847276}"/>
              </a:ext>
            </a:extLst>
          </p:cNvPr>
          <p:cNvPicPr>
            <a:picLocks noChangeAspect="1"/>
          </p:cNvPicPr>
          <p:nvPr/>
        </p:nvPicPr>
        <p:blipFill>
          <a:blip r:embed="rId4"/>
          <a:stretch>
            <a:fillRect/>
          </a:stretch>
        </p:blipFill>
        <p:spPr>
          <a:xfrm>
            <a:off x="117762" y="5338587"/>
            <a:ext cx="2307386" cy="1519413"/>
          </a:xfrm>
          <a:prstGeom prst="rect">
            <a:avLst/>
          </a:prstGeom>
        </p:spPr>
      </p:pic>
      <p:pic>
        <p:nvPicPr>
          <p:cNvPr id="8" name="Picture 7" descr="A red number with a arrow&#10;&#10;AI-generated content may be incorrect.">
            <a:extLst>
              <a:ext uri="{FF2B5EF4-FFF2-40B4-BE49-F238E27FC236}">
                <a16:creationId xmlns:a16="http://schemas.microsoft.com/office/drawing/2014/main" id="{F3F12FF5-6DC8-5CF3-AAE6-26A3B1770E22}"/>
              </a:ext>
            </a:extLst>
          </p:cNvPr>
          <p:cNvPicPr>
            <a:picLocks noChangeAspect="1"/>
          </p:cNvPicPr>
          <p:nvPr/>
        </p:nvPicPr>
        <p:blipFill>
          <a:blip r:embed="rId5"/>
          <a:stretch>
            <a:fillRect/>
          </a:stretch>
        </p:blipFill>
        <p:spPr>
          <a:xfrm>
            <a:off x="117762" y="128963"/>
            <a:ext cx="1687658" cy="924586"/>
          </a:xfrm>
          <a:prstGeom prst="rect">
            <a:avLst/>
          </a:prstGeom>
          <a:ln w="28575">
            <a:solidFill>
              <a:srgbClr val="2F2967"/>
            </a:solidFill>
          </a:ln>
        </p:spPr>
      </p:pic>
      <p:pic>
        <p:nvPicPr>
          <p:cNvPr id="5" name="Picture 2" descr="South Weymouth station on 1885 aerial map - PICRYL - Public Domain Media  Search Engine Public Domain Image">
            <a:extLst>
              <a:ext uri="{FF2B5EF4-FFF2-40B4-BE49-F238E27FC236}">
                <a16:creationId xmlns:a16="http://schemas.microsoft.com/office/drawing/2014/main" id="{55998967-A124-FA64-D64B-128323F8FF4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9378" y="1771052"/>
            <a:ext cx="2489395" cy="1746436"/>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0488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49600" fill="hold" nodeType="withEffect">
                                  <p:stCondLst>
                                    <p:cond delay="0"/>
                                  </p:stCondLst>
                                  <p:childTnLst>
                                    <p:animMotion origin="layout" path="M -0.28333 -0.00162 L 1.00278 0.00579 " pathEditMode="relative" rAng="0" ptsTypes="AA">
                                      <p:cBhvr>
                                        <p:cTn id="6" dur="10000" fill="hold"/>
                                        <p:tgtEl>
                                          <p:spTgt spid="15"/>
                                        </p:tgtEl>
                                        <p:attrNameLst>
                                          <p:attrName>ppt_x</p:attrName>
                                          <p:attrName>ppt_y</p:attrName>
                                        </p:attrNameLst>
                                      </p:cBhvr>
                                      <p:rCtr x="64306" y="3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B52664"/>
        </a:solidFill>
        <a:effectLst/>
      </p:bgPr>
    </p:bg>
    <p:spTree>
      <p:nvGrpSpPr>
        <p:cNvPr id="1" name="Shape 154">
          <a:extLst>
            <a:ext uri="{FF2B5EF4-FFF2-40B4-BE49-F238E27FC236}">
              <a16:creationId xmlns:a16="http://schemas.microsoft.com/office/drawing/2014/main" id="{679E24E0-2B0B-2BFE-E6F1-5ABB08B02CE6}"/>
            </a:ext>
          </a:extLst>
        </p:cNvPr>
        <p:cNvGrpSpPr/>
        <p:nvPr/>
      </p:nvGrpSpPr>
      <p:grpSpPr>
        <a:xfrm>
          <a:off x="0" y="0"/>
          <a:ext cx="0" cy="0"/>
          <a:chOff x="0" y="0"/>
          <a:chExt cx="0" cy="0"/>
        </a:xfrm>
      </p:grpSpPr>
      <p:pic>
        <p:nvPicPr>
          <p:cNvPr id="155" name="Google Shape;155;p32" descr="A picture containing text, clipart&#10;&#10;Description automatically generated">
            <a:extLst>
              <a:ext uri="{FF2B5EF4-FFF2-40B4-BE49-F238E27FC236}">
                <a16:creationId xmlns:a16="http://schemas.microsoft.com/office/drawing/2014/main" id="{F5F3ABBE-EC72-B62D-902E-35086BCBECC0}"/>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157" name="Google Shape;157;p32">
            <a:extLst>
              <a:ext uri="{FF2B5EF4-FFF2-40B4-BE49-F238E27FC236}">
                <a16:creationId xmlns:a16="http://schemas.microsoft.com/office/drawing/2014/main" id="{B97FB8E7-A02A-9D10-4027-94BFA0C9CD03}"/>
              </a:ext>
            </a:extLst>
          </p:cNvPr>
          <p:cNvSpPr/>
          <p:nvPr/>
        </p:nvSpPr>
        <p:spPr>
          <a:xfrm>
            <a:off x="318976"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Brunel’s Great Western Railway</a:t>
            </a:r>
            <a:endParaRPr sz="3600" b="0" i="0" u="none" strike="noStrike" cap="none" dirty="0">
              <a:solidFill>
                <a:srgbClr val="2F2967"/>
              </a:solidFill>
              <a:latin typeface="Arial"/>
              <a:ea typeface="Arial"/>
              <a:cs typeface="Arial"/>
              <a:sym typeface="Arial"/>
            </a:endParaRPr>
          </a:p>
        </p:txBody>
      </p:sp>
      <p:sp>
        <p:nvSpPr>
          <p:cNvPr id="11" name="Rectangle: Rounded Corners 10">
            <a:extLst>
              <a:ext uri="{FF2B5EF4-FFF2-40B4-BE49-F238E27FC236}">
                <a16:creationId xmlns:a16="http://schemas.microsoft.com/office/drawing/2014/main" id="{E71954E5-4226-FBAB-A445-F0F5E3AD318A}"/>
              </a:ext>
            </a:extLst>
          </p:cNvPr>
          <p:cNvSpPr/>
          <p:nvPr/>
        </p:nvSpPr>
        <p:spPr>
          <a:xfrm>
            <a:off x="318976" y="1610461"/>
            <a:ext cx="6255640" cy="4352189"/>
          </a:xfrm>
          <a:prstGeom prst="roundRect">
            <a:avLst>
              <a:gd name="adj" fmla="val 9390"/>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000" b="1" dirty="0">
                <a:solidFill>
                  <a:srgbClr val="2F2967"/>
                </a:solidFill>
              </a:rPr>
              <a:t>Isambard Kingdom Brunel </a:t>
            </a:r>
            <a:r>
              <a:rPr lang="en-GB" sz="2000" dirty="0">
                <a:solidFill>
                  <a:srgbClr val="2F2967"/>
                </a:solidFill>
                <a:latin typeface="Arial"/>
              </a:rPr>
              <a:t>was an important person in the </a:t>
            </a:r>
            <a:r>
              <a:rPr lang="en-GB" sz="2000" b="1" dirty="0">
                <a:solidFill>
                  <a:srgbClr val="2F2967"/>
                </a:solidFill>
                <a:latin typeface="Arial"/>
              </a:rPr>
              <a:t>Industrial Revolution</a:t>
            </a:r>
            <a:r>
              <a:rPr lang="en-GB" sz="2000" dirty="0">
                <a:solidFill>
                  <a:srgbClr val="2F2967"/>
                </a:solidFill>
                <a:latin typeface="Arial"/>
              </a:rPr>
              <a:t>. He was a key figure at the start of the rail industry during </a:t>
            </a:r>
            <a:r>
              <a:rPr lang="en-GB" sz="2000" b="1" dirty="0">
                <a:solidFill>
                  <a:srgbClr val="2F2967"/>
                </a:solidFill>
                <a:latin typeface="Arial"/>
              </a:rPr>
              <a:t>Victorian times</a:t>
            </a:r>
            <a:r>
              <a:rPr lang="en-GB" sz="2000" dirty="0">
                <a:solidFill>
                  <a:srgbClr val="2F2967"/>
                </a:solidFill>
                <a:latin typeface="Arial"/>
              </a:rPr>
              <a:t>. He had a dream that he would realise to connect the South-West to London and the rest of the country through his ideas of a modern railway.</a:t>
            </a:r>
          </a:p>
          <a:p>
            <a:r>
              <a:rPr lang="en-GB" sz="2000" dirty="0">
                <a:solidFill>
                  <a:srgbClr val="2F2967"/>
                </a:solidFill>
                <a:latin typeface="Arial"/>
              </a:rPr>
              <a:t>He died a long time ago but his </a:t>
            </a:r>
            <a:r>
              <a:rPr lang="en-GB" sz="2000" b="1" dirty="0">
                <a:solidFill>
                  <a:srgbClr val="2F2967"/>
                </a:solidFill>
                <a:latin typeface="Arial"/>
              </a:rPr>
              <a:t>legacy </a:t>
            </a:r>
            <a:r>
              <a:rPr lang="en-GB" sz="2000" dirty="0">
                <a:solidFill>
                  <a:srgbClr val="2F2967"/>
                </a:solidFill>
                <a:latin typeface="Arial"/>
              </a:rPr>
              <a:t>lives on.</a:t>
            </a:r>
          </a:p>
          <a:p>
            <a:r>
              <a:rPr lang="en-GB" sz="2000" dirty="0">
                <a:solidFill>
                  <a:srgbClr val="2F2967"/>
                </a:solidFill>
              </a:rPr>
              <a:t>Now he is known throughout the world as an outstanding </a:t>
            </a:r>
            <a:r>
              <a:rPr lang="en-GB" sz="2000" b="1" dirty="0">
                <a:solidFill>
                  <a:srgbClr val="2F2967"/>
                </a:solidFill>
              </a:rPr>
              <a:t>engineer</a:t>
            </a:r>
            <a:r>
              <a:rPr lang="en-GB" sz="2000" dirty="0">
                <a:solidFill>
                  <a:srgbClr val="2F2967"/>
                </a:solidFill>
              </a:rPr>
              <a:t>. He is famous for his railways, bridges, tunnels, ships, buildings even a field hospital.  </a:t>
            </a:r>
          </a:p>
          <a:p>
            <a:r>
              <a:rPr lang="en-GB" sz="2000" dirty="0">
                <a:solidFill>
                  <a:srgbClr val="2F2967"/>
                </a:solidFill>
              </a:rPr>
              <a:t>There are many statues of Brunel around the UK.</a:t>
            </a:r>
            <a:endParaRPr lang="en-GB" sz="2400" dirty="0"/>
          </a:p>
        </p:txBody>
      </p:sp>
      <p:pic>
        <p:nvPicPr>
          <p:cNvPr id="3" name="Picture 2" descr="A statue of a person in a hat&#10;&#10;Description automatically generated">
            <a:extLst>
              <a:ext uri="{FF2B5EF4-FFF2-40B4-BE49-F238E27FC236}">
                <a16:creationId xmlns:a16="http://schemas.microsoft.com/office/drawing/2014/main" id="{06BC6832-17DF-99E8-4A13-297EE49D0450}"/>
              </a:ext>
            </a:extLst>
          </p:cNvPr>
          <p:cNvPicPr>
            <a:picLocks noChangeAspect="1"/>
          </p:cNvPicPr>
          <p:nvPr/>
        </p:nvPicPr>
        <p:blipFill rotWithShape="1">
          <a:blip r:embed="rId4"/>
          <a:srcRect l="10827" r="14113"/>
          <a:stretch/>
        </p:blipFill>
        <p:spPr>
          <a:xfrm>
            <a:off x="6117802" y="779585"/>
            <a:ext cx="2697585" cy="5390848"/>
          </a:xfrm>
          <a:prstGeom prst="rect">
            <a:avLst/>
          </a:prstGeom>
        </p:spPr>
      </p:pic>
      <p:sp>
        <p:nvSpPr>
          <p:cNvPr id="159" name="Google Shape;159;p32">
            <a:extLst>
              <a:ext uri="{FF2B5EF4-FFF2-40B4-BE49-F238E27FC236}">
                <a16:creationId xmlns:a16="http://schemas.microsoft.com/office/drawing/2014/main" id="{F9773810-35F3-AC42-B45C-617195722F48}"/>
              </a:ext>
            </a:extLst>
          </p:cNvPr>
          <p:cNvSpPr/>
          <p:nvPr/>
        </p:nvSpPr>
        <p:spPr>
          <a:xfrm>
            <a:off x="836061" y="5829300"/>
            <a:ext cx="6402939" cy="964226"/>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i="0" u="none" strike="noStrike" cap="none" dirty="0">
                <a:solidFill>
                  <a:srgbClr val="FFFFFF"/>
                </a:solidFill>
                <a:sym typeface="Arial"/>
              </a:rPr>
              <a:t>Brunel is incredibly famous for his designs</a:t>
            </a:r>
            <a:r>
              <a:rPr lang="en-GB" sz="2400" dirty="0">
                <a:solidFill>
                  <a:srgbClr val="FFFFFF"/>
                </a:solidFill>
              </a:rPr>
              <a:t>; can you name any?</a:t>
            </a:r>
            <a:endParaRPr sz="2400" i="1" u="none" strike="noStrike" cap="none" dirty="0">
              <a:solidFill>
                <a:srgbClr val="FF0000"/>
              </a:solidFill>
              <a:sym typeface="Arial"/>
            </a:endParaRPr>
          </a:p>
        </p:txBody>
      </p:sp>
    </p:spTree>
    <p:extLst>
      <p:ext uri="{BB962C8B-B14F-4D97-AF65-F5344CB8AC3E}">
        <p14:creationId xmlns:p14="http://schemas.microsoft.com/office/powerpoint/2010/main" val="259692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9"/>
                                        </p:tgtEl>
                                        <p:attrNameLst>
                                          <p:attrName>style.visibility</p:attrName>
                                        </p:attrNameLst>
                                      </p:cBhvr>
                                      <p:to>
                                        <p:strVal val="visible"/>
                                      </p:to>
                                    </p:set>
                                    <p:animEffect transition="in" filter="fade">
                                      <p:cBhvr>
                                        <p:cTn id="7"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B637D0AA-51BF-E549-E1A6-B907FF959BD8}"/>
            </a:ext>
          </a:extLst>
        </p:cNvPr>
        <p:cNvGrpSpPr/>
        <p:nvPr/>
      </p:nvGrpSpPr>
      <p:grpSpPr>
        <a:xfrm>
          <a:off x="0" y="0"/>
          <a:ext cx="0" cy="0"/>
          <a:chOff x="0" y="0"/>
          <a:chExt cx="0" cy="0"/>
        </a:xfrm>
      </p:grpSpPr>
      <p:sp>
        <p:nvSpPr>
          <p:cNvPr id="144" name="Google Shape;144;p31">
            <a:extLst>
              <a:ext uri="{FF2B5EF4-FFF2-40B4-BE49-F238E27FC236}">
                <a16:creationId xmlns:a16="http://schemas.microsoft.com/office/drawing/2014/main" id="{248C419A-046A-70A4-F4F6-6641ED2FD2CF}"/>
              </a:ext>
            </a:extLst>
          </p:cNvPr>
          <p:cNvSpPr/>
          <p:nvPr/>
        </p:nvSpPr>
        <p:spPr>
          <a:xfrm>
            <a:off x="242115" y="193971"/>
            <a:ext cx="8573272" cy="965501"/>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 </a:t>
            </a:r>
            <a:r>
              <a:rPr lang="en-GB" sz="2400" b="0" i="0" u="none" strike="noStrike" cap="none" dirty="0">
                <a:solidFill>
                  <a:srgbClr val="FFFFFF"/>
                </a:solidFill>
                <a:latin typeface="Arial"/>
                <a:ea typeface="Arial"/>
                <a:cs typeface="Arial"/>
                <a:sym typeface="Arial"/>
              </a:rPr>
              <a:t>Why do you think Brunel wanted to build a railway line to Weymouth? What benefits did it offer?</a:t>
            </a:r>
            <a:endParaRPr sz="2400" b="0" i="1" u="none" strike="noStrike" cap="none" dirty="0">
              <a:solidFill>
                <a:srgbClr val="FF0000"/>
              </a:solidFill>
              <a:latin typeface="Arial"/>
              <a:ea typeface="Arial"/>
              <a:cs typeface="Arial"/>
              <a:sym typeface="Arial"/>
            </a:endParaRPr>
          </a:p>
        </p:txBody>
      </p:sp>
      <p:sp>
        <p:nvSpPr>
          <p:cNvPr id="145" name="Google Shape;145;p31">
            <a:extLst>
              <a:ext uri="{FF2B5EF4-FFF2-40B4-BE49-F238E27FC236}">
                <a16:creationId xmlns:a16="http://schemas.microsoft.com/office/drawing/2014/main" id="{EA7BD50E-2A7F-AE9E-A5E7-63EFAABD7DD6}"/>
              </a:ext>
            </a:extLst>
          </p:cNvPr>
          <p:cNvSpPr/>
          <p:nvPr/>
        </p:nvSpPr>
        <p:spPr>
          <a:xfrm>
            <a:off x="242115" y="4893276"/>
            <a:ext cx="6900090" cy="1770753"/>
          </a:xfrm>
          <a:prstGeom prst="roundRect">
            <a:avLst>
              <a:gd name="adj" fmla="val 8683"/>
            </a:avLst>
          </a:prstGeom>
          <a:solidFill>
            <a:schemeClr val="lt1"/>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2F2967"/>
                </a:solidFill>
                <a:latin typeface="Arial"/>
                <a:ea typeface="Arial"/>
                <a:cs typeface="Arial"/>
                <a:sym typeface="Arial"/>
              </a:rPr>
              <a:t>As a class/group/pair [Delete as appropriate] create a mind-map of ideas to explore why people might want a station in Weymouth.</a:t>
            </a:r>
            <a:endParaRPr dirty="0"/>
          </a:p>
          <a:p>
            <a:pPr marL="285750" marR="0" lvl="0" indent="-158750" algn="l" rtl="0">
              <a:lnSpc>
                <a:spcPct val="100000"/>
              </a:lnSpc>
              <a:spcBef>
                <a:spcPts val="600"/>
              </a:spcBef>
              <a:spcAft>
                <a:spcPts val="0"/>
              </a:spcAft>
              <a:buClr>
                <a:srgbClr val="2C2B64"/>
              </a:buClr>
              <a:buSzPts val="2000"/>
              <a:buFont typeface="Arial"/>
              <a:buNone/>
            </a:pPr>
            <a:endParaRPr sz="2000" b="0" i="0" u="none" strike="noStrike" cap="none" dirty="0">
              <a:solidFill>
                <a:srgbClr val="2F2967"/>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78A508B1-94E8-4853-F188-94139DC55D7E}"/>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147" name="Google Shape;147;p31">
            <a:extLst>
              <a:ext uri="{FF2B5EF4-FFF2-40B4-BE49-F238E27FC236}">
                <a16:creationId xmlns:a16="http://schemas.microsoft.com/office/drawing/2014/main" id="{57D7442D-545C-2817-B09F-61E0D3F37002}"/>
              </a:ext>
            </a:extLst>
          </p:cNvPr>
          <p:cNvSpPr/>
          <p:nvPr/>
        </p:nvSpPr>
        <p:spPr>
          <a:xfrm>
            <a:off x="6870357" y="4127157"/>
            <a:ext cx="2194785" cy="2084547"/>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Stretch</a:t>
            </a:r>
            <a:r>
              <a:rPr lang="en-GB" sz="2400" b="0" i="1" u="none" strike="noStrike" cap="none" dirty="0">
                <a:solidFill>
                  <a:srgbClr val="FFFFFF"/>
                </a:solidFill>
                <a:latin typeface="Arial"/>
                <a:ea typeface="Arial"/>
                <a:cs typeface="Arial"/>
                <a:sym typeface="Arial"/>
              </a:rPr>
              <a:t>: </a:t>
            </a:r>
            <a:r>
              <a:rPr lang="en-GB" sz="2400" b="0" i="0" u="none" strike="noStrike" cap="none" dirty="0">
                <a:solidFill>
                  <a:srgbClr val="FFFFFF"/>
                </a:solidFill>
                <a:latin typeface="Arial"/>
                <a:ea typeface="Arial"/>
                <a:cs typeface="Arial"/>
                <a:sym typeface="Arial"/>
              </a:rPr>
              <a:t>Why might some people not want the Railway?</a:t>
            </a:r>
            <a:endParaRPr dirty="0"/>
          </a:p>
        </p:txBody>
      </p:sp>
      <p:pic>
        <p:nvPicPr>
          <p:cNvPr id="4" name="Picture 3" descr="A light bulb with lines coming out of it&#10;&#10;Description automatically generated">
            <a:extLst>
              <a:ext uri="{FF2B5EF4-FFF2-40B4-BE49-F238E27FC236}">
                <a16:creationId xmlns:a16="http://schemas.microsoft.com/office/drawing/2014/main" id="{BCBF8817-DE79-A7F2-A743-149D88F17747}"/>
              </a:ext>
            </a:extLst>
          </p:cNvPr>
          <p:cNvPicPr>
            <a:picLocks noChangeAspect="1"/>
          </p:cNvPicPr>
          <p:nvPr/>
        </p:nvPicPr>
        <p:blipFill>
          <a:blip r:embed="rId4"/>
          <a:stretch>
            <a:fillRect/>
          </a:stretch>
        </p:blipFill>
        <p:spPr>
          <a:xfrm>
            <a:off x="3249147" y="1439497"/>
            <a:ext cx="2645706" cy="3318691"/>
          </a:xfrm>
          <a:prstGeom prst="rect">
            <a:avLst/>
          </a:prstGeom>
        </p:spPr>
      </p:pic>
      <p:pic>
        <p:nvPicPr>
          <p:cNvPr id="6" name="Picture 5" descr="A hand holding a pencil&#10;&#10;Description automatically generated">
            <a:extLst>
              <a:ext uri="{FF2B5EF4-FFF2-40B4-BE49-F238E27FC236}">
                <a16:creationId xmlns:a16="http://schemas.microsoft.com/office/drawing/2014/main" id="{43DC5853-B2D2-745C-7E24-BE9B7D1A9B33}"/>
              </a:ext>
            </a:extLst>
          </p:cNvPr>
          <p:cNvPicPr>
            <a:picLocks noChangeAspect="1"/>
          </p:cNvPicPr>
          <p:nvPr/>
        </p:nvPicPr>
        <p:blipFill>
          <a:blip r:embed="rId5"/>
          <a:stretch>
            <a:fillRect/>
          </a:stretch>
        </p:blipFill>
        <p:spPr>
          <a:xfrm>
            <a:off x="6006548" y="5857137"/>
            <a:ext cx="1254301" cy="941980"/>
          </a:xfrm>
          <a:prstGeom prst="rect">
            <a:avLst/>
          </a:prstGeom>
        </p:spPr>
      </p:pic>
    </p:spTree>
    <p:extLst>
      <p:ext uri="{BB962C8B-B14F-4D97-AF65-F5344CB8AC3E}">
        <p14:creationId xmlns:p14="http://schemas.microsoft.com/office/powerpoint/2010/main" val="12197970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C2B64"/>
        </a:solidFill>
        <a:effectLst/>
      </p:bgPr>
    </p:bg>
    <p:spTree>
      <p:nvGrpSpPr>
        <p:cNvPr id="1" name="Shape 180"/>
        <p:cNvGrpSpPr/>
        <p:nvPr/>
      </p:nvGrpSpPr>
      <p:grpSpPr>
        <a:xfrm>
          <a:off x="0" y="0"/>
          <a:ext cx="0" cy="0"/>
          <a:chOff x="0" y="0"/>
          <a:chExt cx="0" cy="0"/>
        </a:xfrm>
      </p:grpSpPr>
      <p:pic>
        <p:nvPicPr>
          <p:cNvPr id="183" name="Google Shape;183;p34" descr="A picture containing text, clipart&#10;&#10;Description automatically generated"/>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3" name="Rectangle: Rounded Corners 2">
            <a:extLst>
              <a:ext uri="{FF2B5EF4-FFF2-40B4-BE49-F238E27FC236}">
                <a16:creationId xmlns:a16="http://schemas.microsoft.com/office/drawing/2014/main" id="{1CAF70E3-0D3F-3D5A-FBEB-8F707630BF6C}"/>
              </a:ext>
            </a:extLst>
          </p:cNvPr>
          <p:cNvSpPr/>
          <p:nvPr/>
        </p:nvSpPr>
        <p:spPr>
          <a:xfrm>
            <a:off x="385007" y="1368408"/>
            <a:ext cx="8373985" cy="5124416"/>
          </a:xfrm>
          <a:prstGeom prst="roundRect">
            <a:avLst>
              <a:gd name="adj" fmla="val 3726"/>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2239963" indent="-269875">
              <a:spcAft>
                <a:spcPts val="600"/>
              </a:spcAft>
              <a:buClr>
                <a:schemeClr val="bg1"/>
              </a:buClr>
              <a:buFont typeface="Arial" panose="020B0604020202020204" pitchFamily="34" charset="0"/>
              <a:buChar char="•"/>
              <a:tabLst>
                <a:tab pos="2597150" algn="l"/>
              </a:tabLst>
            </a:pPr>
            <a:r>
              <a:rPr lang="en-GB" sz="2000" b="1" dirty="0">
                <a:solidFill>
                  <a:srgbClr val="FFFFFF"/>
                </a:solidFill>
                <a:latin typeface="Arial"/>
              </a:rPr>
              <a:t>Biography:</a:t>
            </a:r>
            <a:r>
              <a:rPr lang="en-GB" sz="2000" dirty="0">
                <a:solidFill>
                  <a:srgbClr val="FFFFFF"/>
                </a:solidFill>
                <a:latin typeface="Arial"/>
              </a:rPr>
              <a:t> A written history of a person’s life. Biographies are usually written </a:t>
            </a:r>
            <a:r>
              <a:rPr lang="en-GB" sz="2000" b="1" dirty="0">
                <a:solidFill>
                  <a:srgbClr val="FFFFFF"/>
                </a:solidFill>
                <a:latin typeface="Arial"/>
              </a:rPr>
              <a:t>chronologically</a:t>
            </a:r>
            <a:r>
              <a:rPr lang="en-GB" sz="2000" dirty="0">
                <a:solidFill>
                  <a:srgbClr val="FFFFFF"/>
                </a:solidFill>
                <a:latin typeface="Arial"/>
              </a:rPr>
              <a:t> from birth to death. Biographies are mostly written about people who are famous or who have made important contributions to the world.</a:t>
            </a:r>
          </a:p>
          <a:p>
            <a:pPr marL="2239963" indent="-269875">
              <a:spcAft>
                <a:spcPts val="600"/>
              </a:spcAft>
              <a:buClr>
                <a:schemeClr val="bg1"/>
              </a:buClr>
              <a:buFont typeface="Arial" panose="020B0604020202020204" pitchFamily="34" charset="0"/>
              <a:buChar char="•"/>
              <a:tabLst>
                <a:tab pos="2597150"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r>
              <a:rPr lang="en-GB" sz="2000" b="1" dirty="0">
                <a:solidFill>
                  <a:srgbClr val="FFFFFF"/>
                </a:solidFill>
                <a:latin typeface="Arial"/>
              </a:rPr>
              <a:t>Chronological: </a:t>
            </a:r>
            <a:r>
              <a:rPr lang="en-GB" sz="2000" dirty="0">
                <a:solidFill>
                  <a:srgbClr val="FFFFFF"/>
                </a:solidFill>
                <a:latin typeface="Arial"/>
              </a:rPr>
              <a:t>Arranged in order of time</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32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r>
              <a:rPr lang="en-GB" sz="2000" b="1" dirty="0">
                <a:solidFill>
                  <a:srgbClr val="FFFFFF"/>
                </a:solidFill>
                <a:latin typeface="Arial"/>
              </a:rPr>
              <a:t>Victorian times: </a:t>
            </a:r>
            <a:r>
              <a:rPr lang="en-GB" sz="2000" dirty="0">
                <a:solidFill>
                  <a:srgbClr val="FFFFFF"/>
                </a:solidFill>
                <a:latin typeface="Arial"/>
              </a:rPr>
              <a:t>The reign of Queen Victoria lasted </a:t>
            </a:r>
            <a:br>
              <a:rPr lang="en-GB" sz="2000" dirty="0">
                <a:solidFill>
                  <a:srgbClr val="FFFFFF"/>
                </a:solidFill>
                <a:latin typeface="Arial"/>
              </a:rPr>
            </a:br>
            <a:r>
              <a:rPr lang="en-GB" sz="2000" dirty="0">
                <a:solidFill>
                  <a:srgbClr val="FFFFFF"/>
                </a:solidFill>
                <a:latin typeface="Arial"/>
              </a:rPr>
              <a:t>64 years from 1837 until 1901. This is over 120 years </a:t>
            </a:r>
            <a:br>
              <a:rPr lang="en-GB" sz="2000" dirty="0">
                <a:solidFill>
                  <a:srgbClr val="FFFFFF"/>
                </a:solidFill>
                <a:latin typeface="Arial"/>
              </a:rPr>
            </a:br>
            <a:r>
              <a:rPr lang="en-GB" sz="2000" dirty="0">
                <a:solidFill>
                  <a:srgbClr val="FFFFFF"/>
                </a:solidFill>
                <a:latin typeface="Arial"/>
              </a:rPr>
              <a:t>ago – when your great, great, great, great </a:t>
            </a:r>
            <a:br>
              <a:rPr lang="en-GB" sz="2000" dirty="0">
                <a:solidFill>
                  <a:srgbClr val="FFFFFF"/>
                </a:solidFill>
                <a:latin typeface="Arial"/>
              </a:rPr>
            </a:br>
            <a:r>
              <a:rPr lang="en-GB" sz="2000" dirty="0">
                <a:solidFill>
                  <a:srgbClr val="FFFFFF"/>
                </a:solidFill>
                <a:latin typeface="Arial"/>
              </a:rPr>
              <a:t>grandparents were alive! </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2400" dirty="0">
              <a:solidFill>
                <a:srgbClr val="FFFFFF"/>
              </a:solidFill>
              <a:latin typeface="Arial"/>
            </a:endParaRPr>
          </a:p>
        </p:txBody>
      </p:sp>
      <p:sp>
        <p:nvSpPr>
          <p:cNvPr id="2" name="Rectangle: Rounded Corners 1">
            <a:extLst>
              <a:ext uri="{FF2B5EF4-FFF2-40B4-BE49-F238E27FC236}">
                <a16:creationId xmlns:a16="http://schemas.microsoft.com/office/drawing/2014/main" id="{1DB824D8-F486-5F4E-01A1-C3E317C1C4B8}"/>
              </a:ext>
            </a:extLst>
          </p:cNvPr>
          <p:cNvSpPr/>
          <p:nvPr/>
        </p:nvSpPr>
        <p:spPr>
          <a:xfrm>
            <a:off x="385008" y="365176"/>
            <a:ext cx="8373985" cy="754047"/>
          </a:xfrm>
          <a:prstGeom prst="roundRect">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638" indent="-274638" algn="ctr">
              <a:spcAft>
                <a:spcPts val="600"/>
              </a:spcAft>
            </a:pPr>
            <a:r>
              <a:rPr lang="en-GB" sz="3600" b="1" dirty="0">
                <a:solidFill>
                  <a:srgbClr val="FFFFFF"/>
                </a:solidFill>
                <a:latin typeface="Arial"/>
              </a:rPr>
              <a:t>Key Words</a:t>
            </a:r>
          </a:p>
        </p:txBody>
      </p:sp>
      <p:pic>
        <p:nvPicPr>
          <p:cNvPr id="25" name="Picture 24" descr="A person wearing a crown&#10;&#10;Description automatically generated">
            <a:extLst>
              <a:ext uri="{FF2B5EF4-FFF2-40B4-BE49-F238E27FC236}">
                <a16:creationId xmlns:a16="http://schemas.microsoft.com/office/drawing/2014/main" id="{597F9203-C0E3-82EF-0D1B-B5A636AF51A4}"/>
              </a:ext>
            </a:extLst>
          </p:cNvPr>
          <p:cNvPicPr>
            <a:picLocks noChangeAspect="1"/>
          </p:cNvPicPr>
          <p:nvPr/>
        </p:nvPicPr>
        <p:blipFill>
          <a:blip r:embed="rId4"/>
          <a:stretch>
            <a:fillRect/>
          </a:stretch>
        </p:blipFill>
        <p:spPr>
          <a:xfrm flipH="1">
            <a:off x="6879292" y="3831596"/>
            <a:ext cx="2105423" cy="2788630"/>
          </a:xfrm>
          <a:prstGeom prst="rect">
            <a:avLst/>
          </a:prstGeom>
        </p:spPr>
      </p:pic>
      <p:grpSp>
        <p:nvGrpSpPr>
          <p:cNvPr id="4" name="Group 3">
            <a:extLst>
              <a:ext uri="{FF2B5EF4-FFF2-40B4-BE49-F238E27FC236}">
                <a16:creationId xmlns:a16="http://schemas.microsoft.com/office/drawing/2014/main" id="{55F6A168-1EC5-E896-F523-F18D8FC7E629}"/>
              </a:ext>
            </a:extLst>
          </p:cNvPr>
          <p:cNvGrpSpPr/>
          <p:nvPr/>
        </p:nvGrpSpPr>
        <p:grpSpPr>
          <a:xfrm>
            <a:off x="164345" y="3812166"/>
            <a:ext cx="7169167" cy="1202281"/>
            <a:chOff x="164345" y="3812166"/>
            <a:chExt cx="7169167" cy="1202281"/>
          </a:xfrm>
        </p:grpSpPr>
        <p:pic>
          <p:nvPicPr>
            <p:cNvPr id="5" name="Picture 4" descr="A blue line on a black background&#10;&#10;Description automatically generated">
              <a:extLst>
                <a:ext uri="{FF2B5EF4-FFF2-40B4-BE49-F238E27FC236}">
                  <a16:creationId xmlns:a16="http://schemas.microsoft.com/office/drawing/2014/main" id="{55681BC7-B35B-F78B-1407-20A47F4D0952}"/>
                </a:ext>
              </a:extLst>
            </p:cNvPr>
            <p:cNvPicPr>
              <a:picLocks noChangeAspect="1"/>
            </p:cNvPicPr>
            <p:nvPr/>
          </p:nvPicPr>
          <p:blipFill>
            <a:blip r:embed="rId5"/>
            <a:stretch>
              <a:fillRect/>
            </a:stretch>
          </p:blipFill>
          <p:spPr>
            <a:xfrm rot="16200000">
              <a:off x="3299250" y="795710"/>
              <a:ext cx="899357" cy="7169167"/>
            </a:xfrm>
            <a:prstGeom prst="rect">
              <a:avLst/>
            </a:prstGeom>
          </p:spPr>
        </p:pic>
        <p:pic>
          <p:nvPicPr>
            <p:cNvPr id="7" name="Picture 6" descr="A clock with a green border&#10;&#10;Description automatically generated">
              <a:extLst>
                <a:ext uri="{FF2B5EF4-FFF2-40B4-BE49-F238E27FC236}">
                  <a16:creationId xmlns:a16="http://schemas.microsoft.com/office/drawing/2014/main" id="{5BB043C8-8EDB-89D8-0CF1-06A461211DA4}"/>
                </a:ext>
              </a:extLst>
            </p:cNvPr>
            <p:cNvPicPr>
              <a:picLocks noChangeAspect="1"/>
            </p:cNvPicPr>
            <p:nvPr/>
          </p:nvPicPr>
          <p:blipFill>
            <a:blip r:embed="rId6"/>
            <a:stretch>
              <a:fillRect/>
            </a:stretch>
          </p:blipFill>
          <p:spPr>
            <a:xfrm>
              <a:off x="385007" y="3812166"/>
              <a:ext cx="1227625" cy="1202281"/>
            </a:xfrm>
            <a:prstGeom prst="rect">
              <a:avLst/>
            </a:prstGeom>
          </p:spPr>
        </p:pic>
      </p:grpSp>
      <p:pic>
        <p:nvPicPr>
          <p:cNvPr id="9" name="Picture 8" descr="A book with a magnifying glass&#10;&#10;Description automatically generated">
            <a:extLst>
              <a:ext uri="{FF2B5EF4-FFF2-40B4-BE49-F238E27FC236}">
                <a16:creationId xmlns:a16="http://schemas.microsoft.com/office/drawing/2014/main" id="{BA29C7E2-AACA-6E3E-21B6-FC84BB8CFA4F}"/>
              </a:ext>
            </a:extLst>
          </p:cNvPr>
          <p:cNvPicPr>
            <a:picLocks noChangeAspect="1"/>
          </p:cNvPicPr>
          <p:nvPr/>
        </p:nvPicPr>
        <p:blipFill>
          <a:blip r:embed="rId7"/>
          <a:stretch>
            <a:fillRect/>
          </a:stretch>
        </p:blipFill>
        <p:spPr>
          <a:xfrm>
            <a:off x="6291650" y="413022"/>
            <a:ext cx="2083724" cy="955387"/>
          </a:xfrm>
          <a:prstGeom prst="rect">
            <a:avLst/>
          </a:prstGeom>
        </p:spPr>
      </p:pic>
      <p:pic>
        <p:nvPicPr>
          <p:cNvPr id="11" name="Picture 10" descr="A book with lined pages&#10;&#10;Description automatically generated">
            <a:extLst>
              <a:ext uri="{FF2B5EF4-FFF2-40B4-BE49-F238E27FC236}">
                <a16:creationId xmlns:a16="http://schemas.microsoft.com/office/drawing/2014/main" id="{20611F7E-C1C3-0B0D-D511-BBDCD1F2BD9D}"/>
              </a:ext>
            </a:extLst>
          </p:cNvPr>
          <p:cNvPicPr>
            <a:picLocks noChangeAspect="1"/>
          </p:cNvPicPr>
          <p:nvPr/>
        </p:nvPicPr>
        <p:blipFill>
          <a:blip r:embed="rId8"/>
          <a:stretch>
            <a:fillRect/>
          </a:stretch>
        </p:blipFill>
        <p:spPr>
          <a:xfrm>
            <a:off x="393199" y="1617091"/>
            <a:ext cx="2116995" cy="15544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left)">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C2B64"/>
        </a:solidFill>
        <a:effectLst/>
      </p:bgPr>
    </p:bg>
    <p:spTree>
      <p:nvGrpSpPr>
        <p:cNvPr id="1" name="Shape 180">
          <a:extLst>
            <a:ext uri="{FF2B5EF4-FFF2-40B4-BE49-F238E27FC236}">
              <a16:creationId xmlns:a16="http://schemas.microsoft.com/office/drawing/2014/main" id="{CA2FEDDF-B2ED-D028-0A66-B9D6A5699C24}"/>
            </a:ext>
          </a:extLst>
        </p:cNvPr>
        <p:cNvGrpSpPr/>
        <p:nvPr/>
      </p:nvGrpSpPr>
      <p:grpSpPr>
        <a:xfrm>
          <a:off x="0" y="0"/>
          <a:ext cx="0" cy="0"/>
          <a:chOff x="0" y="0"/>
          <a:chExt cx="0" cy="0"/>
        </a:xfrm>
      </p:grpSpPr>
      <p:pic>
        <p:nvPicPr>
          <p:cNvPr id="183" name="Google Shape;183;p34" descr="A picture containing text, clipart&#10;&#10;Description automatically generated">
            <a:extLst>
              <a:ext uri="{FF2B5EF4-FFF2-40B4-BE49-F238E27FC236}">
                <a16:creationId xmlns:a16="http://schemas.microsoft.com/office/drawing/2014/main" id="{724BE068-57E7-68D1-B2FA-30787CE81F4F}"/>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3" name="Rectangle: Rounded Corners 2">
            <a:extLst>
              <a:ext uri="{FF2B5EF4-FFF2-40B4-BE49-F238E27FC236}">
                <a16:creationId xmlns:a16="http://schemas.microsoft.com/office/drawing/2014/main" id="{1CAF70E3-0D3F-3D5A-FBEB-8F707630BF6C}"/>
              </a:ext>
            </a:extLst>
          </p:cNvPr>
          <p:cNvSpPr/>
          <p:nvPr/>
        </p:nvSpPr>
        <p:spPr>
          <a:xfrm>
            <a:off x="385007" y="1368410"/>
            <a:ext cx="8373985" cy="4580978"/>
          </a:xfrm>
          <a:prstGeom prst="roundRect">
            <a:avLst>
              <a:gd name="adj" fmla="val 3726"/>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269875" indent="-269875">
              <a:spcAft>
                <a:spcPts val="600"/>
              </a:spcAft>
              <a:buClr>
                <a:schemeClr val="bg1"/>
              </a:buClr>
              <a:buFont typeface="Arial" panose="020B0604020202020204" pitchFamily="34" charset="0"/>
              <a:buChar char="•"/>
              <a:tabLst>
                <a:tab pos="269875" algn="l"/>
              </a:tabLst>
            </a:pPr>
            <a:r>
              <a:rPr lang="en-GB" sz="2000" b="1" dirty="0">
                <a:solidFill>
                  <a:srgbClr val="FFFFFF"/>
                </a:solidFill>
                <a:latin typeface="Arial"/>
              </a:rPr>
              <a:t>Engineering:</a:t>
            </a:r>
            <a:r>
              <a:rPr lang="en-GB" sz="2000" dirty="0">
                <a:solidFill>
                  <a:srgbClr val="FFFFFF"/>
                </a:solidFill>
                <a:latin typeface="Arial"/>
              </a:rPr>
              <a:t> The process of creating and building structures, products, and systems by using maths and science. An </a:t>
            </a:r>
            <a:r>
              <a:rPr lang="en-GB" sz="2000" b="1" dirty="0">
                <a:solidFill>
                  <a:srgbClr val="FFFFFF"/>
                </a:solidFill>
                <a:latin typeface="Arial"/>
              </a:rPr>
              <a:t>engineer</a:t>
            </a:r>
            <a:r>
              <a:rPr lang="en-GB" sz="2000" dirty="0">
                <a:solidFill>
                  <a:srgbClr val="FFFFFF"/>
                </a:solidFill>
                <a:latin typeface="Arial"/>
              </a:rPr>
              <a:t> is a person who does the engineering. Engineers solve problems with their inventions.</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1600" dirty="0">
              <a:solidFill>
                <a:srgbClr val="FFFFFF"/>
              </a:solidFill>
              <a:latin typeface="Arial"/>
            </a:endParaRPr>
          </a:p>
          <a:p>
            <a:pPr marL="1524000" indent="-269875">
              <a:spcAft>
                <a:spcPts val="600"/>
              </a:spcAft>
              <a:buClr>
                <a:schemeClr val="bg1"/>
              </a:buClr>
              <a:buFont typeface="Arial" panose="020B0604020202020204" pitchFamily="34" charset="0"/>
              <a:buChar char="•"/>
              <a:tabLst>
                <a:tab pos="269875" algn="l"/>
              </a:tabLst>
            </a:pPr>
            <a:r>
              <a:rPr lang="en-GB" sz="2000" b="1" dirty="0">
                <a:solidFill>
                  <a:srgbClr val="FFFFFF"/>
                </a:solidFill>
                <a:latin typeface="Arial"/>
              </a:rPr>
              <a:t>Industrial </a:t>
            </a:r>
            <a:r>
              <a:rPr lang="en-GB" sz="2000" b="1">
                <a:solidFill>
                  <a:srgbClr val="FFFFFF"/>
                </a:solidFill>
                <a:latin typeface="Arial"/>
              </a:rPr>
              <a:t>Revolution 1750 </a:t>
            </a:r>
            <a:r>
              <a:rPr lang="en-GB" sz="2000" b="1" dirty="0">
                <a:solidFill>
                  <a:srgbClr val="FFFFFF"/>
                </a:solidFill>
                <a:latin typeface="Arial"/>
              </a:rPr>
              <a:t>- 1900:</a:t>
            </a:r>
            <a:r>
              <a:rPr lang="en-GB" sz="2000" dirty="0">
                <a:solidFill>
                  <a:srgbClr val="FFFFFF"/>
                </a:solidFill>
                <a:latin typeface="Arial"/>
              </a:rPr>
              <a:t> A period of major changes in the way things are made. Before the Industrial Revolution goods were made by hand in small workshops.  </a:t>
            </a:r>
          </a:p>
          <a:p>
            <a:pPr marL="2597150">
              <a:spcAft>
                <a:spcPts val="600"/>
              </a:spcAft>
              <a:buClr>
                <a:schemeClr val="bg1"/>
              </a:buClr>
              <a:tabLst>
                <a:tab pos="269875" algn="l"/>
              </a:tabLst>
            </a:pPr>
            <a:r>
              <a:rPr lang="en-GB" sz="2000" dirty="0">
                <a:solidFill>
                  <a:srgbClr val="FFFFFF"/>
                </a:solidFill>
                <a:latin typeface="Arial"/>
              </a:rPr>
              <a:t>During the </a:t>
            </a:r>
            <a:r>
              <a:rPr lang="en-GB" sz="2000" b="1" dirty="0">
                <a:solidFill>
                  <a:srgbClr val="FFFFFF"/>
                </a:solidFill>
                <a:latin typeface="Arial"/>
              </a:rPr>
              <a:t>Industrial Revolution</a:t>
            </a:r>
            <a:r>
              <a:rPr lang="en-GB" sz="2000" dirty="0">
                <a:solidFill>
                  <a:srgbClr val="FFFFFF"/>
                </a:solidFill>
                <a:latin typeface="Arial"/>
              </a:rPr>
              <a:t>, goods were made using machines in big factories. It greatly affected the way people lived and worked. </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p:txBody>
      </p:sp>
      <p:sp>
        <p:nvSpPr>
          <p:cNvPr id="2" name="Rectangle: Rounded Corners 1">
            <a:extLst>
              <a:ext uri="{FF2B5EF4-FFF2-40B4-BE49-F238E27FC236}">
                <a16:creationId xmlns:a16="http://schemas.microsoft.com/office/drawing/2014/main" id="{1DB824D8-F486-5F4E-01A1-C3E317C1C4B8}"/>
              </a:ext>
            </a:extLst>
          </p:cNvPr>
          <p:cNvSpPr/>
          <p:nvPr/>
        </p:nvSpPr>
        <p:spPr>
          <a:xfrm>
            <a:off x="385008" y="365176"/>
            <a:ext cx="8373985" cy="754047"/>
          </a:xfrm>
          <a:prstGeom prst="roundRect">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638" indent="-274638" algn="ctr">
              <a:spcAft>
                <a:spcPts val="600"/>
              </a:spcAft>
            </a:pPr>
            <a:r>
              <a:rPr lang="en-GB" sz="3600" b="1" dirty="0">
                <a:solidFill>
                  <a:srgbClr val="FFFFFF"/>
                </a:solidFill>
                <a:latin typeface="Arial"/>
              </a:rPr>
              <a:t>Key Words</a:t>
            </a:r>
          </a:p>
        </p:txBody>
      </p:sp>
      <p:pic>
        <p:nvPicPr>
          <p:cNvPr id="8" name="Picture 7" descr="A grey building with smoke coming out of it&#10;&#10;Description automatically generated">
            <a:extLst>
              <a:ext uri="{FF2B5EF4-FFF2-40B4-BE49-F238E27FC236}">
                <a16:creationId xmlns:a16="http://schemas.microsoft.com/office/drawing/2014/main" id="{12729E7D-AEDC-5DCD-61BA-90544C974C7B}"/>
              </a:ext>
            </a:extLst>
          </p:cNvPr>
          <p:cNvPicPr>
            <a:picLocks noChangeAspect="1"/>
          </p:cNvPicPr>
          <p:nvPr/>
        </p:nvPicPr>
        <p:blipFill>
          <a:blip r:embed="rId4"/>
          <a:stretch>
            <a:fillRect/>
          </a:stretch>
        </p:blipFill>
        <p:spPr>
          <a:xfrm>
            <a:off x="209230" y="3631097"/>
            <a:ext cx="2724158" cy="2861728"/>
          </a:xfrm>
          <a:prstGeom prst="rect">
            <a:avLst/>
          </a:prstGeom>
        </p:spPr>
      </p:pic>
      <p:grpSp>
        <p:nvGrpSpPr>
          <p:cNvPr id="5" name="Group 4">
            <a:extLst>
              <a:ext uri="{FF2B5EF4-FFF2-40B4-BE49-F238E27FC236}">
                <a16:creationId xmlns:a16="http://schemas.microsoft.com/office/drawing/2014/main" id="{1B3558B7-4392-594B-6FA8-B95BDA7FCA05}"/>
              </a:ext>
            </a:extLst>
          </p:cNvPr>
          <p:cNvGrpSpPr/>
          <p:nvPr/>
        </p:nvGrpSpPr>
        <p:grpSpPr>
          <a:xfrm>
            <a:off x="2589513" y="2340727"/>
            <a:ext cx="5940411" cy="1490869"/>
            <a:chOff x="2589513" y="2340727"/>
            <a:chExt cx="5940411" cy="1490869"/>
          </a:xfrm>
        </p:grpSpPr>
        <p:pic>
          <p:nvPicPr>
            <p:cNvPr id="6" name="Picture 5" descr="A blue and black bridge&#10;&#10;Description automatically generated with medium confidence">
              <a:extLst>
                <a:ext uri="{FF2B5EF4-FFF2-40B4-BE49-F238E27FC236}">
                  <a16:creationId xmlns:a16="http://schemas.microsoft.com/office/drawing/2014/main" id="{C346D3AF-86BB-0C42-3184-E1691CA07AD1}"/>
                </a:ext>
              </a:extLst>
            </p:cNvPr>
            <p:cNvPicPr>
              <a:picLocks noChangeAspect="1"/>
            </p:cNvPicPr>
            <p:nvPr/>
          </p:nvPicPr>
          <p:blipFill>
            <a:blip r:embed="rId5"/>
            <a:stretch>
              <a:fillRect/>
            </a:stretch>
          </p:blipFill>
          <p:spPr>
            <a:xfrm>
              <a:off x="2589513" y="2593449"/>
              <a:ext cx="4248610" cy="913055"/>
            </a:xfrm>
            <a:prstGeom prst="rect">
              <a:avLst/>
            </a:prstGeom>
          </p:spPr>
        </p:pic>
        <p:pic>
          <p:nvPicPr>
            <p:cNvPr id="14" name="Picture 13" descr="A calculator and beaker with a calculator and a calculator&#10;&#10;Description automatically generated">
              <a:extLst>
                <a:ext uri="{FF2B5EF4-FFF2-40B4-BE49-F238E27FC236}">
                  <a16:creationId xmlns:a16="http://schemas.microsoft.com/office/drawing/2014/main" id="{56830CD9-2B1C-3440-3601-0CDEF5614047}"/>
                </a:ext>
              </a:extLst>
            </p:cNvPr>
            <p:cNvPicPr>
              <a:picLocks noChangeAspect="1"/>
            </p:cNvPicPr>
            <p:nvPr/>
          </p:nvPicPr>
          <p:blipFill>
            <a:blip r:embed="rId6"/>
            <a:stretch>
              <a:fillRect/>
            </a:stretch>
          </p:blipFill>
          <p:spPr>
            <a:xfrm>
              <a:off x="6846277" y="2340727"/>
              <a:ext cx="1683647" cy="1490869"/>
            </a:xfrm>
            <a:prstGeom prst="rect">
              <a:avLst/>
            </a:prstGeom>
          </p:spPr>
        </p:pic>
      </p:grpSp>
      <p:pic>
        <p:nvPicPr>
          <p:cNvPr id="4" name="Picture 3" descr="A book with a magnifying glass&#10;&#10;Description automatically generated">
            <a:extLst>
              <a:ext uri="{FF2B5EF4-FFF2-40B4-BE49-F238E27FC236}">
                <a16:creationId xmlns:a16="http://schemas.microsoft.com/office/drawing/2014/main" id="{93531AE9-CDE3-9429-2301-4B61CF252EF3}"/>
              </a:ext>
            </a:extLst>
          </p:cNvPr>
          <p:cNvPicPr>
            <a:picLocks noChangeAspect="1"/>
          </p:cNvPicPr>
          <p:nvPr/>
        </p:nvPicPr>
        <p:blipFill>
          <a:blip r:embed="rId7"/>
          <a:stretch>
            <a:fillRect/>
          </a:stretch>
        </p:blipFill>
        <p:spPr>
          <a:xfrm>
            <a:off x="6291650" y="413022"/>
            <a:ext cx="2083724" cy="955387"/>
          </a:xfrm>
          <a:prstGeom prst="rect">
            <a:avLst/>
          </a:prstGeom>
        </p:spPr>
      </p:pic>
    </p:spTree>
    <p:extLst>
      <p:ext uri="{BB962C8B-B14F-4D97-AF65-F5344CB8AC3E}">
        <p14:creationId xmlns:p14="http://schemas.microsoft.com/office/powerpoint/2010/main" val="1023963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wipe(left)">
                                      <p:cBhvr>
                                        <p:cTn id="15" dur="500"/>
                                        <p:tgtEl>
                                          <p:spTgt spid="3">
                                            <p:txEl>
                                              <p:pRg st="4" end="4"/>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500"/>
                            </p:stCondLst>
                            <p:childTnLst>
                              <p:par>
                                <p:cTn id="20" presetID="22" presetClass="entr" presetSubtype="8" fill="hold" nodeType="after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left)">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D5211139-6E44-4198-D0C2-7813D8099442}"/>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74E4CA1-62A0-B659-DC18-0135F21B8E7C}"/>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Industrial Revolution?</a:t>
            </a:r>
          </a:p>
        </p:txBody>
      </p:sp>
      <p:sp>
        <p:nvSpPr>
          <p:cNvPr id="5" name="Rectangle: Rounded Corners 4">
            <a:extLst>
              <a:ext uri="{FF2B5EF4-FFF2-40B4-BE49-F238E27FC236}">
                <a16:creationId xmlns:a16="http://schemas.microsoft.com/office/drawing/2014/main" id="{4E4257C2-0FEF-81F2-0F24-9A06D13111DD}"/>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The </a:t>
            </a:r>
            <a:r>
              <a:rPr lang="en-GB" sz="2000" b="1" dirty="0">
                <a:solidFill>
                  <a:srgbClr val="2F2967"/>
                </a:solidFill>
                <a:latin typeface="Arial"/>
              </a:rPr>
              <a:t>Industrial Revolution </a:t>
            </a:r>
            <a:r>
              <a:rPr lang="en-GB" sz="2000" dirty="0">
                <a:solidFill>
                  <a:srgbClr val="2F2967"/>
                </a:solidFill>
                <a:latin typeface="Arial"/>
              </a:rPr>
              <a:t>began in Britain in the mid </a:t>
            </a:r>
            <a:r>
              <a:rPr lang="en-GB" sz="2000" b="1" dirty="0">
                <a:solidFill>
                  <a:srgbClr val="2F2967"/>
                </a:solidFill>
                <a:latin typeface="Arial"/>
              </a:rPr>
              <a:t>1700s</a:t>
            </a:r>
            <a:r>
              <a:rPr lang="en-GB" sz="2000" dirty="0">
                <a:solidFill>
                  <a:srgbClr val="2F2967"/>
                </a:solidFill>
                <a:latin typeface="Arial"/>
              </a:rPr>
              <a:t> and lasted until </a:t>
            </a:r>
            <a:r>
              <a:rPr lang="en-GB" sz="2000" b="1" dirty="0">
                <a:solidFill>
                  <a:srgbClr val="2F2967"/>
                </a:solidFill>
                <a:latin typeface="Arial"/>
              </a:rPr>
              <a:t>1900</a:t>
            </a:r>
            <a:r>
              <a:rPr lang="en-GB" sz="2000" dirty="0">
                <a:solidFill>
                  <a:srgbClr val="2F2967"/>
                </a:solidFill>
                <a:latin typeface="Arial"/>
              </a:rPr>
              <a:t>. It changed </a:t>
            </a:r>
            <a:r>
              <a:rPr lang="en-GB" sz="2000" dirty="0">
                <a:solidFill>
                  <a:srgbClr val="2F2967"/>
                </a:solidFill>
              </a:rPr>
              <a:t>farming, mining, transport, manufacturing (making things) and technology. It changed people’s lives. It began in the reign of </a:t>
            </a:r>
            <a:r>
              <a:rPr lang="en-GB" sz="2000" b="1" dirty="0">
                <a:solidFill>
                  <a:srgbClr val="2F2967"/>
                </a:solidFill>
              </a:rPr>
              <a:t>George II </a:t>
            </a:r>
            <a:r>
              <a:rPr lang="en-GB" sz="2000" dirty="0">
                <a:solidFill>
                  <a:srgbClr val="2F2967"/>
                </a:solidFill>
              </a:rPr>
              <a:t>and ended at the end of the </a:t>
            </a:r>
            <a:r>
              <a:rPr lang="en-GB" sz="2000" b="1" dirty="0">
                <a:solidFill>
                  <a:srgbClr val="2F2967"/>
                </a:solidFill>
              </a:rPr>
              <a:t>Victorian</a:t>
            </a:r>
            <a:r>
              <a:rPr lang="en-GB" sz="2000" dirty="0">
                <a:solidFill>
                  <a:srgbClr val="2F2967"/>
                </a:solidFill>
              </a:rPr>
              <a:t> era.</a:t>
            </a:r>
            <a:endParaRPr lang="en-GB" sz="2000" dirty="0">
              <a:solidFill>
                <a:srgbClr val="2F2967"/>
              </a:solidFill>
              <a:latin typeface="Arial"/>
            </a:endParaRPr>
          </a:p>
        </p:txBody>
      </p:sp>
      <p:pic>
        <p:nvPicPr>
          <p:cNvPr id="6" name="Picture 5" descr="A white letters on a black background&#10;&#10;Description automatically generated">
            <a:extLst>
              <a:ext uri="{FF2B5EF4-FFF2-40B4-BE49-F238E27FC236}">
                <a16:creationId xmlns:a16="http://schemas.microsoft.com/office/drawing/2014/main" id="{1AEBEE5D-7464-8D60-273F-27468E8FD3AE}"/>
              </a:ext>
            </a:extLst>
          </p:cNvPr>
          <p:cNvPicPr>
            <a:picLocks noChangeAspect="1"/>
          </p:cNvPicPr>
          <p:nvPr/>
        </p:nvPicPr>
        <p:blipFill>
          <a:blip r:embed="rId3"/>
          <a:stretch>
            <a:fillRect/>
          </a:stretch>
        </p:blipFill>
        <p:spPr>
          <a:xfrm>
            <a:off x="7004131" y="6249621"/>
            <a:ext cx="1754862" cy="388702"/>
          </a:xfrm>
          <a:prstGeom prst="rect">
            <a:avLst/>
          </a:prstGeom>
        </p:spPr>
      </p:pic>
      <p:grpSp>
        <p:nvGrpSpPr>
          <p:cNvPr id="7" name="Group 6">
            <a:extLst>
              <a:ext uri="{FF2B5EF4-FFF2-40B4-BE49-F238E27FC236}">
                <a16:creationId xmlns:a16="http://schemas.microsoft.com/office/drawing/2014/main" id="{D5CF5313-4CFA-F0F1-DF27-2BD40E0991FF}"/>
              </a:ext>
            </a:extLst>
          </p:cNvPr>
          <p:cNvGrpSpPr/>
          <p:nvPr/>
        </p:nvGrpSpPr>
        <p:grpSpPr>
          <a:xfrm>
            <a:off x="256407" y="2465406"/>
            <a:ext cx="8543092" cy="3521599"/>
            <a:chOff x="256407" y="2465406"/>
            <a:chExt cx="8543092" cy="3521599"/>
          </a:xfrm>
        </p:grpSpPr>
        <p:pic>
          <p:nvPicPr>
            <p:cNvPr id="8" name="Picture 7">
              <a:extLst>
                <a:ext uri="{FF2B5EF4-FFF2-40B4-BE49-F238E27FC236}">
                  <a16:creationId xmlns:a16="http://schemas.microsoft.com/office/drawing/2014/main" id="{63401F6E-B4AB-E64F-873F-83F3A66C5797}"/>
                </a:ext>
              </a:extLst>
            </p:cNvPr>
            <p:cNvPicPr>
              <a:picLocks noChangeAspect="1"/>
            </p:cNvPicPr>
            <p:nvPr/>
          </p:nvPicPr>
          <p:blipFill>
            <a:blip r:embed="rId4"/>
            <a:stretch>
              <a:fillRect/>
            </a:stretch>
          </p:blipFill>
          <p:spPr>
            <a:xfrm>
              <a:off x="256407" y="2708475"/>
              <a:ext cx="8543092" cy="3278530"/>
            </a:xfrm>
            <a:prstGeom prst="rect">
              <a:avLst/>
            </a:prstGeom>
          </p:spPr>
        </p:pic>
        <p:pic>
          <p:nvPicPr>
            <p:cNvPr id="9" name="Picture 8" descr="A person wearing a crown&#10;&#10;Description automatically generated">
              <a:extLst>
                <a:ext uri="{FF2B5EF4-FFF2-40B4-BE49-F238E27FC236}">
                  <a16:creationId xmlns:a16="http://schemas.microsoft.com/office/drawing/2014/main" id="{5FC92DAC-EFD0-A18D-9C0C-44C9102282E2}"/>
                </a:ext>
              </a:extLst>
            </p:cNvPr>
            <p:cNvPicPr>
              <a:picLocks noChangeAspect="1"/>
            </p:cNvPicPr>
            <p:nvPr/>
          </p:nvPicPr>
          <p:blipFill>
            <a:blip r:embed="rId5"/>
            <a:stretch>
              <a:fillRect/>
            </a:stretch>
          </p:blipFill>
          <p:spPr>
            <a:xfrm flipH="1">
              <a:off x="7735033" y="2465406"/>
              <a:ext cx="900109" cy="1192194"/>
            </a:xfrm>
            <a:prstGeom prst="rect">
              <a:avLst/>
            </a:prstGeom>
          </p:spPr>
        </p:pic>
        <p:pic>
          <p:nvPicPr>
            <p:cNvPr id="10" name="Picture 9" descr="A grey factory with smoke coming out of it&#10;&#10;Description automatically generated">
              <a:extLst>
                <a:ext uri="{FF2B5EF4-FFF2-40B4-BE49-F238E27FC236}">
                  <a16:creationId xmlns:a16="http://schemas.microsoft.com/office/drawing/2014/main" id="{FDB2AE88-55FD-7830-21CE-F3DADA8946B4}"/>
                </a:ext>
              </a:extLst>
            </p:cNvPr>
            <p:cNvPicPr>
              <a:picLocks noChangeAspect="1"/>
            </p:cNvPicPr>
            <p:nvPr/>
          </p:nvPicPr>
          <p:blipFill>
            <a:blip r:embed="rId6"/>
            <a:stretch>
              <a:fillRect/>
            </a:stretch>
          </p:blipFill>
          <p:spPr>
            <a:xfrm>
              <a:off x="6519133" y="3975975"/>
              <a:ext cx="1861593" cy="1955604"/>
            </a:xfrm>
            <a:prstGeom prst="rect">
              <a:avLst/>
            </a:prstGeom>
          </p:spPr>
        </p:pic>
      </p:grpSp>
    </p:spTree>
    <p:extLst>
      <p:ext uri="{BB962C8B-B14F-4D97-AF65-F5344CB8AC3E}">
        <p14:creationId xmlns:p14="http://schemas.microsoft.com/office/powerpoint/2010/main" val="1025591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84052001-0B4D-A3F6-CE9D-7477E9DAD452}"/>
            </a:ext>
          </a:extLst>
        </p:cNvPr>
        <p:cNvGrpSpPr/>
        <p:nvPr/>
      </p:nvGrpSpPr>
      <p:grpSpPr>
        <a:xfrm>
          <a:off x="0" y="0"/>
          <a:ext cx="0" cy="0"/>
          <a:chOff x="0" y="0"/>
          <a:chExt cx="0" cy="0"/>
        </a:xfrm>
      </p:grpSpPr>
      <p:pic>
        <p:nvPicPr>
          <p:cNvPr id="6" name="Picture 5" descr="A white letters on a black background&#10;&#10;Description automatically generated">
            <a:extLst>
              <a:ext uri="{FF2B5EF4-FFF2-40B4-BE49-F238E27FC236}">
                <a16:creationId xmlns:a16="http://schemas.microsoft.com/office/drawing/2014/main" id="{160384B3-6C1B-0DFA-072F-50620642962C}"/>
              </a:ext>
            </a:extLst>
          </p:cNvPr>
          <p:cNvPicPr>
            <a:picLocks noChangeAspect="1"/>
          </p:cNvPicPr>
          <p:nvPr/>
        </p:nvPicPr>
        <p:blipFill>
          <a:blip r:embed="rId3"/>
          <a:stretch>
            <a:fillRect/>
          </a:stretch>
        </p:blipFill>
        <p:spPr>
          <a:xfrm>
            <a:off x="7004131" y="6249621"/>
            <a:ext cx="1754862" cy="388702"/>
          </a:xfrm>
          <a:prstGeom prst="rect">
            <a:avLst/>
          </a:prstGeom>
        </p:spPr>
      </p:pic>
      <p:sp>
        <p:nvSpPr>
          <p:cNvPr id="3" name="Rectangle: Rounded Corners 2">
            <a:extLst>
              <a:ext uri="{FF2B5EF4-FFF2-40B4-BE49-F238E27FC236}">
                <a16:creationId xmlns:a16="http://schemas.microsoft.com/office/drawing/2014/main" id="{7B0C63AE-1995-5183-C037-610E26E039DE}"/>
              </a:ext>
            </a:extLst>
          </p:cNvPr>
          <p:cNvSpPr/>
          <p:nvPr/>
        </p:nvSpPr>
        <p:spPr>
          <a:xfrm>
            <a:off x="391713" y="3883483"/>
            <a:ext cx="8373984" cy="1366249"/>
          </a:xfrm>
          <a:prstGeom prst="roundRect">
            <a:avLst>
              <a:gd name="adj" fmla="val 9077"/>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2000" b="1" i="0" u="none" strike="noStrike" kern="0" cap="none" spc="0" normalizeH="0" baseline="0" noProof="0" dirty="0">
                <a:ln>
                  <a:noFill/>
                </a:ln>
                <a:solidFill>
                  <a:srgbClr val="FFFFFF"/>
                </a:solidFill>
                <a:effectLst/>
                <a:uLnTx/>
                <a:uFillTx/>
                <a:latin typeface="Arial"/>
                <a:sym typeface="Arial"/>
              </a:rPr>
              <a:t>TASK</a:t>
            </a:r>
            <a:r>
              <a:rPr kumimoji="0" lang="en-GB" sz="2000" i="0" u="none" strike="noStrike" kern="0" cap="none" spc="0" normalizeH="0" baseline="0" noProof="0" dirty="0">
                <a:ln>
                  <a:noFill/>
                </a:ln>
                <a:solidFill>
                  <a:srgbClr val="FFFFFF"/>
                </a:solidFill>
                <a:effectLst/>
                <a:uLnTx/>
                <a:uFillTx/>
                <a:latin typeface="Arial"/>
                <a:sym typeface="Arial"/>
              </a:rPr>
              <a:t>: </a:t>
            </a:r>
            <a:r>
              <a:rPr lang="en-GB" sz="2000" dirty="0">
                <a:solidFill>
                  <a:srgbClr val="FFFFFF"/>
                </a:solidFill>
                <a:latin typeface="Arial"/>
              </a:rPr>
              <a:t>Put the events of our station in in order from oldest to newest.</a:t>
            </a:r>
            <a:endParaRPr kumimoji="0" lang="en-GB" sz="1800" b="0" i="1" u="none" strike="noStrike" kern="0" cap="none" spc="0" normalizeH="0" baseline="0" noProof="0" dirty="0">
              <a:ln>
                <a:noFill/>
              </a:ln>
              <a:solidFill>
                <a:srgbClr val="FF0000"/>
              </a:solidFill>
              <a:effectLst/>
              <a:uLnTx/>
              <a:uFillTx/>
              <a:latin typeface="Arial"/>
              <a:ea typeface="+mn-ea"/>
              <a:cs typeface="+mn-cs"/>
              <a:sym typeface="Arial"/>
            </a:endParaRPr>
          </a:p>
        </p:txBody>
      </p:sp>
      <p:sp>
        <p:nvSpPr>
          <p:cNvPr id="7" name="Rectangle: Rounded Corners 6">
            <a:extLst>
              <a:ext uri="{FF2B5EF4-FFF2-40B4-BE49-F238E27FC236}">
                <a16:creationId xmlns:a16="http://schemas.microsoft.com/office/drawing/2014/main" id="{731D1D6B-40E4-361F-823E-F829A71B1390}"/>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How to sort by year</a:t>
            </a:r>
          </a:p>
        </p:txBody>
      </p:sp>
      <p:sp>
        <p:nvSpPr>
          <p:cNvPr id="9" name="Rectangle: Rounded Corners 8">
            <a:extLst>
              <a:ext uri="{FF2B5EF4-FFF2-40B4-BE49-F238E27FC236}">
                <a16:creationId xmlns:a16="http://schemas.microsoft.com/office/drawing/2014/main" id="{8144795B-3CFC-DA7D-A9F6-68B69FED58E3}"/>
              </a:ext>
            </a:extLst>
          </p:cNvPr>
          <p:cNvSpPr/>
          <p:nvPr/>
        </p:nvSpPr>
        <p:spPr>
          <a:xfrm>
            <a:off x="385008" y="1280560"/>
            <a:ext cx="8373985" cy="2441586"/>
          </a:xfrm>
          <a:prstGeom prst="roundRect">
            <a:avLst>
              <a:gd name="adj" fmla="val 4963"/>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Sorting by year can be a little tricky. 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first 2 digits </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of a year tell you 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century</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so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17</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50 is in 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1700s</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which is before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18</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40 which is in 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1800s</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a:t>
            </a:r>
          </a:p>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next two digits </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tell you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how far through the century you are</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So, 17</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50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is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50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years on from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1700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18</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40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is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40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years on from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1800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a:t>
            </a:r>
          </a:p>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1800" b="1" i="0" u="none" strike="noStrike" kern="0" cap="none" spc="0" normalizeH="0" baseline="0" noProof="0" dirty="0">
                <a:ln>
                  <a:noFill/>
                </a:ln>
                <a:solidFill>
                  <a:srgbClr val="2F2967"/>
                </a:solidFill>
                <a:effectLst/>
                <a:uLnTx/>
                <a:uFillTx/>
                <a:latin typeface="Arial"/>
                <a:sym typeface="Arial"/>
              </a:rPr>
              <a:t>To sort years</a:t>
            </a:r>
            <a:r>
              <a:rPr lang="en-GB" sz="1800" b="1" dirty="0">
                <a:solidFill>
                  <a:srgbClr val="2F2967"/>
                </a:solidFill>
                <a:latin typeface="Arial"/>
              </a:rPr>
              <a:t>:</a:t>
            </a:r>
            <a:endParaRPr kumimoji="0" lang="en-GB" sz="1800" b="1" i="0" u="none" strike="noStrike" kern="0" cap="none" spc="0" normalizeH="0" baseline="0" noProof="0" dirty="0">
              <a:ln>
                <a:noFill/>
              </a:ln>
              <a:solidFill>
                <a:srgbClr val="2F2967"/>
              </a:solidFill>
              <a:effectLst/>
              <a:uLnTx/>
              <a:uFillTx/>
              <a:latin typeface="Arial"/>
              <a:sym typeface="Arial"/>
            </a:endParaRPr>
          </a:p>
          <a:p>
            <a:pPr marL="630238" marR="0" lvl="0" indent="-342900" algn="l" defTabSz="914400" rtl="0" eaLnBrk="1" fontAlgn="auto" latinLnBrk="0" hangingPunct="1">
              <a:lnSpc>
                <a:spcPct val="100000"/>
              </a:lnSpc>
              <a:spcBef>
                <a:spcPts val="0"/>
              </a:spcBef>
              <a:spcAft>
                <a:spcPts val="600"/>
              </a:spcAft>
              <a:buClr>
                <a:srgbClr val="2C2B64"/>
              </a:buClr>
              <a:buSzTx/>
              <a:buFont typeface="+mj-lt"/>
              <a:buAutoNum type="arabicParenR"/>
              <a:tabLst/>
              <a:defRPr/>
            </a:pPr>
            <a:r>
              <a:rPr kumimoji="0" lang="en-GB" sz="1800" b="1" i="0" u="none" strike="noStrike" kern="0" cap="none" spc="0" normalizeH="0" baseline="0" noProof="0" dirty="0">
                <a:ln>
                  <a:noFill/>
                </a:ln>
                <a:solidFill>
                  <a:srgbClr val="2F2967"/>
                </a:solidFill>
                <a:effectLst/>
                <a:uLnTx/>
                <a:uFillTx/>
                <a:latin typeface="Arial"/>
                <a:sym typeface="Arial"/>
              </a:rPr>
              <a:t>Sort by the first two digits (the lower the digits the earlier it is)</a:t>
            </a:r>
          </a:p>
          <a:p>
            <a:pPr marL="630238" indent="-342900">
              <a:spcAft>
                <a:spcPts val="600"/>
              </a:spcAft>
              <a:buClr>
                <a:srgbClr val="2C2B64"/>
              </a:buClr>
              <a:buFont typeface="+mj-lt"/>
              <a:buAutoNum type="arabicParenR"/>
              <a:defRPr/>
            </a:pPr>
            <a:r>
              <a:rPr lang="en-GB" sz="1800" b="1" dirty="0">
                <a:solidFill>
                  <a:srgbClr val="2F2967"/>
                </a:solidFill>
                <a:latin typeface="Arial"/>
              </a:rPr>
              <a:t>Sort by the second two digits </a:t>
            </a:r>
            <a:r>
              <a:rPr kumimoji="0" lang="en-GB" sz="1800" b="1" i="0" u="none" strike="noStrike" kern="0" cap="none" spc="0" normalizeH="0" baseline="0" noProof="0" dirty="0">
                <a:ln>
                  <a:noFill/>
                </a:ln>
                <a:solidFill>
                  <a:srgbClr val="2F2967"/>
                </a:solidFill>
                <a:effectLst/>
                <a:uLnTx/>
                <a:uFillTx/>
                <a:latin typeface="Arial"/>
                <a:sym typeface="Arial"/>
              </a:rPr>
              <a:t>(the lower the digits the earlier it is)</a:t>
            </a:r>
          </a:p>
        </p:txBody>
      </p:sp>
      <p:sp>
        <p:nvSpPr>
          <p:cNvPr id="10" name="TextBox 9">
            <a:extLst>
              <a:ext uri="{FF2B5EF4-FFF2-40B4-BE49-F238E27FC236}">
                <a16:creationId xmlns:a16="http://schemas.microsoft.com/office/drawing/2014/main" id="{BBD447A3-BB09-C545-102A-5BE2944B16F7}"/>
              </a:ext>
            </a:extLst>
          </p:cNvPr>
          <p:cNvSpPr txBox="1"/>
          <p:nvPr/>
        </p:nvSpPr>
        <p:spPr>
          <a:xfrm>
            <a:off x="391713" y="5411069"/>
            <a:ext cx="8373984" cy="687242"/>
          </a:xfrm>
          <a:prstGeom prst="roundRect">
            <a:avLst>
              <a:gd name="adj" fmla="val 20487"/>
            </a:avLst>
          </a:prstGeom>
          <a:solidFill>
            <a:srgbClr val="B52664"/>
          </a:solidFill>
          <a:ln w="28575">
            <a:solidFill>
              <a:srgbClr val="2C2B64"/>
            </a:solidFill>
          </a:ln>
        </p:spPr>
        <p:txBody>
          <a:bodyPr wrap="square">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dirty="0">
                <a:ln>
                  <a:noFill/>
                </a:ln>
                <a:solidFill>
                  <a:srgbClr val="FFFFFF"/>
                </a:solidFill>
                <a:effectLst/>
                <a:uLnTx/>
                <a:uFillTx/>
                <a:sym typeface="Arial"/>
              </a:rPr>
              <a:t>STRETCH</a:t>
            </a:r>
            <a:r>
              <a:rPr kumimoji="0" lang="en-GB" sz="1800" b="0" i="1" u="none" strike="noStrike" kern="0" cap="none" spc="0" normalizeH="0" baseline="0" noProof="0" dirty="0">
                <a:ln>
                  <a:noFill/>
                </a:ln>
                <a:solidFill>
                  <a:srgbClr val="FFFFFF"/>
                </a:solidFill>
                <a:effectLst/>
                <a:uLnTx/>
                <a:uFillTx/>
                <a:sym typeface="Arial"/>
              </a:rPr>
              <a:t>: </a:t>
            </a:r>
            <a:r>
              <a:rPr lang="en-GB" sz="1800" dirty="0">
                <a:solidFill>
                  <a:srgbClr val="FFFFFF"/>
                </a:solidFill>
              </a:rPr>
              <a:t>Find an additional date which hasn’t been listed in between each of the dates</a:t>
            </a:r>
            <a:r>
              <a:rPr kumimoji="0" lang="en-GB" sz="1800" b="0" i="0" u="none" strike="noStrike" kern="0" cap="none" spc="0" normalizeH="0" baseline="0" noProof="0" dirty="0">
                <a:ln>
                  <a:noFill/>
                </a:ln>
                <a:solidFill>
                  <a:srgbClr val="FFFFFF"/>
                </a:solidFill>
                <a:effectLst/>
                <a:uLnTx/>
                <a:uFillTx/>
                <a:sym typeface="Arial"/>
              </a:rPr>
              <a:t>. What</a:t>
            </a:r>
            <a:r>
              <a:rPr kumimoji="0" lang="en-GB" sz="1800" b="0" i="0" u="none" strike="noStrike" kern="0" cap="none" spc="0" normalizeH="0" noProof="0" dirty="0">
                <a:ln>
                  <a:noFill/>
                </a:ln>
                <a:solidFill>
                  <a:srgbClr val="FFFFFF"/>
                </a:solidFill>
                <a:effectLst/>
                <a:uLnTx/>
                <a:uFillTx/>
                <a:sym typeface="Arial"/>
              </a:rPr>
              <a:t> happened then?</a:t>
            </a:r>
            <a:endParaRPr kumimoji="0" lang="en-GB" sz="1800" b="0" i="0" u="none" strike="noStrike" kern="0" cap="none" spc="0" normalizeH="0" baseline="0" noProof="0" dirty="0">
              <a:ln>
                <a:noFill/>
              </a:ln>
              <a:solidFill>
                <a:srgbClr val="FFFFFF"/>
              </a:solidFill>
              <a:effectLst/>
              <a:uLnTx/>
              <a:uFillTx/>
              <a:sym typeface="Arial"/>
            </a:endParaRPr>
          </a:p>
        </p:txBody>
      </p:sp>
      <p:sp>
        <p:nvSpPr>
          <p:cNvPr id="11" name="Rectangle: Rounded Corners 10">
            <a:extLst>
              <a:ext uri="{FF2B5EF4-FFF2-40B4-BE49-F238E27FC236}">
                <a16:creationId xmlns:a16="http://schemas.microsoft.com/office/drawing/2014/main" id="{CFE966BA-5296-FBA8-D291-38CFE545C38F}"/>
              </a:ext>
            </a:extLst>
          </p:cNvPr>
          <p:cNvSpPr/>
          <p:nvPr/>
        </p:nvSpPr>
        <p:spPr>
          <a:xfrm>
            <a:off x="995493" y="4419962"/>
            <a:ext cx="1399592" cy="678461"/>
          </a:xfrm>
          <a:prstGeom prst="roundRec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B52664"/>
                </a:solidFill>
              </a:rPr>
              <a:t>20</a:t>
            </a:r>
            <a:r>
              <a:rPr lang="en-GB" sz="2800" dirty="0">
                <a:solidFill>
                  <a:srgbClr val="2C2B64"/>
                </a:solidFill>
              </a:rPr>
              <a:t>21</a:t>
            </a:r>
            <a:endParaRPr lang="en-GB" dirty="0">
              <a:solidFill>
                <a:srgbClr val="2C2B64"/>
              </a:solidFill>
            </a:endParaRPr>
          </a:p>
        </p:txBody>
      </p:sp>
      <p:sp>
        <p:nvSpPr>
          <p:cNvPr id="12" name="Rectangle: Rounded Corners 11">
            <a:extLst>
              <a:ext uri="{FF2B5EF4-FFF2-40B4-BE49-F238E27FC236}">
                <a16:creationId xmlns:a16="http://schemas.microsoft.com/office/drawing/2014/main" id="{F7CC5F59-3A92-3DFD-26D5-6C73C684E3F7}"/>
              </a:ext>
            </a:extLst>
          </p:cNvPr>
          <p:cNvSpPr/>
          <p:nvPr/>
        </p:nvSpPr>
        <p:spPr>
          <a:xfrm>
            <a:off x="2878910" y="4419962"/>
            <a:ext cx="1399592" cy="678461"/>
          </a:xfrm>
          <a:prstGeom prst="roundRec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B52664"/>
                </a:solidFill>
              </a:rPr>
              <a:t>18</a:t>
            </a:r>
            <a:r>
              <a:rPr lang="en-GB" sz="2800" dirty="0">
                <a:solidFill>
                  <a:srgbClr val="2C2B64"/>
                </a:solidFill>
              </a:rPr>
              <a:t>47</a:t>
            </a:r>
            <a:endParaRPr lang="en-GB" dirty="0"/>
          </a:p>
        </p:txBody>
      </p:sp>
      <p:sp>
        <p:nvSpPr>
          <p:cNvPr id="13" name="Rectangle: Rounded Corners 12">
            <a:extLst>
              <a:ext uri="{FF2B5EF4-FFF2-40B4-BE49-F238E27FC236}">
                <a16:creationId xmlns:a16="http://schemas.microsoft.com/office/drawing/2014/main" id="{214145B5-164C-7360-9C9A-12BD32E795D9}"/>
              </a:ext>
            </a:extLst>
          </p:cNvPr>
          <p:cNvSpPr/>
          <p:nvPr/>
        </p:nvSpPr>
        <p:spPr>
          <a:xfrm>
            <a:off x="4762327" y="4419961"/>
            <a:ext cx="1399592" cy="678461"/>
          </a:xfrm>
          <a:prstGeom prst="roundRec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B52664"/>
                </a:solidFill>
              </a:rPr>
              <a:t>18</a:t>
            </a:r>
            <a:r>
              <a:rPr lang="en-GB" sz="2800" dirty="0">
                <a:solidFill>
                  <a:srgbClr val="2C2B64"/>
                </a:solidFill>
              </a:rPr>
              <a:t>35</a:t>
            </a:r>
            <a:endParaRPr lang="en-GB" dirty="0"/>
          </a:p>
        </p:txBody>
      </p:sp>
      <p:sp>
        <p:nvSpPr>
          <p:cNvPr id="14" name="Rectangle: Rounded Corners 13">
            <a:extLst>
              <a:ext uri="{FF2B5EF4-FFF2-40B4-BE49-F238E27FC236}">
                <a16:creationId xmlns:a16="http://schemas.microsoft.com/office/drawing/2014/main" id="{0BBF0D24-8296-FED3-0BB6-7E6C6BDCCC08}"/>
              </a:ext>
            </a:extLst>
          </p:cNvPr>
          <p:cNvSpPr/>
          <p:nvPr/>
        </p:nvSpPr>
        <p:spPr>
          <a:xfrm>
            <a:off x="6645744" y="4419962"/>
            <a:ext cx="1399592" cy="678460"/>
          </a:xfrm>
          <a:prstGeom prst="roundRec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B52664"/>
                </a:solidFill>
              </a:rPr>
              <a:t>18</a:t>
            </a:r>
            <a:r>
              <a:rPr lang="en-GB" sz="2800" dirty="0">
                <a:solidFill>
                  <a:srgbClr val="2C2B64"/>
                </a:solidFill>
              </a:rPr>
              <a:t>40</a:t>
            </a:r>
            <a:endParaRPr lang="en-GB" dirty="0"/>
          </a:p>
        </p:txBody>
      </p:sp>
      <p:pic>
        <p:nvPicPr>
          <p:cNvPr id="15" name="Picture 14" descr="A calendar with a red and white page&#10;&#10;Description automatically generated">
            <a:extLst>
              <a:ext uri="{FF2B5EF4-FFF2-40B4-BE49-F238E27FC236}">
                <a16:creationId xmlns:a16="http://schemas.microsoft.com/office/drawing/2014/main" id="{81E6B18B-44EE-7391-2C52-06510AF0C12F}"/>
              </a:ext>
            </a:extLst>
          </p:cNvPr>
          <p:cNvPicPr>
            <a:picLocks noChangeAspect="1"/>
          </p:cNvPicPr>
          <p:nvPr/>
        </p:nvPicPr>
        <p:blipFill>
          <a:blip r:embed="rId4"/>
          <a:stretch>
            <a:fillRect/>
          </a:stretch>
        </p:blipFill>
        <p:spPr>
          <a:xfrm rot="168987">
            <a:off x="7245725" y="89310"/>
            <a:ext cx="1127308" cy="1238348"/>
          </a:xfrm>
          <a:prstGeom prst="rect">
            <a:avLst/>
          </a:prstGeom>
        </p:spPr>
      </p:pic>
    </p:spTree>
    <p:extLst>
      <p:ext uri="{BB962C8B-B14F-4D97-AF65-F5344CB8AC3E}">
        <p14:creationId xmlns:p14="http://schemas.microsoft.com/office/powerpoint/2010/main" val="764767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1"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path" presetSubtype="0" accel="50000" decel="50000" fill="hold" grpId="0" nodeType="clickEffect">
                                  <p:stCondLst>
                                    <p:cond delay="0"/>
                                  </p:stCondLst>
                                  <p:childTnLst>
                                    <p:animMotion origin="layout" path="M 4.16667E-6 -1.48148E-6 L -0.47726 0.22917 " pathEditMode="relative" rAng="0" ptsTypes="AA">
                                      <p:cBhvr>
                                        <p:cTn id="33" dur="2000" fill="hold"/>
                                        <p:tgtEl>
                                          <p:spTgt spid="13"/>
                                        </p:tgtEl>
                                        <p:attrNameLst>
                                          <p:attrName>ppt_x</p:attrName>
                                          <p:attrName>ppt_y</p:attrName>
                                        </p:attrNameLst>
                                      </p:cBhvr>
                                      <p:rCtr x="-23872" y="11458"/>
                                    </p:animMotion>
                                  </p:childTnLst>
                                </p:cTn>
                              </p:par>
                            </p:childTnLst>
                          </p:cTn>
                        </p:par>
                      </p:childTnLst>
                    </p:cTn>
                  </p:par>
                  <p:par>
                    <p:cTn id="34" fill="hold">
                      <p:stCondLst>
                        <p:cond delay="indefinite"/>
                      </p:stCondLst>
                      <p:childTnLst>
                        <p:par>
                          <p:cTn id="35" fill="hold">
                            <p:stCondLst>
                              <p:cond delay="0"/>
                            </p:stCondLst>
                            <p:childTnLst>
                              <p:par>
                                <p:cTn id="36" presetID="35" presetClass="path" presetSubtype="0" accel="50000" decel="50000" fill="hold" grpId="0" nodeType="clickEffect">
                                  <p:stCondLst>
                                    <p:cond delay="0"/>
                                  </p:stCondLst>
                                  <p:childTnLst>
                                    <p:animMotion origin="layout" path="M 1.38889E-6 -1.48148E-6 L -0.49827 0.23102 " pathEditMode="relative" rAng="0" ptsTypes="AA">
                                      <p:cBhvr>
                                        <p:cTn id="37" dur="2000" fill="hold"/>
                                        <p:tgtEl>
                                          <p:spTgt spid="14"/>
                                        </p:tgtEl>
                                        <p:attrNameLst>
                                          <p:attrName>ppt_x</p:attrName>
                                          <p:attrName>ppt_y</p:attrName>
                                        </p:attrNameLst>
                                      </p:cBhvr>
                                      <p:rCtr x="-24913" y="11551"/>
                                    </p:animMotion>
                                  </p:childTnLst>
                                </p:cTn>
                              </p:par>
                            </p:childTnLst>
                          </p:cTn>
                        </p:par>
                      </p:childTnLst>
                    </p:cTn>
                  </p:par>
                  <p:par>
                    <p:cTn id="38" fill="hold">
                      <p:stCondLst>
                        <p:cond delay="indefinite"/>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5.55556E-7 -1.48148E-6 L 0.09861 0.22755 " pathEditMode="relative" rAng="0" ptsTypes="AA">
                                      <p:cBhvr>
                                        <p:cTn id="41" dur="2000" fill="hold"/>
                                        <p:tgtEl>
                                          <p:spTgt spid="12"/>
                                        </p:tgtEl>
                                        <p:attrNameLst>
                                          <p:attrName>ppt_x</p:attrName>
                                          <p:attrName>ppt_y</p:attrName>
                                        </p:attrNameLst>
                                      </p:cBhvr>
                                      <p:rCtr x="4931" y="11366"/>
                                    </p:animMotion>
                                  </p:childTnLst>
                                </p:cTn>
                              </p:par>
                            </p:childTnLst>
                          </p:cTn>
                        </p:par>
                      </p:childTnLst>
                    </p:cTn>
                  </p:par>
                  <p:par>
                    <p:cTn id="42" fill="hold">
                      <p:stCondLst>
                        <p:cond delay="indefinite"/>
                      </p:stCondLst>
                      <p:childTnLst>
                        <p:par>
                          <p:cTn id="43" fill="hold">
                            <p:stCondLst>
                              <p:cond delay="0"/>
                            </p:stCondLst>
                            <p:childTnLst>
                              <p:par>
                                <p:cTn id="44" presetID="49" presetClass="path" presetSubtype="0" accel="50000" decel="50000" fill="hold" grpId="0" nodeType="clickEffect">
                                  <p:stCondLst>
                                    <p:cond delay="0"/>
                                  </p:stCondLst>
                                  <p:childTnLst>
                                    <p:animMotion origin="layout" path="M 3.33333E-6 -1.48148E-6 L 0.48854 0.22755 " pathEditMode="relative" rAng="0" ptsTypes="AA">
                                      <p:cBhvr>
                                        <p:cTn id="45" dur="2000" fill="hold"/>
                                        <p:tgtEl>
                                          <p:spTgt spid="11"/>
                                        </p:tgtEl>
                                        <p:attrNameLst>
                                          <p:attrName>ppt_x</p:attrName>
                                          <p:attrName>ppt_y</p:attrName>
                                        </p:attrNameLst>
                                      </p:cBhvr>
                                      <p:rCtr x="24427" y="1136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1" grpId="1" animBg="1"/>
      <p:bldP spid="12" grpId="0" animBg="1"/>
      <p:bldP spid="12" grpId="1" animBg="1"/>
      <p:bldP spid="13" grpId="0" animBg="1"/>
      <p:bldP spid="13" grpId="1" animBg="1"/>
      <p:bldP spid="14" grpId="0" animBg="1"/>
      <p:bldP spid="1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139DB6E5-A64E-5D39-74BA-4E9625950461}"/>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CAAAB953-A17D-3012-318F-45C8488216D2}"/>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sp>
        <p:nvSpPr>
          <p:cNvPr id="5" name="Rectangle: Rounded Corners 4">
            <a:extLst>
              <a:ext uri="{FF2B5EF4-FFF2-40B4-BE49-F238E27FC236}">
                <a16:creationId xmlns:a16="http://schemas.microsoft.com/office/drawing/2014/main" id="{D7515403-329C-E211-87A7-96D712D0365B}"/>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Use the information to find out when the station was opened. Can you work out where it would go on this timeline?</a:t>
            </a:r>
          </a:p>
        </p:txBody>
      </p:sp>
      <p:pic>
        <p:nvPicPr>
          <p:cNvPr id="6" name="Picture 5" descr="A white letters on a black background&#10;&#10;Description automatically generated">
            <a:extLst>
              <a:ext uri="{FF2B5EF4-FFF2-40B4-BE49-F238E27FC236}">
                <a16:creationId xmlns:a16="http://schemas.microsoft.com/office/drawing/2014/main" id="{C50509DE-4827-A5F1-FC37-D31C0ECCA9C6}"/>
              </a:ext>
            </a:extLst>
          </p:cNvPr>
          <p:cNvPicPr>
            <a:picLocks noChangeAspect="1"/>
          </p:cNvPicPr>
          <p:nvPr/>
        </p:nvPicPr>
        <p:blipFill>
          <a:blip r:embed="rId3"/>
          <a:stretch>
            <a:fillRect/>
          </a:stretch>
        </p:blipFill>
        <p:spPr>
          <a:xfrm>
            <a:off x="7004131" y="6249621"/>
            <a:ext cx="1754862" cy="388702"/>
          </a:xfrm>
          <a:prstGeom prst="rect">
            <a:avLst/>
          </a:prstGeom>
        </p:spPr>
      </p:pic>
      <p:pic>
        <p:nvPicPr>
          <p:cNvPr id="8" name="Picture 7">
            <a:extLst>
              <a:ext uri="{FF2B5EF4-FFF2-40B4-BE49-F238E27FC236}">
                <a16:creationId xmlns:a16="http://schemas.microsoft.com/office/drawing/2014/main" id="{7CBC4FA5-9D88-1002-90C5-D80B08C51FB5}"/>
              </a:ext>
            </a:extLst>
          </p:cNvPr>
          <p:cNvPicPr>
            <a:picLocks noChangeAspect="1"/>
          </p:cNvPicPr>
          <p:nvPr/>
        </p:nvPicPr>
        <p:blipFill>
          <a:blip r:embed="rId4"/>
          <a:srcRect l="21750" b="47732"/>
          <a:stretch/>
        </p:blipFill>
        <p:spPr>
          <a:xfrm>
            <a:off x="658262" y="2228004"/>
            <a:ext cx="7857577" cy="2014212"/>
          </a:xfrm>
          <a:prstGeom prst="rect">
            <a:avLst/>
          </a:prstGeom>
        </p:spPr>
      </p:pic>
      <p:sp>
        <p:nvSpPr>
          <p:cNvPr id="2" name="Google Shape;338;p26">
            <a:extLst>
              <a:ext uri="{FF2B5EF4-FFF2-40B4-BE49-F238E27FC236}">
                <a16:creationId xmlns:a16="http://schemas.microsoft.com/office/drawing/2014/main" id="{2D07A6CE-9F99-C8CE-A40C-44B7DEEDE05E}"/>
              </a:ext>
            </a:extLst>
          </p:cNvPr>
          <p:cNvSpPr/>
          <p:nvPr/>
        </p:nvSpPr>
        <p:spPr>
          <a:xfrm>
            <a:off x="5722333" y="5405166"/>
            <a:ext cx="3241785" cy="683118"/>
          </a:xfrm>
          <a:prstGeom prst="roundRect">
            <a:avLst>
              <a:gd name="adj" fmla="val 12747"/>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1800" b="1" i="0" u="none" strike="noStrike" cap="none" dirty="0">
                <a:solidFill>
                  <a:srgbClr val="FFFFFF"/>
                </a:solidFill>
                <a:latin typeface="Arial"/>
                <a:ea typeface="Arial"/>
                <a:cs typeface="Arial"/>
                <a:sym typeface="Arial"/>
              </a:rPr>
              <a:t>STRETCH</a:t>
            </a:r>
            <a:r>
              <a:rPr lang="en-GB" sz="1800" b="0" i="1" u="none" strike="noStrike" cap="none" dirty="0">
                <a:solidFill>
                  <a:srgbClr val="FFFFFF"/>
                </a:solidFill>
                <a:latin typeface="Arial"/>
                <a:ea typeface="Arial"/>
                <a:cs typeface="Arial"/>
                <a:sym typeface="Arial"/>
              </a:rPr>
              <a:t>: </a:t>
            </a:r>
            <a:r>
              <a:rPr lang="en-GB" sz="1800" b="0" i="0" u="none" strike="noStrike" cap="none" dirty="0">
                <a:solidFill>
                  <a:srgbClr val="FFFFFF"/>
                </a:solidFill>
                <a:latin typeface="Arial"/>
                <a:ea typeface="Arial"/>
                <a:cs typeface="Arial"/>
                <a:sym typeface="Arial"/>
              </a:rPr>
              <a:t>How long has the station been open for?  </a:t>
            </a:r>
            <a:endParaRPr sz="1800" b="0" i="0" u="none" strike="noStrike" cap="none" dirty="0">
              <a:solidFill>
                <a:srgbClr val="FFFFFF"/>
              </a:solidFill>
              <a:latin typeface="Arial"/>
              <a:ea typeface="Arial"/>
              <a:cs typeface="Arial"/>
              <a:sym typeface="Arial"/>
            </a:endParaRPr>
          </a:p>
        </p:txBody>
      </p:sp>
    </p:spTree>
    <p:extLst>
      <p:ext uri="{BB962C8B-B14F-4D97-AF65-F5344CB8AC3E}">
        <p14:creationId xmlns:p14="http://schemas.microsoft.com/office/powerpoint/2010/main" val="2128882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9">
          <a:extLst>
            <a:ext uri="{FF2B5EF4-FFF2-40B4-BE49-F238E27FC236}">
              <a16:creationId xmlns:a16="http://schemas.microsoft.com/office/drawing/2014/main" id="{2B465A27-211F-0D9D-C53B-45420A190D42}"/>
            </a:ext>
          </a:extLst>
        </p:cNvPr>
        <p:cNvGrpSpPr/>
        <p:nvPr/>
      </p:nvGrpSpPr>
      <p:grpSpPr>
        <a:xfrm>
          <a:off x="0" y="0"/>
          <a:ext cx="0" cy="0"/>
          <a:chOff x="0" y="0"/>
          <a:chExt cx="0" cy="0"/>
        </a:xfrm>
      </p:grpSpPr>
      <p:pic>
        <p:nvPicPr>
          <p:cNvPr id="3" name="Picture 2" descr="South Weymouth station on 1885 aerial map - PICRYL - Public Domain Media  Search Engine Public Domain Image">
            <a:extLst>
              <a:ext uri="{FF2B5EF4-FFF2-40B4-BE49-F238E27FC236}">
                <a16:creationId xmlns:a16="http://schemas.microsoft.com/office/drawing/2014/main" id="{9B341204-B1E1-DFC7-8387-C0A208DEA0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249" y="2322850"/>
            <a:ext cx="4952044" cy="3474108"/>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sp>
        <p:nvSpPr>
          <p:cNvPr id="2" name="Rectangle: Rounded Corners 1">
            <a:extLst>
              <a:ext uri="{FF2B5EF4-FFF2-40B4-BE49-F238E27FC236}">
                <a16:creationId xmlns:a16="http://schemas.microsoft.com/office/drawing/2014/main" id="{A71DB906-0A41-7B92-2071-55A24216EC06}"/>
              </a:ext>
            </a:extLst>
          </p:cNvPr>
          <p:cNvSpPr/>
          <p:nvPr/>
        </p:nvSpPr>
        <p:spPr>
          <a:xfrm>
            <a:off x="1257449" y="1704617"/>
            <a:ext cx="7515489" cy="448033"/>
          </a:xfrm>
          <a:prstGeom prst="roundRect">
            <a:avLst>
              <a:gd name="adj" fmla="val 8802"/>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spcAft>
                <a:spcPts val="600"/>
              </a:spcAft>
            </a:pPr>
            <a:r>
              <a:rPr lang="en-GB" sz="2000" b="1" dirty="0">
                <a:solidFill>
                  <a:srgbClr val="2F2967"/>
                </a:solidFill>
                <a:latin typeface="Arial"/>
              </a:rPr>
              <a:t>So why do we have a station at Weymouth? </a:t>
            </a:r>
          </a:p>
          <a:p>
            <a:pPr algn="ctr">
              <a:spcAft>
                <a:spcPts val="600"/>
              </a:spcAft>
            </a:pPr>
            <a:endParaRPr lang="en-GB" sz="2000" b="1" dirty="0">
              <a:solidFill>
                <a:srgbClr val="2F2967"/>
              </a:solidFill>
              <a:latin typeface="Arial"/>
              <a:cs typeface="Arial"/>
            </a:endParaRPr>
          </a:p>
        </p:txBody>
      </p:sp>
      <p:sp>
        <p:nvSpPr>
          <p:cNvPr id="4" name="Title 3">
            <a:extLst>
              <a:ext uri="{FF2B5EF4-FFF2-40B4-BE49-F238E27FC236}">
                <a16:creationId xmlns:a16="http://schemas.microsoft.com/office/drawing/2014/main" id="{1A4BED44-679D-9BF3-0C5C-D98B95DCD3CF}"/>
              </a:ext>
            </a:extLst>
          </p:cNvPr>
          <p:cNvSpPr>
            <a:spLocks noGrp="1"/>
          </p:cNvSpPr>
          <p:nvPr>
            <p:ph type="title"/>
          </p:nvPr>
        </p:nvSpPr>
        <p:spPr>
          <a:xfrm>
            <a:off x="1257449" y="313245"/>
            <a:ext cx="7515490" cy="1220703"/>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pPr marL="357188" marR="0" lvl="0"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t>Our City’s railway story:</a:t>
            </a:r>
            <a:b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br>
            <a:r>
              <a:rPr kumimoji="0" lang="en-GB" sz="3100" b="1" i="0" u="none" strike="noStrike" kern="0" cap="none" spc="0" normalizeH="0" baseline="0" noProof="0" dirty="0">
                <a:ln>
                  <a:noFill/>
                </a:ln>
                <a:solidFill>
                  <a:srgbClr val="2F2967"/>
                </a:solidFill>
                <a:effectLst/>
                <a:uLnTx/>
                <a:uFillTx/>
                <a:latin typeface="Arial"/>
                <a:ea typeface="+mn-ea"/>
                <a:cs typeface="+mn-cs"/>
                <a:sym typeface="Arial"/>
              </a:rPr>
              <a:t>Weymouth</a:t>
            </a:r>
            <a:endParaRPr kumimoji="0" lang="en-GB" sz="2800" b="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15" name="Picture 14" descr="A cartoon of a train&#10;&#10;Description automatically generated">
            <a:extLst>
              <a:ext uri="{FF2B5EF4-FFF2-40B4-BE49-F238E27FC236}">
                <a16:creationId xmlns:a16="http://schemas.microsoft.com/office/drawing/2014/main" id="{785496F3-CB72-2F02-60E9-F0E669A2B65A}"/>
              </a:ext>
            </a:extLst>
          </p:cNvPr>
          <p:cNvPicPr>
            <a:picLocks noChangeAspect="1"/>
          </p:cNvPicPr>
          <p:nvPr/>
        </p:nvPicPr>
        <p:blipFill>
          <a:blip r:embed="rId4"/>
          <a:stretch>
            <a:fillRect/>
          </a:stretch>
        </p:blipFill>
        <p:spPr>
          <a:xfrm>
            <a:off x="117762" y="5338587"/>
            <a:ext cx="2307386" cy="1519413"/>
          </a:xfrm>
          <a:prstGeom prst="rect">
            <a:avLst/>
          </a:prstGeom>
        </p:spPr>
      </p:pic>
      <p:pic>
        <p:nvPicPr>
          <p:cNvPr id="8" name="Picture 7" descr="A red number with a arrow&#10;&#10;AI-generated content may be incorrect.">
            <a:extLst>
              <a:ext uri="{FF2B5EF4-FFF2-40B4-BE49-F238E27FC236}">
                <a16:creationId xmlns:a16="http://schemas.microsoft.com/office/drawing/2014/main" id="{CC7324B4-602B-D253-B7DB-0E13ED6F7D8C}"/>
              </a:ext>
            </a:extLst>
          </p:cNvPr>
          <p:cNvPicPr>
            <a:picLocks noChangeAspect="1"/>
          </p:cNvPicPr>
          <p:nvPr/>
        </p:nvPicPr>
        <p:blipFill>
          <a:blip r:embed="rId5"/>
          <a:stretch>
            <a:fillRect/>
          </a:stretch>
        </p:blipFill>
        <p:spPr>
          <a:xfrm>
            <a:off x="117762" y="128963"/>
            <a:ext cx="1687658" cy="924586"/>
          </a:xfrm>
          <a:prstGeom prst="rect">
            <a:avLst/>
          </a:prstGeom>
          <a:ln w="28575">
            <a:solidFill>
              <a:srgbClr val="2F2967"/>
            </a:solidFill>
          </a:ln>
        </p:spPr>
      </p:pic>
      <p:sp>
        <p:nvSpPr>
          <p:cNvPr id="9" name="Thought Bubble: Cloud 8">
            <a:extLst>
              <a:ext uri="{FF2B5EF4-FFF2-40B4-BE49-F238E27FC236}">
                <a16:creationId xmlns:a16="http://schemas.microsoft.com/office/drawing/2014/main" id="{9B20E15B-B40E-6297-98CF-33013AAFFBE1}"/>
              </a:ext>
            </a:extLst>
          </p:cNvPr>
          <p:cNvSpPr/>
          <p:nvPr/>
        </p:nvSpPr>
        <p:spPr>
          <a:xfrm>
            <a:off x="948659" y="2574295"/>
            <a:ext cx="2373794" cy="1105243"/>
          </a:xfrm>
          <a:prstGeom prst="cloudCallout">
            <a:avLst>
              <a:gd name="adj1" fmla="val 52039"/>
              <a:gd name="adj2" fmla="val 58905"/>
            </a:avLst>
          </a:prstGeom>
          <a:solidFill>
            <a:srgbClr val="B5266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dirty="0"/>
              <a:t>Has it always been there?</a:t>
            </a:r>
          </a:p>
        </p:txBody>
      </p:sp>
      <p:sp>
        <p:nvSpPr>
          <p:cNvPr id="10" name="Thought Bubble: Cloud 9">
            <a:extLst>
              <a:ext uri="{FF2B5EF4-FFF2-40B4-BE49-F238E27FC236}">
                <a16:creationId xmlns:a16="http://schemas.microsoft.com/office/drawing/2014/main" id="{62092EA9-0BCB-1D43-E66B-954E9DE37DD6}"/>
              </a:ext>
            </a:extLst>
          </p:cNvPr>
          <p:cNvSpPr/>
          <p:nvPr/>
        </p:nvSpPr>
        <p:spPr>
          <a:xfrm>
            <a:off x="6263988" y="2471878"/>
            <a:ext cx="2373793" cy="979213"/>
          </a:xfrm>
          <a:prstGeom prst="cloudCallout">
            <a:avLst>
              <a:gd name="adj1" fmla="val -36745"/>
              <a:gd name="adj2" fmla="val 69482"/>
            </a:avLst>
          </a:prstGeom>
          <a:solidFill>
            <a:srgbClr val="5BB98E"/>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dirty="0"/>
              <a:t>Who built it?</a:t>
            </a:r>
          </a:p>
        </p:txBody>
      </p:sp>
      <p:sp>
        <p:nvSpPr>
          <p:cNvPr id="12" name="Thought Bubble: Cloud 11">
            <a:extLst>
              <a:ext uri="{FF2B5EF4-FFF2-40B4-BE49-F238E27FC236}">
                <a16:creationId xmlns:a16="http://schemas.microsoft.com/office/drawing/2014/main" id="{ACBC30A5-FE83-F383-CF0E-7777EF4F76EE}"/>
              </a:ext>
            </a:extLst>
          </p:cNvPr>
          <p:cNvSpPr/>
          <p:nvPr/>
        </p:nvSpPr>
        <p:spPr>
          <a:xfrm>
            <a:off x="2135556" y="4842837"/>
            <a:ext cx="2461780" cy="1105243"/>
          </a:xfrm>
          <a:prstGeom prst="cloudCallout">
            <a:avLst>
              <a:gd name="adj1" fmla="val 42028"/>
              <a:gd name="adj2" fmla="val -61834"/>
            </a:avLst>
          </a:prstGeom>
          <a:solidFill>
            <a:srgbClr val="99CFD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dirty="0">
                <a:solidFill>
                  <a:srgbClr val="2F2967"/>
                </a:solidFill>
              </a:rPr>
              <a:t>Why did they build it there?</a:t>
            </a:r>
          </a:p>
        </p:txBody>
      </p:sp>
      <p:sp>
        <p:nvSpPr>
          <p:cNvPr id="13" name="Thought Bubble: Cloud 12">
            <a:extLst>
              <a:ext uri="{FF2B5EF4-FFF2-40B4-BE49-F238E27FC236}">
                <a16:creationId xmlns:a16="http://schemas.microsoft.com/office/drawing/2014/main" id="{D377EE57-D837-4393-1660-FC0A7DA11CEC}"/>
              </a:ext>
            </a:extLst>
          </p:cNvPr>
          <p:cNvSpPr/>
          <p:nvPr/>
        </p:nvSpPr>
        <p:spPr>
          <a:xfrm>
            <a:off x="6263988" y="4704049"/>
            <a:ext cx="2762250" cy="1250658"/>
          </a:xfrm>
          <a:prstGeom prst="cloudCallout">
            <a:avLst>
              <a:gd name="adj1" fmla="val -53098"/>
              <a:gd name="adj2" fmla="val -46229"/>
            </a:avLst>
          </a:prstGeom>
          <a:solidFill>
            <a:srgbClr val="FFF5C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dirty="0">
                <a:solidFill>
                  <a:srgbClr val="2F2967"/>
                </a:solidFill>
              </a:rPr>
              <a:t>What difference does it make?</a:t>
            </a:r>
          </a:p>
        </p:txBody>
      </p:sp>
    </p:spTree>
    <p:extLst>
      <p:ext uri="{BB962C8B-B14F-4D97-AF65-F5344CB8AC3E}">
        <p14:creationId xmlns:p14="http://schemas.microsoft.com/office/powerpoint/2010/main" val="4071921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49600" fill="hold" nodeType="withEffect">
                                  <p:stCondLst>
                                    <p:cond delay="0"/>
                                  </p:stCondLst>
                                  <p:childTnLst>
                                    <p:animMotion origin="layout" path="M -0.28333 -0.00162 L 1.00278 0.00579 " pathEditMode="relative" rAng="0" ptsTypes="AA">
                                      <p:cBhvr>
                                        <p:cTn id="6" dur="10000" fill="hold"/>
                                        <p:tgtEl>
                                          <p:spTgt spid="15"/>
                                        </p:tgtEl>
                                        <p:attrNameLst>
                                          <p:attrName>ppt_x</p:attrName>
                                          <p:attrName>ppt_y</p:attrName>
                                        </p:attrNameLst>
                                      </p:cBhvr>
                                      <p:rCtr x="64306" y="370"/>
                                    </p:animMotion>
                                  </p:childTnLst>
                                </p:cTn>
                              </p:par>
                            </p:childTnLst>
                          </p:cTn>
                        </p:par>
                        <p:par>
                          <p:cTn id="7" fill="hold">
                            <p:stCondLst>
                              <p:cond delay="10000"/>
                            </p:stCondLst>
                            <p:childTnLst>
                              <p:par>
                                <p:cTn id="8" presetID="53" presetClass="entr" presetSubtype="16"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childTnLst>
                          </p:cTn>
                        </p:par>
                        <p:par>
                          <p:cTn id="13" fill="hold">
                            <p:stCondLst>
                              <p:cond delay="10500"/>
                            </p:stCondLst>
                            <p:childTnLst>
                              <p:par>
                                <p:cTn id="14" presetID="53" presetClass="entr" presetSubtype="1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1000"/>
                            </p:stCondLst>
                            <p:childTnLst>
                              <p:par>
                                <p:cTn id="20" presetID="53"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11500"/>
                            </p:stCondLst>
                            <p:childTnLst>
                              <p:par>
                                <p:cTn id="26" presetID="53" presetClass="entr" presetSubtype="16"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B52664"/>
        </a:solidFill>
        <a:effectLst/>
      </p:bgPr>
    </p:bg>
    <p:spTree>
      <p:nvGrpSpPr>
        <p:cNvPr id="1" name="Shape 154">
          <a:extLst>
            <a:ext uri="{FF2B5EF4-FFF2-40B4-BE49-F238E27FC236}">
              <a16:creationId xmlns:a16="http://schemas.microsoft.com/office/drawing/2014/main" id="{10DB9861-6405-2960-4915-56624F385940}"/>
            </a:ext>
          </a:extLst>
        </p:cNvPr>
        <p:cNvGrpSpPr/>
        <p:nvPr/>
      </p:nvGrpSpPr>
      <p:grpSpPr>
        <a:xfrm>
          <a:off x="0" y="0"/>
          <a:ext cx="0" cy="0"/>
          <a:chOff x="0" y="0"/>
          <a:chExt cx="0" cy="0"/>
        </a:xfrm>
      </p:grpSpPr>
      <p:pic>
        <p:nvPicPr>
          <p:cNvPr id="2050" name="Picture 2">
            <a:extLst>
              <a:ext uri="{FF2B5EF4-FFF2-40B4-BE49-F238E27FC236}">
                <a16:creationId xmlns:a16="http://schemas.microsoft.com/office/drawing/2014/main" id="{6DE54F8B-CC80-7F7B-6587-79449E7078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3226" y="1565922"/>
            <a:ext cx="3298723" cy="4398297"/>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pic>
        <p:nvPicPr>
          <p:cNvPr id="155" name="Google Shape;155;p32" descr="A picture containing text, clipart&#10;&#10;Description automatically generated">
            <a:extLst>
              <a:ext uri="{FF2B5EF4-FFF2-40B4-BE49-F238E27FC236}">
                <a16:creationId xmlns:a16="http://schemas.microsoft.com/office/drawing/2014/main" id="{98B07104-C152-28E9-0583-898930FE5ECF}"/>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sp>
        <p:nvSpPr>
          <p:cNvPr id="157" name="Google Shape;157;p32">
            <a:extLst>
              <a:ext uri="{FF2B5EF4-FFF2-40B4-BE49-F238E27FC236}">
                <a16:creationId xmlns:a16="http://schemas.microsoft.com/office/drawing/2014/main" id="{AA28D8BD-7AF4-1ACA-D535-C627E6AB8EB1}"/>
              </a:ext>
            </a:extLst>
          </p:cNvPr>
          <p:cNvSpPr/>
          <p:nvPr/>
        </p:nvSpPr>
        <p:spPr>
          <a:xfrm>
            <a:off x="318977" y="335368"/>
            <a:ext cx="8496411" cy="983069"/>
          </a:xfrm>
          <a:prstGeom prst="roundRect">
            <a:avLst>
              <a:gd name="adj" fmla="val 16667"/>
            </a:avLst>
          </a:prstGeom>
          <a:solidFill>
            <a:srgbClr val="F9DC4B"/>
          </a:solidFill>
          <a:ln w="28575" cap="flat" cmpd="sng">
            <a:solidFill>
              <a:srgbClr val="2F296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Weymouth chosen by royalty</a:t>
            </a:r>
            <a:endParaRPr sz="3600" b="0" i="0" u="none" strike="noStrike" cap="none" dirty="0">
              <a:solidFill>
                <a:srgbClr val="2F2967"/>
              </a:solidFill>
              <a:latin typeface="Arial"/>
              <a:ea typeface="Arial"/>
              <a:cs typeface="Arial"/>
              <a:sym typeface="Arial"/>
            </a:endParaRPr>
          </a:p>
        </p:txBody>
      </p:sp>
      <p:sp>
        <p:nvSpPr>
          <p:cNvPr id="160" name="Google Shape;160;p32">
            <a:extLst>
              <a:ext uri="{FF2B5EF4-FFF2-40B4-BE49-F238E27FC236}">
                <a16:creationId xmlns:a16="http://schemas.microsoft.com/office/drawing/2014/main" id="{AE0C819C-F20A-A718-CE10-4B45C85DA01E}"/>
              </a:ext>
            </a:extLst>
          </p:cNvPr>
          <p:cNvSpPr/>
          <p:nvPr/>
        </p:nvSpPr>
        <p:spPr>
          <a:xfrm>
            <a:off x="262709" y="1474094"/>
            <a:ext cx="3509191" cy="4907777"/>
          </a:xfrm>
          <a:prstGeom prst="roundRect">
            <a:avLst>
              <a:gd name="adj" fmla="val 8683"/>
            </a:avLst>
          </a:prstGeom>
          <a:solidFill>
            <a:schemeClr val="lt1"/>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000" b="0" i="0" dirty="0">
                <a:solidFill>
                  <a:srgbClr val="2F2967"/>
                </a:solidFill>
                <a:effectLst/>
                <a:latin typeface="Archivo"/>
              </a:rPr>
              <a:t>Weymouth has existed for a very long time. But it was not until the Georgian period, when medical science of the day declared sea bathing to be good for the health, that Weymouth began its rise as a seaside resort. King George III’s decision to come to Weymouth in 1789 for his health, led the town to become the most celebrated and visited watering-place in the land. </a:t>
            </a:r>
            <a:endParaRPr sz="1600" b="0" i="0" u="none" strike="noStrike" cap="none" dirty="0">
              <a:solidFill>
                <a:srgbClr val="2F2967"/>
              </a:solidFill>
              <a:latin typeface="Arial"/>
              <a:ea typeface="Arial"/>
              <a:cs typeface="Arial"/>
              <a:sym typeface="Arial"/>
            </a:endParaRPr>
          </a:p>
        </p:txBody>
      </p:sp>
      <p:sp>
        <p:nvSpPr>
          <p:cNvPr id="159" name="Google Shape;159;p32">
            <a:extLst>
              <a:ext uri="{FF2B5EF4-FFF2-40B4-BE49-F238E27FC236}">
                <a16:creationId xmlns:a16="http://schemas.microsoft.com/office/drawing/2014/main" id="{B904D51B-F8A6-5F10-7587-DE9DDFD8E96D}"/>
              </a:ext>
            </a:extLst>
          </p:cNvPr>
          <p:cNvSpPr/>
          <p:nvPr/>
        </p:nvSpPr>
        <p:spPr>
          <a:xfrm>
            <a:off x="1408665" y="5670720"/>
            <a:ext cx="6034355" cy="925800"/>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i="0" u="none" strike="noStrike" cap="none" dirty="0">
                <a:solidFill>
                  <a:srgbClr val="FFFFFF"/>
                </a:solidFill>
                <a:latin typeface="Arial"/>
                <a:ea typeface="Arial"/>
                <a:cs typeface="Arial"/>
                <a:sym typeface="Arial"/>
              </a:rPr>
              <a:t>How do you think people from the small town might feel with all these new visitors?</a:t>
            </a:r>
            <a:endParaRPr sz="2400" i="1" u="none" strike="noStrike" cap="none" dirty="0">
              <a:solidFill>
                <a:srgbClr val="FF0000"/>
              </a:solidFill>
              <a:latin typeface="Arial"/>
              <a:ea typeface="Arial"/>
              <a:cs typeface="Arial"/>
              <a:sym typeface="Arial"/>
            </a:endParaRPr>
          </a:p>
        </p:txBody>
      </p:sp>
    </p:spTree>
    <p:extLst>
      <p:ext uri="{BB962C8B-B14F-4D97-AF65-F5344CB8AC3E}">
        <p14:creationId xmlns:p14="http://schemas.microsoft.com/office/powerpoint/2010/main" val="667627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9"/>
                                        </p:tgtEl>
                                        <p:attrNameLst>
                                          <p:attrName>style.visibility</p:attrName>
                                        </p:attrNameLst>
                                      </p:cBhvr>
                                      <p:to>
                                        <p:strVal val="visible"/>
                                      </p:to>
                                    </p:set>
                                    <p:animEffect transition="in" filter="fade">
                                      <p:cBhvr>
                                        <p:cTn id="7"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52664"/>
        </a:solidFill>
        <a:effectLst/>
      </p:bgPr>
    </p:bg>
    <p:spTree>
      <p:nvGrpSpPr>
        <p:cNvPr id="1" name="Shape 154">
          <a:extLst>
            <a:ext uri="{FF2B5EF4-FFF2-40B4-BE49-F238E27FC236}">
              <a16:creationId xmlns:a16="http://schemas.microsoft.com/office/drawing/2014/main" id="{5397DA79-716C-D60A-E3CF-89F8E143835A}"/>
            </a:ext>
          </a:extLst>
        </p:cNvPr>
        <p:cNvGrpSpPr/>
        <p:nvPr/>
      </p:nvGrpSpPr>
      <p:grpSpPr>
        <a:xfrm>
          <a:off x="0" y="0"/>
          <a:ext cx="0" cy="0"/>
          <a:chOff x="0" y="0"/>
          <a:chExt cx="0" cy="0"/>
        </a:xfrm>
      </p:grpSpPr>
      <p:pic>
        <p:nvPicPr>
          <p:cNvPr id="155" name="Google Shape;155;p32" descr="A picture containing text, clipart&#10;&#10;Description automatically generated">
            <a:extLst>
              <a:ext uri="{FF2B5EF4-FFF2-40B4-BE49-F238E27FC236}">
                <a16:creationId xmlns:a16="http://schemas.microsoft.com/office/drawing/2014/main" id="{BFDE12BA-4DD1-774D-4289-435347A433BD}"/>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157" name="Google Shape;157;p32">
            <a:extLst>
              <a:ext uri="{FF2B5EF4-FFF2-40B4-BE49-F238E27FC236}">
                <a16:creationId xmlns:a16="http://schemas.microsoft.com/office/drawing/2014/main" id="{E9DC2DAC-729D-44C3-4B28-76181DF01AD8}"/>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Victorian Weymouth</a:t>
            </a:r>
            <a:endParaRPr sz="3600" b="0" i="0" u="none" strike="noStrike" cap="none" dirty="0">
              <a:solidFill>
                <a:srgbClr val="2F2967"/>
              </a:solidFill>
              <a:latin typeface="Arial"/>
              <a:ea typeface="Arial"/>
              <a:cs typeface="Arial"/>
              <a:sym typeface="Arial"/>
            </a:endParaRPr>
          </a:p>
        </p:txBody>
      </p:sp>
      <p:sp>
        <p:nvSpPr>
          <p:cNvPr id="160" name="Google Shape;160;p32">
            <a:extLst>
              <a:ext uri="{FF2B5EF4-FFF2-40B4-BE49-F238E27FC236}">
                <a16:creationId xmlns:a16="http://schemas.microsoft.com/office/drawing/2014/main" id="{8608E3B8-3578-4D9F-CA80-1C293CD57E7A}"/>
              </a:ext>
            </a:extLst>
          </p:cNvPr>
          <p:cNvSpPr/>
          <p:nvPr/>
        </p:nvSpPr>
        <p:spPr>
          <a:xfrm>
            <a:off x="262709" y="1474095"/>
            <a:ext cx="8552679" cy="2286174"/>
          </a:xfrm>
          <a:prstGeom prst="roundRect">
            <a:avLst>
              <a:gd name="adj" fmla="val 8683"/>
            </a:avLst>
          </a:prstGeom>
          <a:solidFill>
            <a:schemeClr val="lt1"/>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000" b="0" i="0" dirty="0">
                <a:solidFill>
                  <a:srgbClr val="2F2967"/>
                </a:solidFill>
                <a:effectLst/>
                <a:latin typeface="+mn-lt"/>
              </a:rPr>
              <a:t>During the Victorian period the town continued as a popular resort and the harbour flourished with the growth of sea-borne trade with the Channel Islands. </a:t>
            </a:r>
            <a:r>
              <a:rPr lang="en-GB" sz="2000" dirty="0">
                <a:solidFill>
                  <a:srgbClr val="2F2967"/>
                </a:solidFill>
                <a:latin typeface="+mn-lt"/>
              </a:rPr>
              <a:t>By 1840, life was changing and adapting at an exceptional rate. Queen Victoria was on the throne and the Industrial Revolution was truly underway, Weymouth needed to capitalise on getting new people and goods in and out of the city to help it to grow… but how?</a:t>
            </a:r>
            <a:endParaRPr sz="2000" dirty="0">
              <a:solidFill>
                <a:srgbClr val="2F2967"/>
              </a:solidFill>
              <a:latin typeface="+mn-lt"/>
            </a:endParaRPr>
          </a:p>
        </p:txBody>
      </p:sp>
      <p:grpSp>
        <p:nvGrpSpPr>
          <p:cNvPr id="2" name="Group 1">
            <a:extLst>
              <a:ext uri="{FF2B5EF4-FFF2-40B4-BE49-F238E27FC236}">
                <a16:creationId xmlns:a16="http://schemas.microsoft.com/office/drawing/2014/main" id="{2136C1B6-02CA-3C02-D2C3-BE21C2DF13CA}"/>
              </a:ext>
            </a:extLst>
          </p:cNvPr>
          <p:cNvGrpSpPr/>
          <p:nvPr/>
        </p:nvGrpSpPr>
        <p:grpSpPr>
          <a:xfrm>
            <a:off x="651829" y="3892342"/>
            <a:ext cx="7583829" cy="858188"/>
            <a:chOff x="1455178" y="7018554"/>
            <a:chExt cx="7255714" cy="977836"/>
          </a:xfrm>
        </p:grpSpPr>
        <p:sp>
          <p:nvSpPr>
            <p:cNvPr id="4" name="Rectangle: Rounded Corners 3">
              <a:extLst>
                <a:ext uri="{FF2B5EF4-FFF2-40B4-BE49-F238E27FC236}">
                  <a16:creationId xmlns:a16="http://schemas.microsoft.com/office/drawing/2014/main" id="{4E6252C8-6AD3-E04A-1CE6-C815160FB141}"/>
                </a:ext>
              </a:extLst>
            </p:cNvPr>
            <p:cNvSpPr/>
            <p:nvPr/>
          </p:nvSpPr>
          <p:spPr>
            <a:xfrm>
              <a:off x="1455178" y="7135699"/>
              <a:ext cx="7255714" cy="860691"/>
            </a:xfrm>
            <a:prstGeom prst="roundRect">
              <a:avLst>
                <a:gd name="adj" fmla="val 13228"/>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166813">
                <a:defRPr/>
              </a:pPr>
              <a:r>
                <a:rPr kumimoji="0" lang="en-GB" sz="1800" b="1" i="0" u="none" strike="noStrike" kern="0" cap="none" spc="0" normalizeH="0" baseline="0" noProof="0" dirty="0">
                  <a:ln>
                    <a:noFill/>
                  </a:ln>
                  <a:solidFill>
                    <a:srgbClr val="FFFFFF"/>
                  </a:solidFill>
                  <a:effectLst/>
                  <a:uLnTx/>
                  <a:uFillTx/>
                  <a:latin typeface="Arial"/>
                  <a:sym typeface="Arial"/>
                </a:rPr>
                <a:t>TASK: </a:t>
              </a:r>
              <a:r>
                <a:rPr lang="en-GB" sz="1800" dirty="0">
                  <a:solidFill>
                    <a:srgbClr val="FFFFFF"/>
                  </a:solidFill>
                  <a:latin typeface="Arial"/>
                </a:rPr>
                <a:t>Discuss with your partner how people travelled </a:t>
              </a:r>
              <a:br>
                <a:rPr lang="en-GB" sz="1800" dirty="0">
                  <a:solidFill>
                    <a:srgbClr val="FFFFFF"/>
                  </a:solidFill>
                  <a:latin typeface="Arial"/>
                </a:rPr>
              </a:br>
              <a:r>
                <a:rPr lang="en-GB" sz="1800" dirty="0">
                  <a:solidFill>
                    <a:srgbClr val="FFFFFF"/>
                  </a:solidFill>
                  <a:latin typeface="Arial"/>
                </a:rPr>
                <a:t>before there were cars, trains and planes.</a:t>
              </a:r>
              <a:endParaRPr kumimoji="0" lang="en-GB" sz="1800" i="0" u="none" strike="noStrike" kern="0" cap="none" spc="0" normalizeH="0" baseline="0" noProof="0" dirty="0">
                <a:ln>
                  <a:noFill/>
                </a:ln>
                <a:solidFill>
                  <a:srgbClr val="FFFFFF"/>
                </a:solidFill>
                <a:effectLst/>
                <a:uLnTx/>
                <a:uFillTx/>
                <a:latin typeface="Arial"/>
                <a:sym typeface="Arial"/>
              </a:endParaRPr>
            </a:p>
          </p:txBody>
        </p:sp>
        <p:pic>
          <p:nvPicPr>
            <p:cNvPr id="5" name="Picture 4" descr="A couple of people talking&#10;&#10;Description automatically generated">
              <a:extLst>
                <a:ext uri="{FF2B5EF4-FFF2-40B4-BE49-F238E27FC236}">
                  <a16:creationId xmlns:a16="http://schemas.microsoft.com/office/drawing/2014/main" id="{F5C42E69-57D7-FE29-64A8-440FD5421B12}"/>
                </a:ext>
              </a:extLst>
            </p:cNvPr>
            <p:cNvPicPr>
              <a:picLocks noChangeAspect="1"/>
            </p:cNvPicPr>
            <p:nvPr/>
          </p:nvPicPr>
          <p:blipFill>
            <a:blip r:embed="rId4"/>
            <a:stretch>
              <a:fillRect/>
            </a:stretch>
          </p:blipFill>
          <p:spPr>
            <a:xfrm>
              <a:off x="1587515" y="7018554"/>
              <a:ext cx="996415" cy="977836"/>
            </a:xfrm>
            <a:prstGeom prst="rect">
              <a:avLst/>
            </a:prstGeom>
          </p:spPr>
        </p:pic>
      </p:grpSp>
      <p:pic>
        <p:nvPicPr>
          <p:cNvPr id="6" name="Picture 5" descr="A white and orange airplane&#10;&#10;Description automatically generated">
            <a:extLst>
              <a:ext uri="{FF2B5EF4-FFF2-40B4-BE49-F238E27FC236}">
                <a16:creationId xmlns:a16="http://schemas.microsoft.com/office/drawing/2014/main" id="{02905DD6-0DBF-DAC2-453D-49ED7DD869BC}"/>
              </a:ext>
            </a:extLst>
          </p:cNvPr>
          <p:cNvPicPr>
            <a:picLocks noChangeAspect="1"/>
          </p:cNvPicPr>
          <p:nvPr/>
        </p:nvPicPr>
        <p:blipFill>
          <a:blip r:embed="rId5"/>
          <a:stretch>
            <a:fillRect/>
          </a:stretch>
        </p:blipFill>
        <p:spPr>
          <a:xfrm flipH="1">
            <a:off x="7343437" y="4050533"/>
            <a:ext cx="1415086" cy="832070"/>
          </a:xfrm>
          <a:prstGeom prst="rect">
            <a:avLst/>
          </a:prstGeom>
        </p:spPr>
      </p:pic>
      <p:pic>
        <p:nvPicPr>
          <p:cNvPr id="7" name="Picture 6" descr="A yellow car with blue windows&#10;&#10;Description automatically generated">
            <a:extLst>
              <a:ext uri="{FF2B5EF4-FFF2-40B4-BE49-F238E27FC236}">
                <a16:creationId xmlns:a16="http://schemas.microsoft.com/office/drawing/2014/main" id="{E38F3FBB-CA43-6EC1-DD5A-DA2665D2E89E}"/>
              </a:ext>
            </a:extLst>
          </p:cNvPr>
          <p:cNvPicPr>
            <a:picLocks noChangeAspect="1"/>
          </p:cNvPicPr>
          <p:nvPr/>
        </p:nvPicPr>
        <p:blipFill>
          <a:blip r:embed="rId6"/>
          <a:stretch>
            <a:fillRect/>
          </a:stretch>
        </p:blipFill>
        <p:spPr>
          <a:xfrm>
            <a:off x="6173588" y="4551835"/>
            <a:ext cx="1016340" cy="397389"/>
          </a:xfrm>
          <a:prstGeom prst="rect">
            <a:avLst/>
          </a:prstGeom>
        </p:spPr>
      </p:pic>
      <p:pic>
        <p:nvPicPr>
          <p:cNvPr id="8" name="Picture 7">
            <a:extLst>
              <a:ext uri="{FF2B5EF4-FFF2-40B4-BE49-F238E27FC236}">
                <a16:creationId xmlns:a16="http://schemas.microsoft.com/office/drawing/2014/main" id="{8F34A015-D24E-715B-09AD-B68158EB9149}"/>
              </a:ext>
            </a:extLst>
          </p:cNvPr>
          <p:cNvPicPr>
            <a:picLocks noChangeAspect="1"/>
          </p:cNvPicPr>
          <p:nvPr/>
        </p:nvPicPr>
        <p:blipFill>
          <a:blip r:embed="rId7"/>
          <a:stretch>
            <a:fillRect/>
          </a:stretch>
        </p:blipFill>
        <p:spPr>
          <a:xfrm flipH="1">
            <a:off x="5197181" y="5057398"/>
            <a:ext cx="3366052" cy="326507"/>
          </a:xfrm>
          <a:prstGeom prst="rect">
            <a:avLst/>
          </a:prstGeom>
        </p:spPr>
      </p:pic>
      <p:pic>
        <p:nvPicPr>
          <p:cNvPr id="9" name="Google Shape;334;p26" descr="Several ships in the water&#10;&#10;Description automatically generated">
            <a:extLst>
              <a:ext uri="{FF2B5EF4-FFF2-40B4-BE49-F238E27FC236}">
                <a16:creationId xmlns:a16="http://schemas.microsoft.com/office/drawing/2014/main" id="{D9680B7E-FFFD-FDCA-7E74-A2526D7F8A19}"/>
              </a:ext>
            </a:extLst>
          </p:cNvPr>
          <p:cNvPicPr preferRelativeResize="0"/>
          <p:nvPr/>
        </p:nvPicPr>
        <p:blipFill rotWithShape="1">
          <a:blip r:embed="rId8">
            <a:alphaModFix/>
          </a:blip>
          <a:srcRect/>
          <a:stretch/>
        </p:blipFill>
        <p:spPr>
          <a:xfrm>
            <a:off x="4177527" y="5357493"/>
            <a:ext cx="2039308" cy="1299145"/>
          </a:xfrm>
          <a:prstGeom prst="rect">
            <a:avLst/>
          </a:prstGeom>
          <a:noFill/>
          <a:ln>
            <a:noFill/>
          </a:ln>
          <a:effectLst>
            <a:outerShdw blurRad="63500" sx="102000" sy="102000" algn="ctr" rotWithShape="0">
              <a:prstClr val="black">
                <a:alpha val="40000"/>
              </a:prstClr>
            </a:outerShdw>
            <a:softEdge rad="63500"/>
          </a:effectLst>
        </p:spPr>
      </p:pic>
      <p:pic>
        <p:nvPicPr>
          <p:cNvPr id="10" name="Google Shape;337;p26" descr="A person riding a horse&#10;&#10;Description automatically generated">
            <a:extLst>
              <a:ext uri="{FF2B5EF4-FFF2-40B4-BE49-F238E27FC236}">
                <a16:creationId xmlns:a16="http://schemas.microsoft.com/office/drawing/2014/main" id="{DB5A40AD-646E-E96D-616C-173287F152AF}"/>
              </a:ext>
            </a:extLst>
          </p:cNvPr>
          <p:cNvPicPr preferRelativeResize="0"/>
          <p:nvPr/>
        </p:nvPicPr>
        <p:blipFill rotWithShape="1">
          <a:blip r:embed="rId9">
            <a:alphaModFix/>
          </a:blip>
          <a:srcRect t="13152" r="14001"/>
          <a:stretch/>
        </p:blipFill>
        <p:spPr>
          <a:xfrm>
            <a:off x="590676" y="4949224"/>
            <a:ext cx="1391026" cy="1707415"/>
          </a:xfrm>
          <a:prstGeom prst="rect">
            <a:avLst/>
          </a:prstGeom>
          <a:noFill/>
          <a:ln>
            <a:noFill/>
          </a:ln>
          <a:effectLst>
            <a:outerShdw blurRad="63500" sx="102000" sy="102000" algn="ctr" rotWithShape="0">
              <a:prstClr val="black">
                <a:alpha val="40000"/>
              </a:prstClr>
            </a:outerShdw>
            <a:softEdge rad="63500"/>
          </a:effectLst>
        </p:spPr>
      </p:pic>
      <p:pic>
        <p:nvPicPr>
          <p:cNvPr id="11" name="Google Shape;336;p26" descr="A horse drawn carriage with horses and a person on a horse drawn carriage&#10;&#10;Description automatically generated">
            <a:extLst>
              <a:ext uri="{FF2B5EF4-FFF2-40B4-BE49-F238E27FC236}">
                <a16:creationId xmlns:a16="http://schemas.microsoft.com/office/drawing/2014/main" id="{9083F97C-B51D-1C80-F20A-7C9531F20EB7}"/>
              </a:ext>
            </a:extLst>
          </p:cNvPr>
          <p:cNvPicPr preferRelativeResize="0"/>
          <p:nvPr/>
        </p:nvPicPr>
        <p:blipFill rotWithShape="1">
          <a:blip r:embed="rId10">
            <a:alphaModFix/>
          </a:blip>
          <a:srcRect/>
          <a:stretch/>
        </p:blipFill>
        <p:spPr>
          <a:xfrm>
            <a:off x="2122671" y="5357494"/>
            <a:ext cx="1908169" cy="1299145"/>
          </a:xfrm>
          <a:prstGeom prst="rect">
            <a:avLst/>
          </a:prstGeom>
          <a:noFill/>
          <a:ln>
            <a:noFill/>
          </a:ln>
          <a:effectLst>
            <a:outerShdw blurRad="63500" sx="102000" sy="102000" algn="ctr" rotWithShape="0">
              <a:prstClr val="black">
                <a:alpha val="40000"/>
              </a:prstClr>
            </a:outerShdw>
            <a:softEdge rad="63500"/>
          </a:effectLst>
        </p:spPr>
      </p:pic>
    </p:spTree>
    <p:extLst>
      <p:ext uri="{BB962C8B-B14F-4D97-AF65-F5344CB8AC3E}">
        <p14:creationId xmlns:p14="http://schemas.microsoft.com/office/powerpoint/2010/main" val="3283995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1660535ACAEEA45AE52F2D7FED2F289" ma:contentTypeVersion="5" ma:contentTypeDescription="Create a new document." ma:contentTypeScope="" ma:versionID="024723a2a7e9656603407669fcc0dc89">
  <xsd:schema xmlns:xsd="http://www.w3.org/2001/XMLSchema" xmlns:xs="http://www.w3.org/2001/XMLSchema" xmlns:p="http://schemas.microsoft.com/office/2006/metadata/properties" xmlns:ns3="5cf4f28e-3b29-4f39-8319-c5ccf6d8296c" targetNamespace="http://schemas.microsoft.com/office/2006/metadata/properties" ma:root="true" ma:fieldsID="54d0d519bde0c3469b63f4c2329821de" ns3:_="">
    <xsd:import namespace="5cf4f28e-3b29-4f39-8319-c5ccf6d8296c"/>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f4f28e-3b29-4f39-8319-c5ccf6d8296c"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4122F2F-1AF7-4A95-BEEC-47757379080E}">
  <ds:schemaRefs>
    <ds:schemaRef ds:uri="http://purl.org/dc/elements/1.1/"/>
    <ds:schemaRef ds:uri="http://purl.org/dc/dcmitype/"/>
    <ds:schemaRef ds:uri="http://schemas.openxmlformats.org/package/2006/metadata/core-properties"/>
    <ds:schemaRef ds:uri="http://schemas.microsoft.com/office/2006/documentManagement/types"/>
    <ds:schemaRef ds:uri="http://www.w3.org/XML/1998/namespace"/>
    <ds:schemaRef ds:uri="http://schemas.microsoft.com/office/infopath/2007/PartnerControls"/>
    <ds:schemaRef ds:uri="http://purl.org/dc/terms/"/>
    <ds:schemaRef ds:uri="5cf4f28e-3b29-4f39-8319-c5ccf6d8296c"/>
    <ds:schemaRef ds:uri="http://schemas.microsoft.com/office/2006/metadata/properties"/>
  </ds:schemaRefs>
</ds:datastoreItem>
</file>

<file path=customXml/itemProps2.xml><?xml version="1.0" encoding="utf-8"?>
<ds:datastoreItem xmlns:ds="http://schemas.openxmlformats.org/officeDocument/2006/customXml" ds:itemID="{6AB386E9-6A1D-4801-BA12-A507408C119A}">
  <ds:schemaRefs>
    <ds:schemaRef ds:uri="http://schemas.microsoft.com/sharepoint/v3/contenttype/forms"/>
  </ds:schemaRefs>
</ds:datastoreItem>
</file>

<file path=customXml/itemProps3.xml><?xml version="1.0" encoding="utf-8"?>
<ds:datastoreItem xmlns:ds="http://schemas.openxmlformats.org/officeDocument/2006/customXml" ds:itemID="{16DD24B1-22D9-4C14-8BD0-7A64DF2ABB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f4f28e-3b29-4f39-8319-c5ccf6d829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15184</TotalTime>
  <Words>996</Words>
  <Application>Microsoft Office PowerPoint</Application>
  <PresentationFormat>On-screen Show (4:3)</PresentationFormat>
  <Paragraphs>71</Paragraphs>
  <Slides>11</Slides>
  <Notes>11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11</vt:i4>
      </vt:variant>
    </vt:vector>
  </HeadingPairs>
  <TitlesOfParts>
    <vt:vector size="17" baseType="lpstr">
      <vt:lpstr>Archivo</vt:lpstr>
      <vt:lpstr>Arial</vt:lpstr>
      <vt:lpstr>Calibri</vt:lpstr>
      <vt:lpstr>Google Sans</vt:lpstr>
      <vt:lpstr>2_Office Theme</vt:lpstr>
      <vt:lpstr>Office Theme</vt:lpstr>
      <vt:lpstr>Our City’s railway story: Weymouth</vt:lpstr>
      <vt:lpstr>PowerPoint Presentation</vt:lpstr>
      <vt:lpstr>PowerPoint Presentation</vt:lpstr>
      <vt:lpstr>PowerPoint Presentation</vt:lpstr>
      <vt:lpstr>PowerPoint Presentation</vt:lpstr>
      <vt:lpstr>PowerPoint Presentation</vt:lpstr>
      <vt:lpstr>Our City’s railway story: Weymouth</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Tom</dc:creator>
  <cp:lastModifiedBy>Tom Blow</cp:lastModifiedBy>
  <cp:revision>14</cp:revision>
  <dcterms:modified xsi:type="dcterms:W3CDTF">2025-10-16T19:33:53Z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0x01010051660535ACAEEA45AE52F2D7FED2F289</vt:lpwstr>
  </property>
</Properties>
</file>