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4" r:id="rId4"/>
    <p:sldMasterId id="2147483675" r:id="rId5"/>
  </p:sldMasterIdLst>
  <p:notesMasterIdLst>
    <p:notesMasterId r:id="rId29"/>
  </p:notesMasterIdLst>
  <p:sldIdLst>
    <p:sldId id="520" r:id="rId6"/>
    <p:sldId id="270" r:id="rId7"/>
    <p:sldId id="498" r:id="rId8"/>
    <p:sldId id="521" r:id="rId9"/>
    <p:sldId id="491" r:id="rId10"/>
    <p:sldId id="522" r:id="rId11"/>
    <p:sldId id="523" r:id="rId12"/>
    <p:sldId id="525" r:id="rId13"/>
    <p:sldId id="526" r:id="rId14"/>
    <p:sldId id="500" r:id="rId15"/>
    <p:sldId id="501" r:id="rId16"/>
    <p:sldId id="509" r:id="rId17"/>
    <p:sldId id="515" r:id="rId18"/>
    <p:sldId id="516" r:id="rId19"/>
    <p:sldId id="517" r:id="rId20"/>
    <p:sldId id="518" r:id="rId21"/>
    <p:sldId id="519" r:id="rId22"/>
    <p:sldId id="503" r:id="rId23"/>
    <p:sldId id="504" r:id="rId24"/>
    <p:sldId id="505" r:id="rId25"/>
    <p:sldId id="506" r:id="rId26"/>
    <p:sldId id="508" r:id="rId27"/>
    <p:sldId id="507" r:id="rId28"/>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2967"/>
    <a:srgbClr val="F9DC4B"/>
    <a:srgbClr val="B526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1368" autoAdjust="0"/>
  </p:normalViewPr>
  <p:slideViewPr>
    <p:cSldViewPr snapToGrid="0">
      <p:cViewPr varScale="1">
        <p:scale>
          <a:sx n="43" d="100"/>
          <a:sy n="43" d="100"/>
        </p:scale>
        <p:origin x="1578"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presProps" Target="presProps.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Google Shape;47;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8" name="Google Shape;48;p1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044245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073C3091-F372-8752-9F7C-12237A98908D}"/>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1E63D2AD-235E-20CC-8C57-6CD1DC4F43C2}"/>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Work with a partner to come up with an advert to attract employers to work for you – Your company name would be your Surnames together - What skills may they need? Why could they be proud to work for your company? What would you specialise in producing? How will your business work with the railway?</a:t>
            </a:r>
          </a:p>
          <a:p>
            <a:pPr marL="0" marR="0" lvl="0" indent="0" algn="l" rtl="0">
              <a:lnSpc>
                <a:spcPct val="100000"/>
              </a:lnSpc>
              <a:spcBef>
                <a:spcPts val="0"/>
              </a:spcBef>
              <a:spcAft>
                <a:spcPts val="0"/>
              </a:spcAft>
              <a:buClr>
                <a:srgbClr val="000000"/>
              </a:buClr>
              <a:buSzPts val="1400"/>
              <a:buFont typeface="Arial"/>
              <a:buNone/>
            </a:pPr>
            <a:endParaRPr dirty="0"/>
          </a:p>
        </p:txBody>
      </p:sp>
      <p:sp>
        <p:nvSpPr>
          <p:cNvPr id="140" name="Google Shape;140;p3:notes">
            <a:extLst>
              <a:ext uri="{FF2B5EF4-FFF2-40B4-BE49-F238E27FC236}">
                <a16:creationId xmlns:a16="http://schemas.microsoft.com/office/drawing/2014/main" id="{BC1BAC73-BEF2-1270-C20D-79EC2E92C3A6}"/>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901192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C770F127-9D97-6920-95CF-9852CDBFCCD3}"/>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ECFF0958-1AF2-B499-7B96-ACA5E3BE3478}"/>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dirty="0"/>
              <a:t>This could be written, drawn, utilise digital media, acted out – you can be as creative or prescriptive as you’d like to suit the needs/talents/temperament of you and your class.</a:t>
            </a:r>
            <a:endParaRPr dirty="0"/>
          </a:p>
        </p:txBody>
      </p:sp>
      <p:sp>
        <p:nvSpPr>
          <p:cNvPr id="140" name="Google Shape;140;p3:notes">
            <a:extLst>
              <a:ext uri="{FF2B5EF4-FFF2-40B4-BE49-F238E27FC236}">
                <a16:creationId xmlns:a16="http://schemas.microsoft.com/office/drawing/2014/main" id="{8866AB12-0369-E887-1044-408838A82739}"/>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701716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666BD0A4-50CB-1536-DC79-84966995666F}"/>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FCEF23F2-F215-F9EB-703A-83159F3773F8}"/>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dirty="0"/>
          </a:p>
        </p:txBody>
      </p:sp>
      <p:sp>
        <p:nvSpPr>
          <p:cNvPr id="140" name="Google Shape;140;p3:notes">
            <a:extLst>
              <a:ext uri="{FF2B5EF4-FFF2-40B4-BE49-F238E27FC236}">
                <a16:creationId xmlns:a16="http://schemas.microsoft.com/office/drawing/2014/main" id="{612DD37E-C514-311D-11FC-0378E2CC7AB7}"/>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097108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7C3A7192-DC69-4BD8-5E80-D4C6A89DEAE1}"/>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3916410A-4D80-D4B0-D7D5-D9A4CDF1717C}"/>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0476EAEB-C211-110B-F6AF-A1A2413405FB}"/>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203761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FA637304-E9FA-62BD-A1C2-53FEA4DC86A9}"/>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8FA63516-95D5-623A-A89F-27685CD841F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36C780D7-8671-EFA9-1EBC-660722B7C963}"/>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613667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B7986CB4-6985-668D-82D2-11F1B9AC16E6}"/>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519F9D74-8EDC-55B4-2EB9-2A7075A51A94}"/>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C5505F8B-7622-9C6A-E901-B71CFDDA9FB4}"/>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251815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13646E8A-DC97-B8CB-2831-86F021002107}"/>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E665031E-ADB9-3909-1C4D-2B05AB7DE9CB}"/>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lang="en-GB" dirty="0"/>
          </a:p>
        </p:txBody>
      </p:sp>
      <p:sp>
        <p:nvSpPr>
          <p:cNvPr id="140" name="Google Shape;140;p3:notes">
            <a:extLst>
              <a:ext uri="{FF2B5EF4-FFF2-40B4-BE49-F238E27FC236}">
                <a16:creationId xmlns:a16="http://schemas.microsoft.com/office/drawing/2014/main" id="{4BB07700-4751-8B73-4271-1F7952EC63CE}"/>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06653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39C061EB-C64F-F5A1-7A72-7490DA4170DF}"/>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94CACEB7-2762-FA89-DD48-258DCB64796F}"/>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dirty="0"/>
          </a:p>
        </p:txBody>
      </p:sp>
      <p:sp>
        <p:nvSpPr>
          <p:cNvPr id="140" name="Google Shape;140;p3:notes">
            <a:extLst>
              <a:ext uri="{FF2B5EF4-FFF2-40B4-BE49-F238E27FC236}">
                <a16:creationId xmlns:a16="http://schemas.microsoft.com/office/drawing/2014/main" id="{E309A822-CE53-78BF-688E-DD1F77B928C5}"/>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946962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EC3EA1CC-B547-5AB0-D141-9AD5775B6208}"/>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ABBF2B0E-C82E-DBBA-E585-288DF9CF99C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dirty="0"/>
          </a:p>
        </p:txBody>
      </p:sp>
      <p:sp>
        <p:nvSpPr>
          <p:cNvPr id="140" name="Google Shape;140;p3:notes">
            <a:extLst>
              <a:ext uri="{FF2B5EF4-FFF2-40B4-BE49-F238E27FC236}">
                <a16:creationId xmlns:a16="http://schemas.microsoft.com/office/drawing/2014/main" id="{4D06DA66-CF66-67B2-7276-D6EC5B4E1AF5}"/>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356582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A86DF1BB-B048-908F-001F-094B4FA11C4E}"/>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5DE7511A-EC22-E3EA-E8AE-BBE618C3FF1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71157BBC-5A89-6DD8-48BC-88C3522CE542}"/>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774832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3DEC4CE1-6EE5-982F-DBF4-203FB2DF7666}"/>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9DAE5686-6B72-5913-FA0E-DC5431B3820E}"/>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7819C170-E5D6-5D1B-733E-BDBC42973DD2}"/>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737629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4503C61F-7025-7984-61B6-1866B4E348F1}"/>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27A3A336-026C-3510-A7B9-838B8F31F160}"/>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87458F30-6A3F-0C5F-6585-F0138A8F606B}"/>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72527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9DA9760F-2C5A-0223-CA65-D164CA870C5F}"/>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8F56D9D3-5FA2-95A5-6CCE-A5024E11F81F}"/>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085A4252-68AA-539D-F223-E2E3608536C1}"/>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019920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06ED6F30-F195-36E4-5C55-B14D799C4560}"/>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043E7061-B785-2CDA-7021-58329A25EF7F}"/>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dirty="0"/>
          </a:p>
        </p:txBody>
      </p:sp>
      <p:sp>
        <p:nvSpPr>
          <p:cNvPr id="140" name="Google Shape;140;p3:notes">
            <a:extLst>
              <a:ext uri="{FF2B5EF4-FFF2-40B4-BE49-F238E27FC236}">
                <a16:creationId xmlns:a16="http://schemas.microsoft.com/office/drawing/2014/main" id="{9745580F-AB73-8516-C4FA-8621038FB094}"/>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952614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563F4A80-6B3B-4490-97F9-E0B64626EB0C}"/>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1FF7D9F7-1388-29CE-2DD4-290B30FCD498}"/>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B0099AE5-5585-A26A-1AD2-634A072B5AF3}"/>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159804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a:extLst>
            <a:ext uri="{FF2B5EF4-FFF2-40B4-BE49-F238E27FC236}">
              <a16:creationId xmlns:a16="http://schemas.microsoft.com/office/drawing/2014/main" id="{EB582509-9F23-6901-BA5B-1C709C9EBC64}"/>
            </a:ext>
          </a:extLst>
        </p:cNvPr>
        <p:cNvGrpSpPr/>
        <p:nvPr/>
      </p:nvGrpSpPr>
      <p:grpSpPr>
        <a:xfrm>
          <a:off x="0" y="0"/>
          <a:ext cx="0" cy="0"/>
          <a:chOff x="0" y="0"/>
          <a:chExt cx="0" cy="0"/>
        </a:xfrm>
      </p:grpSpPr>
      <p:sp>
        <p:nvSpPr>
          <p:cNvPr id="151" name="Google Shape;151;p4:notes">
            <a:extLst>
              <a:ext uri="{FF2B5EF4-FFF2-40B4-BE49-F238E27FC236}">
                <a16:creationId xmlns:a16="http://schemas.microsoft.com/office/drawing/2014/main" id="{6412AA4A-76E3-7CAB-E0FE-5F58C21F0D20}"/>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2" name="Google Shape;152;p4:notes">
            <a:extLst>
              <a:ext uri="{FF2B5EF4-FFF2-40B4-BE49-F238E27FC236}">
                <a16:creationId xmlns:a16="http://schemas.microsoft.com/office/drawing/2014/main" id="{AB1AB627-0BAC-806C-3A9A-16C85A7A6D1D}"/>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3" name="Google Shape;153;p4:notes">
            <a:extLst>
              <a:ext uri="{FF2B5EF4-FFF2-40B4-BE49-F238E27FC236}">
                <a16:creationId xmlns:a16="http://schemas.microsoft.com/office/drawing/2014/main" id="{8BF1A60D-56CE-6D03-2094-96CAA1D597EE}"/>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a:t>
            </a:fld>
            <a:endParaRPr/>
          </a:p>
        </p:txBody>
      </p:sp>
    </p:spTree>
    <p:extLst>
      <p:ext uri="{BB962C8B-B14F-4D97-AF65-F5344CB8AC3E}">
        <p14:creationId xmlns:p14="http://schemas.microsoft.com/office/powerpoint/2010/main" val="10640471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84DFBE0C-2DA8-B58E-51A9-9C061DFDAD89}"/>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A2CD79E0-3BB8-AC26-9672-07A0BB619734}"/>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dirty="0"/>
              <a:t>Children can create a class timeline</a:t>
            </a:r>
          </a:p>
          <a:p>
            <a:pPr marL="0" marR="0" lvl="0" indent="0" algn="l" rtl="0">
              <a:lnSpc>
                <a:spcPct val="100000"/>
              </a:lnSpc>
              <a:spcBef>
                <a:spcPts val="0"/>
              </a:spcBef>
              <a:spcAft>
                <a:spcPts val="0"/>
              </a:spcAft>
              <a:buClr>
                <a:srgbClr val="000000"/>
              </a:buClr>
              <a:buSzPts val="1400"/>
              <a:buFont typeface="Arial"/>
              <a:buNone/>
            </a:pPr>
            <a:r>
              <a:rPr lang="en-GB" dirty="0"/>
              <a:t>Alternatively have a display timeline available</a:t>
            </a:r>
            <a:endParaRPr dirty="0"/>
          </a:p>
        </p:txBody>
      </p:sp>
      <p:sp>
        <p:nvSpPr>
          <p:cNvPr id="140" name="Google Shape;140;p3:notes">
            <a:extLst>
              <a:ext uri="{FF2B5EF4-FFF2-40B4-BE49-F238E27FC236}">
                <a16:creationId xmlns:a16="http://schemas.microsoft.com/office/drawing/2014/main" id="{AB358D11-FF92-8706-04B3-F5CADEDE526F}"/>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210995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0EBA99D6-F8AA-CF88-8B3B-80C871A58593}"/>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82FC6D17-EA7F-AB34-25E7-E6FCBCBA51C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dirty="0"/>
              <a:t>Recap of activity from Rail 200 OCRS L1</a:t>
            </a:r>
            <a:endParaRPr dirty="0"/>
          </a:p>
        </p:txBody>
      </p:sp>
      <p:sp>
        <p:nvSpPr>
          <p:cNvPr id="140" name="Google Shape;140;p3:notes">
            <a:extLst>
              <a:ext uri="{FF2B5EF4-FFF2-40B4-BE49-F238E27FC236}">
                <a16:creationId xmlns:a16="http://schemas.microsoft.com/office/drawing/2014/main" id="{9CE79E1B-D937-FA10-F678-11DB105A071D}"/>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527460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50DD499D-3A2A-BD4C-A3A7-413E574DF934}"/>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BC71CF7D-3BAC-63FA-6FEC-8572AEBF1DAE}"/>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Recap of activity from Rail 200 OCRS L1 – </a:t>
            </a:r>
            <a:r>
              <a:rPr lang="en-GB" b="1" dirty="0"/>
              <a:t>Short task, doesn’t need to be long</a:t>
            </a:r>
          </a:p>
          <a:p>
            <a:pPr marL="0" marR="0" lvl="0" indent="0" algn="l" rtl="0">
              <a:lnSpc>
                <a:spcPct val="100000"/>
              </a:lnSpc>
              <a:spcBef>
                <a:spcPts val="0"/>
              </a:spcBef>
              <a:spcAft>
                <a:spcPts val="0"/>
              </a:spcAft>
              <a:buClr>
                <a:srgbClr val="000000"/>
              </a:buClr>
              <a:buSzPts val="1400"/>
              <a:buFont typeface="Arial"/>
              <a:buNone/>
            </a:pPr>
            <a:endParaRPr dirty="0"/>
          </a:p>
        </p:txBody>
      </p:sp>
      <p:sp>
        <p:nvSpPr>
          <p:cNvPr id="140" name="Google Shape;140;p3:notes">
            <a:extLst>
              <a:ext uri="{FF2B5EF4-FFF2-40B4-BE49-F238E27FC236}">
                <a16:creationId xmlns:a16="http://schemas.microsoft.com/office/drawing/2014/main" id="{38B945A1-AA7C-BFD9-C2FB-AE4A6DB1271B}"/>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787724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D536DD52-D46C-4233-2F68-9C2C47194726}"/>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71F40672-5479-A8F9-6A17-EABCDA3FB639}"/>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dirty="0"/>
              <a:t>Quick Task Can support LA with a dictionary or a device if beneficial</a:t>
            </a:r>
            <a:endParaRPr dirty="0"/>
          </a:p>
        </p:txBody>
      </p:sp>
      <p:sp>
        <p:nvSpPr>
          <p:cNvPr id="140" name="Google Shape;140;p3:notes">
            <a:extLst>
              <a:ext uri="{FF2B5EF4-FFF2-40B4-BE49-F238E27FC236}">
                <a16:creationId xmlns:a16="http://schemas.microsoft.com/office/drawing/2014/main" id="{FD4A7091-5EB1-7DD8-10D5-8C2B5CA7A47B}"/>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734257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C71F16AE-9D72-C45C-9848-21A22FDD4863}"/>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ECA3106F-F65E-78A5-4771-B85227544D3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Quick Task Can support LA with a dictionary or a device if beneficial</a:t>
            </a:r>
          </a:p>
          <a:p>
            <a:pPr marL="0" marR="0" lvl="0" indent="0" algn="l" rtl="0">
              <a:lnSpc>
                <a:spcPct val="100000"/>
              </a:lnSpc>
              <a:spcBef>
                <a:spcPts val="0"/>
              </a:spcBef>
              <a:spcAft>
                <a:spcPts val="0"/>
              </a:spcAft>
              <a:buClr>
                <a:srgbClr val="000000"/>
              </a:buClr>
              <a:buSzPts val="1400"/>
              <a:buFont typeface="Arial"/>
              <a:buNone/>
            </a:pPr>
            <a:r>
              <a:rPr lang="en-GB" dirty="0"/>
              <a:t>Can enable those who work at a quicker pace to continue if others need more time on Trade definition.</a:t>
            </a:r>
            <a:endParaRPr dirty="0"/>
          </a:p>
        </p:txBody>
      </p:sp>
      <p:sp>
        <p:nvSpPr>
          <p:cNvPr id="140" name="Google Shape;140;p3:notes">
            <a:extLst>
              <a:ext uri="{FF2B5EF4-FFF2-40B4-BE49-F238E27FC236}">
                <a16:creationId xmlns:a16="http://schemas.microsoft.com/office/drawing/2014/main" id="{63670EBA-4BE2-666A-22C4-C77C9963EF04}"/>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862623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51D07283-998B-2B1A-4E9C-D1AF34D94F2B}"/>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465A407D-8CA6-34D0-6E73-97529F850C1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7B09F98E-2E2B-63C6-EE6E-6465FDE2EF41}"/>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326713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bg>
      <p:bgPr>
        <a:blipFill>
          <a:blip r:embed="rId2">
            <a:alphaModFix/>
          </a:blip>
          <a:stretch>
            <a:fillRect/>
          </a:stretch>
        </a:blipFill>
        <a:effectLst/>
      </p:bgPr>
    </p:bg>
    <p:spTree>
      <p:nvGrpSpPr>
        <p:cNvPr id="1" name="Shape 45"/>
        <p:cNvGrpSpPr/>
        <p:nvPr/>
      </p:nvGrpSpPr>
      <p:grpSpPr>
        <a:xfrm>
          <a:off x="0" y="0"/>
          <a:ext cx="0" cy="0"/>
          <a:chOff x="0" y="0"/>
          <a:chExt cx="0" cy="0"/>
        </a:xfrm>
      </p:grpSpPr>
      <p:sp>
        <p:nvSpPr>
          <p:cNvPr id="46" name="Google Shape;46;p10"/>
          <p:cNvSpPr txBox="1">
            <a:spLocks noGrp="1"/>
          </p:cNvSpPr>
          <p:nvPr>
            <p:ph type="title"/>
          </p:nvPr>
        </p:nvSpPr>
        <p:spPr>
          <a:xfrm>
            <a:off x="1159873" y="862923"/>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10"/>
          <p:cNvSpPr txBox="1">
            <a:spLocks noGrp="1"/>
          </p:cNvSpPr>
          <p:nvPr>
            <p:ph type="body" idx="1"/>
          </p:nvPr>
        </p:nvSpPr>
        <p:spPr>
          <a:xfrm>
            <a:off x="1159873" y="2323420"/>
            <a:ext cx="7886700" cy="346778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wo Content" type="twoObj">
  <p:cSld name="TWO_OBJECTS">
    <p:bg>
      <p:bgPr>
        <a:blipFill>
          <a:blip r:embed="rId2">
            <a:alphaModFix/>
          </a:blip>
          <a:stretch>
            <a:fillRect/>
          </a:stretch>
        </a:blipFill>
        <a:effectLst/>
      </p:bgPr>
    </p:bg>
    <p:spTree>
      <p:nvGrpSpPr>
        <p:cNvPr id="1" name="Shape 89"/>
        <p:cNvGrpSpPr/>
        <p:nvPr/>
      </p:nvGrpSpPr>
      <p:grpSpPr>
        <a:xfrm>
          <a:off x="0" y="0"/>
          <a:ext cx="0" cy="0"/>
          <a:chOff x="0" y="0"/>
          <a:chExt cx="0" cy="0"/>
        </a:xfrm>
      </p:grpSpPr>
      <p:sp>
        <p:nvSpPr>
          <p:cNvPr id="90" name="Google Shape;90;p23"/>
          <p:cNvSpPr txBox="1">
            <a:spLocks noGrp="1"/>
          </p:cNvSpPr>
          <p:nvPr>
            <p:ph type="title"/>
          </p:nvPr>
        </p:nvSpPr>
        <p:spPr>
          <a:xfrm>
            <a:off x="1098913" y="521429"/>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1" name="Google Shape;91;p23"/>
          <p:cNvSpPr txBox="1">
            <a:spLocks noGrp="1"/>
          </p:cNvSpPr>
          <p:nvPr>
            <p:ph type="body" idx="1"/>
          </p:nvPr>
        </p:nvSpPr>
        <p:spPr>
          <a:xfrm>
            <a:off x="10989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2" name="Google Shape;92;p23"/>
          <p:cNvSpPr txBox="1">
            <a:spLocks noGrp="1"/>
          </p:cNvSpPr>
          <p:nvPr>
            <p:ph type="body" idx="2"/>
          </p:nvPr>
        </p:nvSpPr>
        <p:spPr>
          <a:xfrm>
            <a:off x="50994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bg>
      <p:bgPr>
        <a:blipFill>
          <a:blip r:embed="rId2">
            <a:alphaModFix/>
          </a:blip>
          <a:stretch>
            <a:fillRect/>
          </a:stretch>
        </a:blipFill>
        <a:effectLst/>
      </p:bgPr>
    </p:bg>
    <p:spTree>
      <p:nvGrpSpPr>
        <p:cNvPr id="1" name="Shape 93"/>
        <p:cNvGrpSpPr/>
        <p:nvPr/>
      </p:nvGrpSpPr>
      <p:grpSpPr>
        <a:xfrm>
          <a:off x="0" y="0"/>
          <a:ext cx="0" cy="0"/>
          <a:chOff x="0" y="0"/>
          <a:chExt cx="0" cy="0"/>
        </a:xfrm>
      </p:grpSpPr>
      <p:sp>
        <p:nvSpPr>
          <p:cNvPr id="94" name="Google Shape;94;p24"/>
          <p:cNvSpPr txBox="1">
            <a:spLocks noGrp="1"/>
          </p:cNvSpPr>
          <p:nvPr>
            <p:ph type="title"/>
          </p:nvPr>
        </p:nvSpPr>
        <p:spPr>
          <a:xfrm>
            <a:off x="1091396" y="365127"/>
            <a:ext cx="7886700" cy="116968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 name="Google Shape;95;p24"/>
          <p:cNvSpPr txBox="1">
            <a:spLocks noGrp="1"/>
          </p:cNvSpPr>
          <p:nvPr>
            <p:ph type="body" idx="1"/>
          </p:nvPr>
        </p:nvSpPr>
        <p:spPr>
          <a:xfrm>
            <a:off x="1091396" y="1681163"/>
            <a:ext cx="3868340" cy="72702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rgbClr val="2C2B64"/>
              </a:buClr>
              <a:buSzPts val="2400"/>
              <a:buNone/>
              <a:defRPr sz="2400" b="1"/>
            </a:lvl1pPr>
            <a:lvl2pPr marL="914400" lvl="1" indent="-228600" algn="l">
              <a:lnSpc>
                <a:spcPct val="90000"/>
              </a:lnSpc>
              <a:spcBef>
                <a:spcPts val="500"/>
              </a:spcBef>
              <a:spcAft>
                <a:spcPts val="0"/>
              </a:spcAft>
              <a:buClr>
                <a:srgbClr val="2C2B64"/>
              </a:buClr>
              <a:buSzPts val="2000"/>
              <a:buNone/>
              <a:defRPr sz="2000" b="1"/>
            </a:lvl2pPr>
            <a:lvl3pPr marL="1371600" lvl="2" indent="-228600" algn="l">
              <a:lnSpc>
                <a:spcPct val="90000"/>
              </a:lnSpc>
              <a:spcBef>
                <a:spcPts val="500"/>
              </a:spcBef>
              <a:spcAft>
                <a:spcPts val="0"/>
              </a:spcAft>
              <a:buClr>
                <a:srgbClr val="2C2B64"/>
              </a:buClr>
              <a:buSzPts val="1800"/>
              <a:buNone/>
              <a:defRPr sz="1800" b="1"/>
            </a:lvl3pPr>
            <a:lvl4pPr marL="1828800" lvl="3" indent="-228600" algn="l">
              <a:lnSpc>
                <a:spcPct val="90000"/>
              </a:lnSpc>
              <a:spcBef>
                <a:spcPts val="500"/>
              </a:spcBef>
              <a:spcAft>
                <a:spcPts val="0"/>
              </a:spcAft>
              <a:buClr>
                <a:srgbClr val="2C2B64"/>
              </a:buClr>
              <a:buSzPts val="1600"/>
              <a:buNone/>
              <a:defRPr sz="1600" b="1"/>
            </a:lvl4pPr>
            <a:lvl5pPr marL="2286000" lvl="4" indent="-228600" algn="l">
              <a:lnSpc>
                <a:spcPct val="90000"/>
              </a:lnSpc>
              <a:spcBef>
                <a:spcPts val="500"/>
              </a:spcBef>
              <a:spcAft>
                <a:spcPts val="0"/>
              </a:spcAft>
              <a:buClr>
                <a:srgbClr val="2C2B64"/>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96" name="Google Shape;96;p24"/>
          <p:cNvSpPr txBox="1">
            <a:spLocks noGrp="1"/>
          </p:cNvSpPr>
          <p:nvPr>
            <p:ph type="body" idx="2"/>
          </p:nvPr>
        </p:nvSpPr>
        <p:spPr>
          <a:xfrm>
            <a:off x="1091396" y="2505076"/>
            <a:ext cx="3868340" cy="325129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 name="Google Shape;97;p24"/>
          <p:cNvSpPr txBox="1">
            <a:spLocks noGrp="1"/>
          </p:cNvSpPr>
          <p:nvPr>
            <p:ph type="body" idx="3"/>
          </p:nvPr>
        </p:nvSpPr>
        <p:spPr>
          <a:xfrm>
            <a:off x="5090705" y="1681163"/>
            <a:ext cx="3887391" cy="72702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rgbClr val="2C2B64"/>
              </a:buClr>
              <a:buSzPts val="2400"/>
              <a:buNone/>
              <a:defRPr sz="2400" b="1"/>
            </a:lvl1pPr>
            <a:lvl2pPr marL="914400" lvl="1" indent="-228600" algn="l">
              <a:lnSpc>
                <a:spcPct val="90000"/>
              </a:lnSpc>
              <a:spcBef>
                <a:spcPts val="500"/>
              </a:spcBef>
              <a:spcAft>
                <a:spcPts val="0"/>
              </a:spcAft>
              <a:buClr>
                <a:srgbClr val="2C2B64"/>
              </a:buClr>
              <a:buSzPts val="2000"/>
              <a:buNone/>
              <a:defRPr sz="2000" b="1"/>
            </a:lvl2pPr>
            <a:lvl3pPr marL="1371600" lvl="2" indent="-228600" algn="l">
              <a:lnSpc>
                <a:spcPct val="90000"/>
              </a:lnSpc>
              <a:spcBef>
                <a:spcPts val="500"/>
              </a:spcBef>
              <a:spcAft>
                <a:spcPts val="0"/>
              </a:spcAft>
              <a:buClr>
                <a:srgbClr val="2C2B64"/>
              </a:buClr>
              <a:buSzPts val="1800"/>
              <a:buNone/>
              <a:defRPr sz="1800" b="1"/>
            </a:lvl3pPr>
            <a:lvl4pPr marL="1828800" lvl="3" indent="-228600" algn="l">
              <a:lnSpc>
                <a:spcPct val="90000"/>
              </a:lnSpc>
              <a:spcBef>
                <a:spcPts val="500"/>
              </a:spcBef>
              <a:spcAft>
                <a:spcPts val="0"/>
              </a:spcAft>
              <a:buClr>
                <a:srgbClr val="2C2B64"/>
              </a:buClr>
              <a:buSzPts val="1600"/>
              <a:buNone/>
              <a:defRPr sz="1600" b="1"/>
            </a:lvl4pPr>
            <a:lvl5pPr marL="2286000" lvl="4" indent="-228600" algn="l">
              <a:lnSpc>
                <a:spcPct val="90000"/>
              </a:lnSpc>
              <a:spcBef>
                <a:spcPts val="500"/>
              </a:spcBef>
              <a:spcAft>
                <a:spcPts val="0"/>
              </a:spcAft>
              <a:buClr>
                <a:srgbClr val="2C2B64"/>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98" name="Google Shape;98;p24"/>
          <p:cNvSpPr txBox="1">
            <a:spLocks noGrp="1"/>
          </p:cNvSpPr>
          <p:nvPr>
            <p:ph type="body" idx="4"/>
          </p:nvPr>
        </p:nvSpPr>
        <p:spPr>
          <a:xfrm>
            <a:off x="5090705" y="2505076"/>
            <a:ext cx="3887391" cy="325129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blipFill>
          <a:blip r:embed="rId2">
            <a:alphaModFix/>
          </a:blip>
          <a:stretch>
            <a:fillRect/>
          </a:stretch>
        </a:blipFill>
        <a:effectLst/>
      </p:bgPr>
    </p:bg>
    <p:spTree>
      <p:nvGrpSpPr>
        <p:cNvPr id="1" name="Shape 99"/>
        <p:cNvGrpSpPr/>
        <p:nvPr/>
      </p:nvGrpSpPr>
      <p:grpSpPr>
        <a:xfrm>
          <a:off x="0" y="0"/>
          <a:ext cx="0" cy="0"/>
          <a:chOff x="0" y="0"/>
          <a:chExt cx="0" cy="0"/>
        </a:xfrm>
      </p:grpSpPr>
      <p:sp>
        <p:nvSpPr>
          <p:cNvPr id="100" name="Google Shape;100;p25"/>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1" name="Google Shape;101;p25"/>
          <p:cNvSpPr txBox="1">
            <a:spLocks noGrp="1"/>
          </p:cNvSpPr>
          <p:nvPr>
            <p:ph type="dt" idx="10"/>
          </p:nvPr>
        </p:nvSpPr>
        <p:spPr>
          <a:xfrm>
            <a:off x="628650" y="6356353"/>
            <a:ext cx="20574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02" name="Google Shape;102;p25"/>
          <p:cNvSpPr txBox="1">
            <a:spLocks noGrp="1"/>
          </p:cNvSpPr>
          <p:nvPr>
            <p:ph type="ftr" idx="11"/>
          </p:nvPr>
        </p:nvSpPr>
        <p:spPr>
          <a:xfrm>
            <a:off x="3028951" y="6356353"/>
            <a:ext cx="30861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03" name="Google Shape;103;p25"/>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bg>
      <p:bgPr>
        <a:blipFill>
          <a:blip r:embed="rId2">
            <a:alphaModFix/>
          </a:blip>
          <a:stretch>
            <a:fillRect/>
          </a:stretch>
        </a:blipFill>
        <a:effectLst/>
      </p:bgPr>
    </p:bg>
    <p:spTree>
      <p:nvGrpSpPr>
        <p:cNvPr id="1" name="Shape 104"/>
        <p:cNvGrpSpPr/>
        <p:nvPr/>
      </p:nvGrpSpPr>
      <p:grpSpPr>
        <a:xfrm>
          <a:off x="0" y="0"/>
          <a:ext cx="0" cy="0"/>
          <a:chOff x="0" y="0"/>
          <a:chExt cx="0" cy="0"/>
        </a:xfrm>
      </p:grpSpPr>
      <p:sp>
        <p:nvSpPr>
          <p:cNvPr id="105" name="Google Shape;105;p26"/>
          <p:cNvSpPr txBox="1">
            <a:spLocks noGrp="1"/>
          </p:cNvSpPr>
          <p:nvPr>
            <p:ph type="title"/>
          </p:nvPr>
        </p:nvSpPr>
        <p:spPr>
          <a:xfrm>
            <a:off x="1211461"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6" name="Google Shape;106;p26"/>
          <p:cNvSpPr txBox="1">
            <a:spLocks noGrp="1"/>
          </p:cNvSpPr>
          <p:nvPr>
            <p:ph type="body" idx="1"/>
          </p:nvPr>
        </p:nvSpPr>
        <p:spPr>
          <a:xfrm>
            <a:off x="4469011" y="987428"/>
            <a:ext cx="462915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rgbClr val="2C2B64"/>
              </a:buClr>
              <a:buSzPts val="3200"/>
              <a:buChar char="•"/>
              <a:defRPr sz="3200"/>
            </a:lvl1pPr>
            <a:lvl2pPr marL="914400" lvl="1" indent="-406400" algn="l">
              <a:lnSpc>
                <a:spcPct val="90000"/>
              </a:lnSpc>
              <a:spcBef>
                <a:spcPts val="500"/>
              </a:spcBef>
              <a:spcAft>
                <a:spcPts val="0"/>
              </a:spcAft>
              <a:buClr>
                <a:srgbClr val="2C2B64"/>
              </a:buClr>
              <a:buSzPts val="2800"/>
              <a:buChar char="•"/>
              <a:defRPr sz="2800"/>
            </a:lvl2pPr>
            <a:lvl3pPr marL="1371600" lvl="2" indent="-381000" algn="l">
              <a:lnSpc>
                <a:spcPct val="90000"/>
              </a:lnSpc>
              <a:spcBef>
                <a:spcPts val="500"/>
              </a:spcBef>
              <a:spcAft>
                <a:spcPts val="0"/>
              </a:spcAft>
              <a:buClr>
                <a:srgbClr val="2C2B64"/>
              </a:buClr>
              <a:buSzPts val="2400"/>
              <a:buChar char="•"/>
              <a:defRPr sz="2400"/>
            </a:lvl3pPr>
            <a:lvl4pPr marL="1828800" lvl="3" indent="-355600" algn="l">
              <a:lnSpc>
                <a:spcPct val="90000"/>
              </a:lnSpc>
              <a:spcBef>
                <a:spcPts val="500"/>
              </a:spcBef>
              <a:spcAft>
                <a:spcPts val="0"/>
              </a:spcAft>
              <a:buClr>
                <a:srgbClr val="2C2B64"/>
              </a:buClr>
              <a:buSzPts val="2000"/>
              <a:buChar char="•"/>
              <a:defRPr sz="2000"/>
            </a:lvl4pPr>
            <a:lvl5pPr marL="2286000" lvl="4" indent="-355600" algn="l">
              <a:lnSpc>
                <a:spcPct val="90000"/>
              </a:lnSpc>
              <a:spcBef>
                <a:spcPts val="500"/>
              </a:spcBef>
              <a:spcAft>
                <a:spcPts val="0"/>
              </a:spcAft>
              <a:buClr>
                <a:srgbClr val="2C2B64"/>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107" name="Google Shape;107;p26"/>
          <p:cNvSpPr txBox="1">
            <a:spLocks noGrp="1"/>
          </p:cNvSpPr>
          <p:nvPr>
            <p:ph type="body" idx="2"/>
          </p:nvPr>
        </p:nvSpPr>
        <p:spPr>
          <a:xfrm>
            <a:off x="121146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bg>
      <p:bgPr>
        <a:blipFill>
          <a:blip r:embed="rId2">
            <a:alphaModFix/>
          </a:blip>
          <a:stretch>
            <a:fillRect/>
          </a:stretch>
        </a:blipFill>
        <a:effectLst/>
      </p:bgPr>
    </p:bg>
    <p:spTree>
      <p:nvGrpSpPr>
        <p:cNvPr id="1" name="Shape 108"/>
        <p:cNvGrpSpPr/>
        <p:nvPr/>
      </p:nvGrpSpPr>
      <p:grpSpPr>
        <a:xfrm>
          <a:off x="0" y="0"/>
          <a:ext cx="0" cy="0"/>
          <a:chOff x="0" y="0"/>
          <a:chExt cx="0" cy="0"/>
        </a:xfrm>
      </p:grpSpPr>
      <p:sp>
        <p:nvSpPr>
          <p:cNvPr id="109" name="Google Shape;109;p27"/>
          <p:cNvSpPr txBox="1">
            <a:spLocks noGrp="1"/>
          </p:cNvSpPr>
          <p:nvPr>
            <p:ph type="title"/>
          </p:nvPr>
        </p:nvSpPr>
        <p:spPr>
          <a:xfrm>
            <a:off x="1091396"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0" name="Google Shape;110;p27"/>
          <p:cNvSpPr>
            <a:spLocks noGrp="1"/>
          </p:cNvSpPr>
          <p:nvPr>
            <p:ph type="pic" idx="2"/>
          </p:nvPr>
        </p:nvSpPr>
        <p:spPr>
          <a:xfrm>
            <a:off x="4348946" y="987428"/>
            <a:ext cx="4629150" cy="4873625"/>
          </a:xfrm>
          <a:prstGeom prst="rect">
            <a:avLst/>
          </a:prstGeom>
          <a:noFill/>
          <a:ln>
            <a:noFill/>
          </a:ln>
        </p:spPr>
      </p:sp>
      <p:sp>
        <p:nvSpPr>
          <p:cNvPr id="111" name="Google Shape;111;p27"/>
          <p:cNvSpPr txBox="1">
            <a:spLocks noGrp="1"/>
          </p:cNvSpPr>
          <p:nvPr>
            <p:ph type="body" idx="1"/>
          </p:nvPr>
        </p:nvSpPr>
        <p:spPr>
          <a:xfrm>
            <a:off x="1091396"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bg>
      <p:bgPr>
        <a:blipFill>
          <a:blip r:embed="rId2">
            <a:alphaModFix/>
          </a:blip>
          <a:stretch>
            <a:fillRect/>
          </a:stretch>
        </a:blipFill>
        <a:effectLst/>
      </p:bgPr>
    </p:bg>
    <p:spTree>
      <p:nvGrpSpPr>
        <p:cNvPr id="1" name="Shape 112"/>
        <p:cNvGrpSpPr/>
        <p:nvPr/>
      </p:nvGrpSpPr>
      <p:grpSpPr>
        <a:xfrm>
          <a:off x="0" y="0"/>
          <a:ext cx="0" cy="0"/>
          <a:chOff x="0" y="0"/>
          <a:chExt cx="0" cy="0"/>
        </a:xfrm>
      </p:grpSpPr>
      <p:sp>
        <p:nvSpPr>
          <p:cNvPr id="113" name="Google Shape;113;p28"/>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4" name="Google Shape;114;p28"/>
          <p:cNvSpPr txBox="1">
            <a:spLocks noGrp="1"/>
          </p:cNvSpPr>
          <p:nvPr>
            <p:ph type="body" idx="1"/>
          </p:nvPr>
        </p:nvSpPr>
        <p:spPr>
          <a:xfrm rot="5400000">
            <a:off x="3323024" y="146029"/>
            <a:ext cx="3438479" cy="78867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 name="Google Shape;115;p28"/>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bg>
      <p:bgPr>
        <a:blipFill>
          <a:blip r:embed="rId2">
            <a:alphaModFix/>
          </a:blip>
          <a:stretch>
            <a:fillRect/>
          </a:stretch>
        </a:blipFill>
        <a:effectLst/>
      </p:bgPr>
    </p:bg>
    <p:spTree>
      <p:nvGrpSpPr>
        <p:cNvPr id="1" name="Shape 49"/>
        <p:cNvGrpSpPr/>
        <p:nvPr/>
      </p:nvGrpSpPr>
      <p:grpSpPr>
        <a:xfrm>
          <a:off x="0" y="0"/>
          <a:ext cx="0" cy="0"/>
          <a:chOff x="0" y="0"/>
          <a:chExt cx="0" cy="0"/>
        </a:xfrm>
      </p:grpSpPr>
      <p:sp>
        <p:nvSpPr>
          <p:cNvPr id="50" name="Google Shape;50;p12"/>
          <p:cNvSpPr txBox="1">
            <a:spLocks noGrp="1"/>
          </p:cNvSpPr>
          <p:nvPr>
            <p:ph type="ctrTitle"/>
          </p:nvPr>
        </p:nvSpPr>
        <p:spPr>
          <a:xfrm>
            <a:off x="1236617" y="1122363"/>
            <a:ext cx="7221583"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5400"/>
              <a:buFont typeface="Arial"/>
              <a:buNone/>
              <a:defRPr sz="5400">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12"/>
          <p:cNvSpPr txBox="1">
            <a:spLocks noGrp="1"/>
          </p:cNvSpPr>
          <p:nvPr>
            <p:ph type="subTitle" idx="1"/>
          </p:nvPr>
        </p:nvSpPr>
        <p:spPr>
          <a:xfrm>
            <a:off x="1236616" y="3602038"/>
            <a:ext cx="6764384"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rgbClr val="2C2B64"/>
              </a:buClr>
              <a:buSzPts val="2400"/>
              <a:buNone/>
              <a:defRPr sz="2400">
                <a:solidFill>
                  <a:srgbClr val="2C2B64"/>
                </a:solidFill>
                <a:latin typeface="Arial"/>
                <a:ea typeface="Arial"/>
                <a:cs typeface="Arial"/>
                <a:sym typeface="Arial"/>
              </a:defRPr>
            </a:lvl1pPr>
            <a:lvl2pPr lvl="1" algn="ctr">
              <a:lnSpc>
                <a:spcPct val="90000"/>
              </a:lnSpc>
              <a:spcBef>
                <a:spcPts val="500"/>
              </a:spcBef>
              <a:spcAft>
                <a:spcPts val="0"/>
              </a:spcAft>
              <a:buClr>
                <a:srgbClr val="2C2B64"/>
              </a:buClr>
              <a:buSzPts val="2000"/>
              <a:buNone/>
              <a:defRPr sz="2000"/>
            </a:lvl2pPr>
            <a:lvl3pPr lvl="2" algn="ctr">
              <a:lnSpc>
                <a:spcPct val="90000"/>
              </a:lnSpc>
              <a:spcBef>
                <a:spcPts val="500"/>
              </a:spcBef>
              <a:spcAft>
                <a:spcPts val="0"/>
              </a:spcAft>
              <a:buClr>
                <a:srgbClr val="2C2B64"/>
              </a:buClr>
              <a:buSzPts val="1800"/>
              <a:buNone/>
              <a:defRPr sz="1800"/>
            </a:lvl3pPr>
            <a:lvl4pPr lvl="3" algn="ctr">
              <a:lnSpc>
                <a:spcPct val="90000"/>
              </a:lnSpc>
              <a:spcBef>
                <a:spcPts val="500"/>
              </a:spcBef>
              <a:spcAft>
                <a:spcPts val="0"/>
              </a:spcAft>
              <a:buClr>
                <a:srgbClr val="2C2B64"/>
              </a:buClr>
              <a:buSzPts val="1600"/>
              <a:buNone/>
              <a:defRPr sz="1600"/>
            </a:lvl4pPr>
            <a:lvl5pPr lvl="4" algn="ctr">
              <a:lnSpc>
                <a:spcPct val="90000"/>
              </a:lnSpc>
              <a:spcBef>
                <a:spcPts val="500"/>
              </a:spcBef>
              <a:spcAft>
                <a:spcPts val="0"/>
              </a:spcAft>
              <a:buClr>
                <a:srgbClr val="2C2B64"/>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bg>
      <p:bgPr>
        <a:blipFill>
          <a:blip r:embed="rId2">
            <a:alphaModFix/>
          </a:blip>
          <a:stretch>
            <a:fillRect/>
          </a:stretch>
        </a:blipFill>
        <a:effectLst/>
      </p:bgPr>
    </p:bg>
    <p:spTree>
      <p:nvGrpSpPr>
        <p:cNvPr id="1" name="Shape 52"/>
        <p:cNvGrpSpPr/>
        <p:nvPr/>
      </p:nvGrpSpPr>
      <p:grpSpPr>
        <a:xfrm>
          <a:off x="0" y="0"/>
          <a:ext cx="0" cy="0"/>
          <a:chOff x="0" y="0"/>
          <a:chExt cx="0" cy="0"/>
        </a:xfrm>
      </p:grpSpPr>
      <p:sp>
        <p:nvSpPr>
          <p:cNvPr id="53" name="Google Shape;53;p13"/>
          <p:cNvSpPr txBox="1">
            <a:spLocks noGrp="1"/>
          </p:cNvSpPr>
          <p:nvPr>
            <p:ph type="title"/>
          </p:nvPr>
        </p:nvSpPr>
        <p:spPr>
          <a:xfrm>
            <a:off x="1098913" y="521429"/>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13"/>
          <p:cNvSpPr txBox="1">
            <a:spLocks noGrp="1"/>
          </p:cNvSpPr>
          <p:nvPr>
            <p:ph type="body" idx="1"/>
          </p:nvPr>
        </p:nvSpPr>
        <p:spPr>
          <a:xfrm>
            <a:off x="10989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 name="Google Shape;55;p13"/>
          <p:cNvSpPr txBox="1">
            <a:spLocks noGrp="1"/>
          </p:cNvSpPr>
          <p:nvPr>
            <p:ph type="body" idx="2"/>
          </p:nvPr>
        </p:nvSpPr>
        <p:spPr>
          <a:xfrm>
            <a:off x="50994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blipFill>
          <a:blip r:embed="rId2">
            <a:alphaModFix/>
          </a:blip>
          <a:stretch>
            <a:fillRect/>
          </a:stretch>
        </a:blipFill>
        <a:effectLst/>
      </p:bgPr>
    </p:bg>
    <p:spTree>
      <p:nvGrpSpPr>
        <p:cNvPr id="1" name="Shape 62"/>
        <p:cNvGrpSpPr/>
        <p:nvPr/>
      </p:nvGrpSpPr>
      <p:grpSpPr>
        <a:xfrm>
          <a:off x="0" y="0"/>
          <a:ext cx="0" cy="0"/>
          <a:chOff x="0" y="0"/>
          <a:chExt cx="0" cy="0"/>
        </a:xfrm>
      </p:grpSpPr>
      <p:sp>
        <p:nvSpPr>
          <p:cNvPr id="63" name="Google Shape;63;p15"/>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15"/>
          <p:cNvSpPr txBox="1">
            <a:spLocks noGrp="1"/>
          </p:cNvSpPr>
          <p:nvPr>
            <p:ph type="dt" idx="10"/>
          </p:nvPr>
        </p:nvSpPr>
        <p:spPr>
          <a:xfrm>
            <a:off x="628650" y="6356353"/>
            <a:ext cx="20574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65" name="Google Shape;65;p15"/>
          <p:cNvSpPr txBox="1">
            <a:spLocks noGrp="1"/>
          </p:cNvSpPr>
          <p:nvPr>
            <p:ph type="ftr" idx="11"/>
          </p:nvPr>
        </p:nvSpPr>
        <p:spPr>
          <a:xfrm>
            <a:off x="3028951" y="6356353"/>
            <a:ext cx="30861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66" name="Google Shape;66;p15"/>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bg>
      <p:bgPr>
        <a:blipFill>
          <a:blip r:embed="rId2">
            <a:alphaModFix/>
          </a:blip>
          <a:stretch>
            <a:fillRect/>
          </a:stretch>
        </a:blipFill>
        <a:effectLst/>
      </p:bgPr>
    </p:bg>
    <p:spTree>
      <p:nvGrpSpPr>
        <p:cNvPr id="1" name="Shape 67"/>
        <p:cNvGrpSpPr/>
        <p:nvPr/>
      </p:nvGrpSpPr>
      <p:grpSpPr>
        <a:xfrm>
          <a:off x="0" y="0"/>
          <a:ext cx="0" cy="0"/>
          <a:chOff x="0" y="0"/>
          <a:chExt cx="0" cy="0"/>
        </a:xfrm>
      </p:grpSpPr>
      <p:sp>
        <p:nvSpPr>
          <p:cNvPr id="68" name="Google Shape;68;p16"/>
          <p:cNvSpPr txBox="1">
            <a:spLocks noGrp="1"/>
          </p:cNvSpPr>
          <p:nvPr>
            <p:ph type="title"/>
          </p:nvPr>
        </p:nvSpPr>
        <p:spPr>
          <a:xfrm>
            <a:off x="1211461"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16"/>
          <p:cNvSpPr txBox="1">
            <a:spLocks noGrp="1"/>
          </p:cNvSpPr>
          <p:nvPr>
            <p:ph type="body" idx="1"/>
          </p:nvPr>
        </p:nvSpPr>
        <p:spPr>
          <a:xfrm>
            <a:off x="4469011" y="987428"/>
            <a:ext cx="462915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rgbClr val="2C2B64"/>
              </a:buClr>
              <a:buSzPts val="3200"/>
              <a:buChar char="•"/>
              <a:defRPr sz="3200"/>
            </a:lvl1pPr>
            <a:lvl2pPr marL="914400" lvl="1" indent="-406400" algn="l">
              <a:lnSpc>
                <a:spcPct val="90000"/>
              </a:lnSpc>
              <a:spcBef>
                <a:spcPts val="500"/>
              </a:spcBef>
              <a:spcAft>
                <a:spcPts val="0"/>
              </a:spcAft>
              <a:buClr>
                <a:srgbClr val="2C2B64"/>
              </a:buClr>
              <a:buSzPts val="2800"/>
              <a:buChar char="•"/>
              <a:defRPr sz="2800"/>
            </a:lvl2pPr>
            <a:lvl3pPr marL="1371600" lvl="2" indent="-381000" algn="l">
              <a:lnSpc>
                <a:spcPct val="90000"/>
              </a:lnSpc>
              <a:spcBef>
                <a:spcPts val="500"/>
              </a:spcBef>
              <a:spcAft>
                <a:spcPts val="0"/>
              </a:spcAft>
              <a:buClr>
                <a:srgbClr val="2C2B64"/>
              </a:buClr>
              <a:buSzPts val="2400"/>
              <a:buChar char="•"/>
              <a:defRPr sz="2400"/>
            </a:lvl3pPr>
            <a:lvl4pPr marL="1828800" lvl="3" indent="-355600" algn="l">
              <a:lnSpc>
                <a:spcPct val="90000"/>
              </a:lnSpc>
              <a:spcBef>
                <a:spcPts val="500"/>
              </a:spcBef>
              <a:spcAft>
                <a:spcPts val="0"/>
              </a:spcAft>
              <a:buClr>
                <a:srgbClr val="2C2B64"/>
              </a:buClr>
              <a:buSzPts val="2000"/>
              <a:buChar char="•"/>
              <a:defRPr sz="2000"/>
            </a:lvl4pPr>
            <a:lvl5pPr marL="2286000" lvl="4" indent="-355600" algn="l">
              <a:lnSpc>
                <a:spcPct val="90000"/>
              </a:lnSpc>
              <a:spcBef>
                <a:spcPts val="500"/>
              </a:spcBef>
              <a:spcAft>
                <a:spcPts val="0"/>
              </a:spcAft>
              <a:buClr>
                <a:srgbClr val="2C2B64"/>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70" name="Google Shape;70;p16"/>
          <p:cNvSpPr txBox="1">
            <a:spLocks noGrp="1"/>
          </p:cNvSpPr>
          <p:nvPr>
            <p:ph type="body" idx="2"/>
          </p:nvPr>
        </p:nvSpPr>
        <p:spPr>
          <a:xfrm>
            <a:off x="121146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bg>
      <p:bgPr>
        <a:blipFill>
          <a:blip r:embed="rId2">
            <a:alphaModFix/>
          </a:blip>
          <a:stretch>
            <a:fillRect/>
          </a:stretch>
        </a:blipFill>
        <a:effectLst/>
      </p:bgPr>
    </p:bg>
    <p:spTree>
      <p:nvGrpSpPr>
        <p:cNvPr id="1" name="Shape 71"/>
        <p:cNvGrpSpPr/>
        <p:nvPr/>
      </p:nvGrpSpPr>
      <p:grpSpPr>
        <a:xfrm>
          <a:off x="0" y="0"/>
          <a:ext cx="0" cy="0"/>
          <a:chOff x="0" y="0"/>
          <a:chExt cx="0" cy="0"/>
        </a:xfrm>
      </p:grpSpPr>
      <p:sp>
        <p:nvSpPr>
          <p:cNvPr id="72" name="Google Shape;72;p17"/>
          <p:cNvSpPr txBox="1">
            <a:spLocks noGrp="1"/>
          </p:cNvSpPr>
          <p:nvPr>
            <p:ph type="title"/>
          </p:nvPr>
        </p:nvSpPr>
        <p:spPr>
          <a:xfrm>
            <a:off x="1091396"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17"/>
          <p:cNvSpPr>
            <a:spLocks noGrp="1"/>
          </p:cNvSpPr>
          <p:nvPr>
            <p:ph type="pic" idx="2"/>
          </p:nvPr>
        </p:nvSpPr>
        <p:spPr>
          <a:xfrm>
            <a:off x="4348946" y="987428"/>
            <a:ext cx="4629150" cy="4873625"/>
          </a:xfrm>
          <a:prstGeom prst="rect">
            <a:avLst/>
          </a:prstGeom>
          <a:noFill/>
          <a:ln>
            <a:noFill/>
          </a:ln>
        </p:spPr>
      </p:sp>
      <p:sp>
        <p:nvSpPr>
          <p:cNvPr id="74" name="Google Shape;74;p17"/>
          <p:cNvSpPr txBox="1">
            <a:spLocks noGrp="1"/>
          </p:cNvSpPr>
          <p:nvPr>
            <p:ph type="body" idx="1"/>
          </p:nvPr>
        </p:nvSpPr>
        <p:spPr>
          <a:xfrm>
            <a:off x="1091396"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bg>
      <p:bgPr>
        <a:blipFill>
          <a:blip r:embed="rId2">
            <a:alphaModFix/>
          </a:blip>
          <a:stretch>
            <a:fillRect/>
          </a:stretch>
        </a:blipFill>
        <a:effectLst/>
      </p:bgPr>
    </p:bg>
    <p:spTree>
      <p:nvGrpSpPr>
        <p:cNvPr id="1" name="Shape 75"/>
        <p:cNvGrpSpPr/>
        <p:nvPr/>
      </p:nvGrpSpPr>
      <p:grpSpPr>
        <a:xfrm>
          <a:off x="0" y="0"/>
          <a:ext cx="0" cy="0"/>
          <a:chOff x="0" y="0"/>
          <a:chExt cx="0" cy="0"/>
        </a:xfrm>
      </p:grpSpPr>
      <p:sp>
        <p:nvSpPr>
          <p:cNvPr id="76" name="Google Shape;76;p18"/>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18"/>
          <p:cNvSpPr txBox="1">
            <a:spLocks noGrp="1"/>
          </p:cNvSpPr>
          <p:nvPr>
            <p:ph type="body" idx="1"/>
          </p:nvPr>
        </p:nvSpPr>
        <p:spPr>
          <a:xfrm rot="5400000">
            <a:off x="3323024" y="146029"/>
            <a:ext cx="3438479" cy="78867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8" name="Google Shape;78;p18"/>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Content" type="obj">
  <p:cSld name="OBJECT">
    <p:bg>
      <p:bgPr>
        <a:blipFill>
          <a:blip r:embed="rId2">
            <a:alphaModFix/>
          </a:blip>
          <a:stretch>
            <a:fillRect/>
          </a:stretch>
        </a:blipFill>
        <a:effectLst/>
      </p:bgPr>
    </p:bg>
    <p:spTree>
      <p:nvGrpSpPr>
        <p:cNvPr id="1" name="Shape 82"/>
        <p:cNvGrpSpPr/>
        <p:nvPr/>
      </p:nvGrpSpPr>
      <p:grpSpPr>
        <a:xfrm>
          <a:off x="0" y="0"/>
          <a:ext cx="0" cy="0"/>
          <a:chOff x="0" y="0"/>
          <a:chExt cx="0" cy="0"/>
        </a:xfrm>
      </p:grpSpPr>
      <p:sp>
        <p:nvSpPr>
          <p:cNvPr id="83" name="Google Shape;83;p20"/>
          <p:cNvSpPr txBox="1">
            <a:spLocks noGrp="1"/>
          </p:cNvSpPr>
          <p:nvPr>
            <p:ph type="title"/>
          </p:nvPr>
        </p:nvSpPr>
        <p:spPr>
          <a:xfrm>
            <a:off x="1159873" y="862923"/>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20"/>
          <p:cNvSpPr txBox="1">
            <a:spLocks noGrp="1"/>
          </p:cNvSpPr>
          <p:nvPr>
            <p:ph type="body" idx="1"/>
          </p:nvPr>
        </p:nvSpPr>
        <p:spPr>
          <a:xfrm>
            <a:off x="1159873" y="2323420"/>
            <a:ext cx="7886700" cy="346778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Slide" type="title">
  <p:cSld name="TITLE">
    <p:bg>
      <p:bgPr>
        <a:blipFill>
          <a:blip r:embed="rId2">
            <a:alphaModFix/>
          </a:blip>
          <a:stretch>
            <a:fillRect/>
          </a:stretch>
        </a:blipFill>
        <a:effectLst/>
      </p:bgPr>
    </p:bg>
    <p:spTree>
      <p:nvGrpSpPr>
        <p:cNvPr id="1" name="Shape 86"/>
        <p:cNvGrpSpPr/>
        <p:nvPr/>
      </p:nvGrpSpPr>
      <p:grpSpPr>
        <a:xfrm>
          <a:off x="0" y="0"/>
          <a:ext cx="0" cy="0"/>
          <a:chOff x="0" y="0"/>
          <a:chExt cx="0" cy="0"/>
        </a:xfrm>
      </p:grpSpPr>
      <p:sp>
        <p:nvSpPr>
          <p:cNvPr id="87" name="Google Shape;87;p22"/>
          <p:cNvSpPr txBox="1">
            <a:spLocks noGrp="1"/>
          </p:cNvSpPr>
          <p:nvPr>
            <p:ph type="ctrTitle"/>
          </p:nvPr>
        </p:nvSpPr>
        <p:spPr>
          <a:xfrm>
            <a:off x="1236617" y="1122363"/>
            <a:ext cx="7221583"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5400"/>
              <a:buFont typeface="Arial"/>
              <a:buNone/>
              <a:defRPr sz="5400">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p22"/>
          <p:cNvSpPr txBox="1">
            <a:spLocks noGrp="1"/>
          </p:cNvSpPr>
          <p:nvPr>
            <p:ph type="subTitle" idx="1"/>
          </p:nvPr>
        </p:nvSpPr>
        <p:spPr>
          <a:xfrm>
            <a:off x="1236616" y="3602038"/>
            <a:ext cx="6764384"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rgbClr val="2C2B64"/>
              </a:buClr>
              <a:buSzPts val="2400"/>
              <a:buNone/>
              <a:defRPr sz="2400">
                <a:solidFill>
                  <a:srgbClr val="2C2B64"/>
                </a:solidFill>
                <a:latin typeface="Arial"/>
                <a:ea typeface="Arial"/>
                <a:cs typeface="Arial"/>
                <a:sym typeface="Arial"/>
              </a:defRPr>
            </a:lvl1pPr>
            <a:lvl2pPr lvl="1" algn="ctr">
              <a:lnSpc>
                <a:spcPct val="90000"/>
              </a:lnSpc>
              <a:spcBef>
                <a:spcPts val="500"/>
              </a:spcBef>
              <a:spcAft>
                <a:spcPts val="0"/>
              </a:spcAft>
              <a:buClr>
                <a:srgbClr val="2C2B64"/>
              </a:buClr>
              <a:buSzPts val="2000"/>
              <a:buNone/>
              <a:defRPr sz="2000"/>
            </a:lvl2pPr>
            <a:lvl3pPr lvl="2" algn="ctr">
              <a:lnSpc>
                <a:spcPct val="90000"/>
              </a:lnSpc>
              <a:spcBef>
                <a:spcPts val="500"/>
              </a:spcBef>
              <a:spcAft>
                <a:spcPts val="0"/>
              </a:spcAft>
              <a:buClr>
                <a:srgbClr val="2C2B64"/>
              </a:buClr>
              <a:buSzPts val="1800"/>
              <a:buNone/>
              <a:defRPr sz="1800"/>
            </a:lvl3pPr>
            <a:lvl4pPr lvl="3" algn="ctr">
              <a:lnSpc>
                <a:spcPct val="90000"/>
              </a:lnSpc>
              <a:spcBef>
                <a:spcPts val="500"/>
              </a:spcBef>
              <a:spcAft>
                <a:spcPts val="0"/>
              </a:spcAft>
              <a:buClr>
                <a:srgbClr val="2C2B64"/>
              </a:buClr>
              <a:buSzPts val="1600"/>
              <a:buNone/>
              <a:defRPr sz="1600"/>
            </a:lvl4pPr>
            <a:lvl5pPr lvl="4" algn="ctr">
              <a:lnSpc>
                <a:spcPct val="90000"/>
              </a:lnSpc>
              <a:spcBef>
                <a:spcPts val="500"/>
              </a:spcBef>
              <a:spcAft>
                <a:spcPts val="0"/>
              </a:spcAft>
              <a:buClr>
                <a:srgbClr val="2C2B64"/>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1.png"/><Relationship Id="rId4" Type="http://schemas.openxmlformats.org/officeDocument/2006/relationships/slideLayout" Target="../slideLayouts/slideLayout11.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9">
            <a:alphaModFix/>
          </a:blip>
          <a:stretch>
            <a:fillRect/>
          </a:stretch>
        </a:blipFill>
        <a:effectLst/>
      </p:bgPr>
    </p:bg>
    <p:spTree>
      <p:nvGrpSpPr>
        <p:cNvPr id="1" name="Shape 42"/>
        <p:cNvGrpSpPr/>
        <p:nvPr/>
      </p:nvGrpSpPr>
      <p:grpSpPr>
        <a:xfrm>
          <a:off x="0" y="0"/>
          <a:ext cx="0" cy="0"/>
          <a:chOff x="0" y="0"/>
          <a:chExt cx="0" cy="0"/>
        </a:xfrm>
      </p:grpSpPr>
      <p:sp>
        <p:nvSpPr>
          <p:cNvPr id="43" name="Google Shape;43;p9"/>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marR="0" lvl="0" algn="ctr" rtl="0">
              <a:lnSpc>
                <a:spcPct val="90000"/>
              </a:lnSpc>
              <a:spcBef>
                <a:spcPts val="0"/>
              </a:spcBef>
              <a:spcAft>
                <a:spcPts val="0"/>
              </a:spcAft>
              <a:buClr>
                <a:srgbClr val="2C2B64"/>
              </a:buClr>
              <a:buSzPts val="4000"/>
              <a:buFont typeface="Arial"/>
              <a:buNone/>
              <a:defRPr sz="4000" b="1" i="0" u="none" strike="noStrike" cap="none">
                <a:solidFill>
                  <a:srgbClr val="2C2B64"/>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4" name="Google Shape;44;p9"/>
          <p:cNvSpPr txBox="1">
            <a:spLocks noGrp="1"/>
          </p:cNvSpPr>
          <p:nvPr>
            <p:ph type="body" idx="1"/>
          </p:nvPr>
        </p:nvSpPr>
        <p:spPr>
          <a:xfrm>
            <a:off x="1098913" y="2370140"/>
            <a:ext cx="7886700" cy="343847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rgbClr val="2C2B64"/>
              </a:buClr>
              <a:buSzPts val="2800"/>
              <a:buFont typeface="Arial"/>
              <a:buChar char="•"/>
              <a:defRPr sz="2800" b="0" i="0" u="none" strike="noStrike" cap="none">
                <a:solidFill>
                  <a:srgbClr val="2C2B64"/>
                </a:solidFill>
                <a:latin typeface="Arial"/>
                <a:ea typeface="Arial"/>
                <a:cs typeface="Arial"/>
                <a:sym typeface="Arial"/>
              </a:defRPr>
            </a:lvl1pPr>
            <a:lvl2pPr marL="914400" marR="0" lvl="1" indent="-381000" algn="l" rtl="0">
              <a:lnSpc>
                <a:spcPct val="90000"/>
              </a:lnSpc>
              <a:spcBef>
                <a:spcPts val="500"/>
              </a:spcBef>
              <a:spcAft>
                <a:spcPts val="0"/>
              </a:spcAft>
              <a:buClr>
                <a:srgbClr val="2C2B64"/>
              </a:buClr>
              <a:buSzPts val="2400"/>
              <a:buFont typeface="Arial"/>
              <a:buChar char="•"/>
              <a:defRPr sz="2400" b="0" i="0" u="none" strike="noStrike" cap="none">
                <a:solidFill>
                  <a:srgbClr val="2C2B64"/>
                </a:solidFill>
                <a:latin typeface="Arial"/>
                <a:ea typeface="Arial"/>
                <a:cs typeface="Arial"/>
                <a:sym typeface="Arial"/>
              </a:defRPr>
            </a:lvl2pPr>
            <a:lvl3pPr marL="1371600" marR="0" lvl="2" indent="-355600" algn="l" rtl="0">
              <a:lnSpc>
                <a:spcPct val="90000"/>
              </a:lnSpc>
              <a:spcBef>
                <a:spcPts val="500"/>
              </a:spcBef>
              <a:spcAft>
                <a:spcPts val="0"/>
              </a:spcAft>
              <a:buClr>
                <a:srgbClr val="2C2B64"/>
              </a:buClr>
              <a:buSzPts val="2000"/>
              <a:buFont typeface="Arial"/>
              <a:buChar char="•"/>
              <a:defRPr sz="2000" b="0" i="0" u="none" strike="noStrike" cap="none">
                <a:solidFill>
                  <a:srgbClr val="2C2B64"/>
                </a:solidFill>
                <a:latin typeface="Arial"/>
                <a:ea typeface="Arial"/>
                <a:cs typeface="Arial"/>
                <a:sym typeface="Arial"/>
              </a:defRPr>
            </a:lvl3pPr>
            <a:lvl4pPr marL="1828800" marR="0" lvl="3"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4pPr>
            <a:lvl5pPr marL="2286000" marR="0" lvl="4"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5" r:id="rId1"/>
    <p:sldLayoutId id="2147483657" r:id="rId2"/>
    <p:sldLayoutId id="2147483658" r:id="rId3"/>
    <p:sldLayoutId id="2147483660" r:id="rId4"/>
    <p:sldLayoutId id="2147483661" r:id="rId5"/>
    <p:sldLayoutId id="2147483662" r:id="rId6"/>
    <p:sldLayoutId id="2147483663"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10">
            <a:alphaModFix/>
          </a:blip>
          <a:stretch>
            <a:fillRect/>
          </a:stretch>
        </a:blipFill>
        <a:effectLst/>
      </p:bgPr>
    </p:bg>
    <p:spTree>
      <p:nvGrpSpPr>
        <p:cNvPr id="1" name="Shape 79"/>
        <p:cNvGrpSpPr/>
        <p:nvPr/>
      </p:nvGrpSpPr>
      <p:grpSpPr>
        <a:xfrm>
          <a:off x="0" y="0"/>
          <a:ext cx="0" cy="0"/>
          <a:chOff x="0" y="0"/>
          <a:chExt cx="0" cy="0"/>
        </a:xfrm>
      </p:grpSpPr>
      <p:sp>
        <p:nvSpPr>
          <p:cNvPr id="80" name="Google Shape;80;p19"/>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marR="0" lvl="0" algn="ctr" rtl="0">
              <a:lnSpc>
                <a:spcPct val="90000"/>
              </a:lnSpc>
              <a:spcBef>
                <a:spcPts val="0"/>
              </a:spcBef>
              <a:spcAft>
                <a:spcPts val="0"/>
              </a:spcAft>
              <a:buClr>
                <a:srgbClr val="2C2B64"/>
              </a:buClr>
              <a:buSzPts val="4000"/>
              <a:buFont typeface="Arial"/>
              <a:buNone/>
              <a:defRPr sz="4000" b="1" i="0" u="none" strike="noStrike" cap="none">
                <a:solidFill>
                  <a:srgbClr val="2C2B64"/>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1" name="Google Shape;81;p19"/>
          <p:cNvSpPr txBox="1">
            <a:spLocks noGrp="1"/>
          </p:cNvSpPr>
          <p:nvPr>
            <p:ph type="body" idx="1"/>
          </p:nvPr>
        </p:nvSpPr>
        <p:spPr>
          <a:xfrm>
            <a:off x="1098913" y="2370140"/>
            <a:ext cx="7886700" cy="343847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rgbClr val="2C2B64"/>
              </a:buClr>
              <a:buSzPts val="2800"/>
              <a:buFont typeface="Arial"/>
              <a:buChar char="•"/>
              <a:defRPr sz="2800" b="0" i="0" u="none" strike="noStrike" cap="none">
                <a:solidFill>
                  <a:srgbClr val="2C2B64"/>
                </a:solidFill>
                <a:latin typeface="Arial"/>
                <a:ea typeface="Arial"/>
                <a:cs typeface="Arial"/>
                <a:sym typeface="Arial"/>
              </a:defRPr>
            </a:lvl1pPr>
            <a:lvl2pPr marL="914400" marR="0" lvl="1" indent="-381000" algn="l" rtl="0">
              <a:lnSpc>
                <a:spcPct val="90000"/>
              </a:lnSpc>
              <a:spcBef>
                <a:spcPts val="500"/>
              </a:spcBef>
              <a:spcAft>
                <a:spcPts val="0"/>
              </a:spcAft>
              <a:buClr>
                <a:srgbClr val="2C2B64"/>
              </a:buClr>
              <a:buSzPts val="2400"/>
              <a:buFont typeface="Arial"/>
              <a:buChar char="•"/>
              <a:defRPr sz="2400" b="0" i="0" u="none" strike="noStrike" cap="none">
                <a:solidFill>
                  <a:srgbClr val="2C2B64"/>
                </a:solidFill>
                <a:latin typeface="Arial"/>
                <a:ea typeface="Arial"/>
                <a:cs typeface="Arial"/>
                <a:sym typeface="Arial"/>
              </a:defRPr>
            </a:lvl2pPr>
            <a:lvl3pPr marL="1371600" marR="0" lvl="2" indent="-355600" algn="l" rtl="0">
              <a:lnSpc>
                <a:spcPct val="90000"/>
              </a:lnSpc>
              <a:spcBef>
                <a:spcPts val="500"/>
              </a:spcBef>
              <a:spcAft>
                <a:spcPts val="0"/>
              </a:spcAft>
              <a:buClr>
                <a:srgbClr val="2C2B64"/>
              </a:buClr>
              <a:buSzPts val="2000"/>
              <a:buFont typeface="Arial"/>
              <a:buChar char="•"/>
              <a:defRPr sz="2000" b="0" i="0" u="none" strike="noStrike" cap="none">
                <a:solidFill>
                  <a:srgbClr val="2C2B64"/>
                </a:solidFill>
                <a:latin typeface="Arial"/>
                <a:ea typeface="Arial"/>
                <a:cs typeface="Arial"/>
                <a:sym typeface="Arial"/>
              </a:defRPr>
            </a:lvl3pPr>
            <a:lvl4pPr marL="1828800" marR="0" lvl="3"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4pPr>
            <a:lvl5pPr marL="2286000" marR="0" lvl="4"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64" r:id="rId1"/>
    <p:sldLayoutId id="2147483666" r:id="rId2"/>
    <p:sldLayoutId id="2147483667" r:id="rId3"/>
    <p:sldLayoutId id="2147483668" r:id="rId4"/>
    <p:sldLayoutId id="2147483669" r:id="rId5"/>
    <p:sldLayoutId id="2147483670" r:id="rId6"/>
    <p:sldLayoutId id="2147483671" r:id="rId7"/>
    <p:sldLayoutId id="2147483672"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svg"/><Relationship Id="rId3" Type="http://schemas.openxmlformats.org/officeDocument/2006/relationships/image" Target="../media/image11.png"/><Relationship Id="rId7" Type="http://schemas.openxmlformats.org/officeDocument/2006/relationships/image" Target="../media/image25.svg"/><Relationship Id="rId12"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4.png"/><Relationship Id="rId11" Type="http://schemas.openxmlformats.org/officeDocument/2006/relationships/image" Target="../media/image29.svg"/><Relationship Id="rId5" Type="http://schemas.openxmlformats.org/officeDocument/2006/relationships/image" Target="../media/image23.svg"/><Relationship Id="rId15" Type="http://schemas.openxmlformats.org/officeDocument/2006/relationships/image" Target="../media/image33.sv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svg"/><Relationship Id="rId14" Type="http://schemas.openxmlformats.org/officeDocument/2006/relationships/image" Target="../media/image32.png"/></Relationships>
</file>

<file path=ppt/slides/_rels/slide11.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3.svg"/><Relationship Id="rId3" Type="http://schemas.openxmlformats.org/officeDocument/2006/relationships/image" Target="../media/image11.png"/><Relationship Id="rId7" Type="http://schemas.openxmlformats.org/officeDocument/2006/relationships/image" Target="../media/image37.svg"/><Relationship Id="rId12" Type="http://schemas.openxmlformats.org/officeDocument/2006/relationships/image" Target="../media/image42.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36.png"/><Relationship Id="rId11" Type="http://schemas.openxmlformats.org/officeDocument/2006/relationships/image" Target="../media/image41.svg"/><Relationship Id="rId5" Type="http://schemas.openxmlformats.org/officeDocument/2006/relationships/image" Target="../media/image35.svg"/><Relationship Id="rId15" Type="http://schemas.openxmlformats.org/officeDocument/2006/relationships/image" Target="../media/image45.svg"/><Relationship Id="rId10" Type="http://schemas.openxmlformats.org/officeDocument/2006/relationships/image" Target="../media/image40.png"/><Relationship Id="rId4" Type="http://schemas.openxmlformats.org/officeDocument/2006/relationships/image" Target="../media/image34.png"/><Relationship Id="rId9" Type="http://schemas.openxmlformats.org/officeDocument/2006/relationships/image" Target="../media/image39.svg"/><Relationship Id="rId14" Type="http://schemas.openxmlformats.org/officeDocument/2006/relationships/image" Target="../media/image44.png"/></Relationships>
</file>

<file path=ppt/slides/_rels/slide12.xml.rels><?xml version="1.0" encoding="UTF-8" standalone="yes"?>
<Relationships xmlns="http://schemas.openxmlformats.org/package/2006/relationships"><Relationship Id="rId3" Type="http://schemas.openxmlformats.org/officeDocument/2006/relationships/image" Target="../media/image46.jpeg"/><Relationship Id="rId7" Type="http://schemas.openxmlformats.org/officeDocument/2006/relationships/image" Target="../media/image37.sv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6.png"/><Relationship Id="rId5" Type="http://schemas.openxmlformats.org/officeDocument/2006/relationships/slide" Target="slide11.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47.jpeg"/><Relationship Id="rId7" Type="http://schemas.openxmlformats.org/officeDocument/2006/relationships/image" Target="../media/image35.sv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slide" Target="slide11.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48.jpeg"/><Relationship Id="rId7" Type="http://schemas.openxmlformats.org/officeDocument/2006/relationships/image" Target="../media/image50.sv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49.png"/><Relationship Id="rId5" Type="http://schemas.openxmlformats.org/officeDocument/2006/relationships/slide" Target="slide11.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51.jpeg"/><Relationship Id="rId7" Type="http://schemas.openxmlformats.org/officeDocument/2006/relationships/image" Target="../media/image41.sv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slide" Target="slide11.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52.jpeg"/><Relationship Id="rId7" Type="http://schemas.openxmlformats.org/officeDocument/2006/relationships/image" Target="../media/image39.sv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slide" Target="slide11.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53.jpeg"/><Relationship Id="rId7" Type="http://schemas.openxmlformats.org/officeDocument/2006/relationships/image" Target="../media/image45.sv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44.png"/><Relationship Id="rId5" Type="http://schemas.openxmlformats.org/officeDocument/2006/relationships/slide" Target="slide11.xml"/><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slide" Target="slide10.xml"/><Relationship Id="rId7" Type="http://schemas.openxmlformats.org/officeDocument/2006/relationships/image" Target="../media/image25.sv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54.png"/><Relationship Id="rId4" Type="http://schemas.openxmlformats.org/officeDocument/2006/relationships/image" Target="../media/image11.png"/><Relationship Id="rId9" Type="http://schemas.openxmlformats.org/officeDocument/2006/relationships/image" Target="../media/image56.png"/></Relationships>
</file>

<file path=ppt/slides/_rels/slide19.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11.png"/><Relationship Id="rId7" Type="http://schemas.openxmlformats.org/officeDocument/2006/relationships/image" Target="../media/image57.jpe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slide" Target="slide10.xml"/><Relationship Id="rId5" Type="http://schemas.openxmlformats.org/officeDocument/2006/relationships/image" Target="../media/image23.svg"/><Relationship Id="rId4" Type="http://schemas.openxmlformats.org/officeDocument/2006/relationships/image" Target="../media/image22.png"/><Relationship Id="rId9" Type="http://schemas.openxmlformats.org/officeDocument/2006/relationships/image" Target="../media/image59.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11.png"/><Relationship Id="rId7" Type="http://schemas.openxmlformats.org/officeDocument/2006/relationships/image" Target="../media/image60.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slide" Target="slide10.xml"/><Relationship Id="rId9" Type="http://schemas.openxmlformats.org/officeDocument/2006/relationships/image" Target="../media/image62.svg"/></Relationships>
</file>

<file path=ppt/slides/_rels/slide21.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11.png"/><Relationship Id="rId7" Type="http://schemas.openxmlformats.org/officeDocument/2006/relationships/image" Target="../media/image29.sv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63.jpeg"/><Relationship Id="rId4" Type="http://schemas.openxmlformats.org/officeDocument/2006/relationships/slide" Target="slide10.xml"/></Relationships>
</file>

<file path=ppt/slides/_rels/slide22.xml.rels><?xml version="1.0" encoding="UTF-8" standalone="yes"?>
<Relationships xmlns="http://schemas.openxmlformats.org/package/2006/relationships"><Relationship Id="rId8" Type="http://schemas.openxmlformats.org/officeDocument/2006/relationships/image" Target="../media/image66.jpeg"/><Relationship Id="rId3" Type="http://schemas.openxmlformats.org/officeDocument/2006/relationships/image" Target="../media/image11.png"/><Relationship Id="rId7" Type="http://schemas.openxmlformats.org/officeDocument/2006/relationships/image" Target="../media/image65.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slide" Target="slide10.xml"/><Relationship Id="rId9" Type="http://schemas.openxmlformats.org/officeDocument/2006/relationships/image" Target="../media/image67.jpeg"/></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68.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slide" Target="slide10.xml"/></Relationships>
</file>

<file path=ppt/slides/_rels/slide3.xml.rels><?xml version="1.0" encoding="UTF-8" standalone="yes"?>
<Relationships xmlns="http://schemas.openxmlformats.org/package/2006/relationships"><Relationship Id="rId8" Type="http://schemas.openxmlformats.org/officeDocument/2006/relationships/image" Target="../media/image16.jp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18.jpg"/><Relationship Id="rId4" Type="http://schemas.openxmlformats.org/officeDocument/2006/relationships/image" Target="../media/image12.png"/><Relationship Id="rId9" Type="http://schemas.openxmlformats.org/officeDocument/2006/relationships/image" Target="../media/image17.jp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7F7F1C56-29BD-7D06-3FF7-27F82835FDB6}"/>
              </a:ext>
            </a:extLst>
          </p:cNvPr>
          <p:cNvSpPr/>
          <p:nvPr/>
        </p:nvSpPr>
        <p:spPr>
          <a:xfrm>
            <a:off x="3631095" y="1704617"/>
            <a:ext cx="5141843" cy="1871827"/>
          </a:xfrm>
          <a:prstGeom prst="roundRect">
            <a:avLst>
              <a:gd name="adj" fmla="val 8802"/>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spcAft>
                <a:spcPts val="600"/>
              </a:spcAft>
            </a:pPr>
            <a:r>
              <a:rPr lang="en-GB" sz="2000" b="1" dirty="0">
                <a:solidFill>
                  <a:srgbClr val="2F2967"/>
                </a:solidFill>
                <a:latin typeface="Arial"/>
              </a:rPr>
              <a:t>Learning Objective: </a:t>
            </a:r>
          </a:p>
          <a:p>
            <a:pPr marL="342900" indent="-342900">
              <a:spcAft>
                <a:spcPts val="600"/>
              </a:spcAft>
              <a:buFont typeface="Arial" panose="020B0604020202020204" pitchFamily="34" charset="0"/>
              <a:buChar char="•"/>
            </a:pPr>
            <a:r>
              <a:rPr lang="en-GB" sz="2000" dirty="0">
                <a:solidFill>
                  <a:srgbClr val="2C2B64"/>
                </a:solidFill>
                <a:latin typeface="Arial"/>
                <a:cs typeface="Arial"/>
              </a:rPr>
              <a:t>Explore the impact our station has had both in shaping and supporting the development of our locality, past, present and future.</a:t>
            </a:r>
          </a:p>
        </p:txBody>
      </p:sp>
      <p:sp>
        <p:nvSpPr>
          <p:cNvPr id="4" name="Title 3">
            <a:extLst>
              <a:ext uri="{FF2B5EF4-FFF2-40B4-BE49-F238E27FC236}">
                <a16:creationId xmlns:a16="http://schemas.microsoft.com/office/drawing/2014/main" id="{625ED241-4CF1-777D-53BB-83CF8E169D94}"/>
              </a:ext>
            </a:extLst>
          </p:cNvPr>
          <p:cNvSpPr>
            <a:spLocks noGrp="1"/>
          </p:cNvSpPr>
          <p:nvPr>
            <p:ph type="title"/>
          </p:nvPr>
        </p:nvSpPr>
        <p:spPr>
          <a:xfrm>
            <a:off x="1257449" y="313245"/>
            <a:ext cx="7515490" cy="1220703"/>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a:bodyPr>
          <a:lstStyle/>
          <a:p>
            <a:pPr marL="357188" marR="0" lvl="0"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4400" b="1" i="0" u="none" strike="noStrike" kern="0" cap="none" spc="0" normalizeH="0" baseline="0" noProof="0" dirty="0">
                <a:ln>
                  <a:noFill/>
                </a:ln>
                <a:solidFill>
                  <a:srgbClr val="2F2967"/>
                </a:solidFill>
                <a:effectLst/>
                <a:uLnTx/>
                <a:uFillTx/>
                <a:latin typeface="Arial"/>
                <a:ea typeface="+mn-ea"/>
                <a:cs typeface="+mn-cs"/>
                <a:sym typeface="Arial"/>
              </a:rPr>
              <a:t>Our City’s railway story:</a:t>
            </a:r>
            <a:br>
              <a:rPr kumimoji="0" lang="en-GB" sz="4400" b="1" i="0" u="none" strike="noStrike" kern="0" cap="none" spc="0" normalizeH="0" baseline="0" noProof="0" dirty="0">
                <a:ln>
                  <a:noFill/>
                </a:ln>
                <a:solidFill>
                  <a:srgbClr val="2F2967"/>
                </a:solidFill>
                <a:effectLst/>
                <a:uLnTx/>
                <a:uFillTx/>
                <a:latin typeface="Arial"/>
                <a:ea typeface="+mn-ea"/>
                <a:cs typeface="+mn-cs"/>
                <a:sym typeface="Arial"/>
              </a:rPr>
            </a:br>
            <a:r>
              <a:rPr kumimoji="0" lang="en-GB" sz="3100" b="1" i="0" u="none" strike="noStrike" kern="0" cap="none" spc="0" normalizeH="0" baseline="0" noProof="0" dirty="0">
                <a:ln>
                  <a:noFill/>
                </a:ln>
                <a:solidFill>
                  <a:srgbClr val="2F2967"/>
                </a:solidFill>
                <a:effectLst/>
                <a:uLnTx/>
                <a:uFillTx/>
                <a:latin typeface="Arial"/>
                <a:ea typeface="+mn-ea"/>
                <a:cs typeface="+mn-cs"/>
                <a:sym typeface="Arial"/>
              </a:rPr>
              <a:t>Weymouth</a:t>
            </a:r>
            <a:endParaRPr kumimoji="0" lang="en-GB" sz="2800" b="0" i="0" u="none" strike="noStrike" kern="0" cap="none" spc="0" normalizeH="0" baseline="0" noProof="0" dirty="0">
              <a:ln>
                <a:noFill/>
              </a:ln>
              <a:solidFill>
                <a:srgbClr val="2F2967"/>
              </a:solidFill>
              <a:effectLst/>
              <a:uLnTx/>
              <a:uFillTx/>
              <a:latin typeface="Arial"/>
              <a:ea typeface="+mn-ea"/>
              <a:cs typeface="+mn-cs"/>
              <a:sym typeface="Arial"/>
            </a:endParaRPr>
          </a:p>
        </p:txBody>
      </p:sp>
      <p:sp>
        <p:nvSpPr>
          <p:cNvPr id="11" name="Rectangle: Rounded Corners 10">
            <a:extLst>
              <a:ext uri="{FF2B5EF4-FFF2-40B4-BE49-F238E27FC236}">
                <a16:creationId xmlns:a16="http://schemas.microsoft.com/office/drawing/2014/main" id="{362231AF-A489-C842-2CA5-6CABD2C69552}"/>
              </a:ext>
            </a:extLst>
          </p:cNvPr>
          <p:cNvSpPr/>
          <p:nvPr/>
        </p:nvSpPr>
        <p:spPr>
          <a:xfrm>
            <a:off x="4373215" y="3949148"/>
            <a:ext cx="3513336" cy="1650016"/>
          </a:xfrm>
          <a:prstGeom prst="roundRect">
            <a:avLst>
              <a:gd name="adj" fmla="val 8133"/>
            </a:avLst>
          </a:prstGeom>
          <a:solidFill>
            <a:srgbClr val="2F2967"/>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buClr>
                <a:srgbClr val="000000"/>
              </a:buClr>
              <a:buSzTx/>
              <a:buFont typeface="Arial"/>
              <a:buNone/>
              <a:tabLst/>
              <a:defRPr/>
            </a:pPr>
            <a:r>
              <a:rPr kumimoji="0" lang="en-GB" sz="2400" b="1" i="0" u="none" strike="noStrike" kern="0" cap="none" spc="0" normalizeH="0" baseline="0" noProof="0" dirty="0">
                <a:ln>
                  <a:noFill/>
                </a:ln>
                <a:solidFill>
                  <a:srgbClr val="FFFFFF"/>
                </a:solidFill>
                <a:effectLst/>
                <a:uLnTx/>
                <a:uFillTx/>
                <a:latin typeface="Arial"/>
                <a:sym typeface="Arial"/>
              </a:rPr>
              <a:t>Q. </a:t>
            </a:r>
            <a:r>
              <a:rPr lang="en-GB" sz="2400" dirty="0">
                <a:solidFill>
                  <a:srgbClr val="FFFFFF"/>
                </a:solidFill>
                <a:latin typeface="Arial"/>
              </a:rPr>
              <a:t>How many </a:t>
            </a:r>
            <a:br>
              <a:rPr lang="en-GB" sz="2400" dirty="0">
                <a:solidFill>
                  <a:srgbClr val="FFFFFF"/>
                </a:solidFill>
                <a:latin typeface="Arial"/>
              </a:rPr>
            </a:br>
            <a:r>
              <a:rPr lang="en-GB" sz="2400" dirty="0">
                <a:solidFill>
                  <a:srgbClr val="FFFFFF"/>
                </a:solidFill>
                <a:latin typeface="Arial"/>
              </a:rPr>
              <a:t>train stations</a:t>
            </a:r>
            <a:br>
              <a:rPr lang="en-GB" sz="2400" dirty="0">
                <a:solidFill>
                  <a:srgbClr val="FFFFFF"/>
                </a:solidFill>
                <a:latin typeface="Arial"/>
              </a:rPr>
            </a:br>
            <a:r>
              <a:rPr lang="en-GB" sz="2400" dirty="0">
                <a:solidFill>
                  <a:srgbClr val="FFFFFF"/>
                </a:solidFill>
                <a:latin typeface="Arial"/>
              </a:rPr>
              <a:t>can you name in </a:t>
            </a:r>
            <a:br>
              <a:rPr lang="en-GB" sz="2400" dirty="0">
                <a:solidFill>
                  <a:srgbClr val="FFFFFF"/>
                </a:solidFill>
                <a:latin typeface="Arial"/>
              </a:rPr>
            </a:br>
            <a:r>
              <a:rPr lang="en-GB" sz="2400" b="1" dirty="0">
                <a:solidFill>
                  <a:srgbClr val="FFFFFF"/>
                </a:solidFill>
                <a:latin typeface="Arial"/>
              </a:rPr>
              <a:t>1 minute</a:t>
            </a:r>
            <a:r>
              <a:rPr lang="en-GB" sz="2400" dirty="0">
                <a:solidFill>
                  <a:srgbClr val="FFFFFF"/>
                </a:solidFill>
                <a:latin typeface="Arial"/>
              </a:rPr>
              <a:t>?</a:t>
            </a:r>
            <a:endParaRPr kumimoji="0" lang="en-GB" sz="2400" b="0" i="1" u="none" strike="noStrike" kern="0" cap="none" spc="0" normalizeH="0" baseline="0" noProof="0" dirty="0">
              <a:ln>
                <a:noFill/>
              </a:ln>
              <a:solidFill>
                <a:srgbClr val="FF0000"/>
              </a:solidFill>
              <a:effectLst/>
              <a:uLnTx/>
              <a:uFillTx/>
              <a:latin typeface="Arial"/>
              <a:ea typeface="+mn-ea"/>
              <a:cs typeface="+mn-cs"/>
              <a:sym typeface="Arial"/>
            </a:endParaRPr>
          </a:p>
        </p:txBody>
      </p:sp>
      <p:pic>
        <p:nvPicPr>
          <p:cNvPr id="6" name="Picture 5" descr="A stopwatch with a black background&#10;&#10;Description automatically generated">
            <a:extLst>
              <a:ext uri="{FF2B5EF4-FFF2-40B4-BE49-F238E27FC236}">
                <a16:creationId xmlns:a16="http://schemas.microsoft.com/office/drawing/2014/main" id="{6F7CB3C5-8844-DF86-2228-CC7FFBA6B366}"/>
              </a:ext>
            </a:extLst>
          </p:cNvPr>
          <p:cNvPicPr>
            <a:picLocks noChangeAspect="1"/>
          </p:cNvPicPr>
          <p:nvPr/>
        </p:nvPicPr>
        <p:blipFill>
          <a:blip r:embed="rId3"/>
          <a:stretch>
            <a:fillRect/>
          </a:stretch>
        </p:blipFill>
        <p:spPr>
          <a:xfrm>
            <a:off x="6946226" y="3743860"/>
            <a:ext cx="1826712" cy="2060591"/>
          </a:xfrm>
          <a:prstGeom prst="rect">
            <a:avLst/>
          </a:prstGeom>
        </p:spPr>
      </p:pic>
      <p:sp>
        <p:nvSpPr>
          <p:cNvPr id="3" name="Rectangle: Rounded Corners 2">
            <a:extLst>
              <a:ext uri="{FF2B5EF4-FFF2-40B4-BE49-F238E27FC236}">
                <a16:creationId xmlns:a16="http://schemas.microsoft.com/office/drawing/2014/main" id="{48C00A0F-63C6-5A3C-AC3F-D4138DA28168}"/>
              </a:ext>
            </a:extLst>
          </p:cNvPr>
          <p:cNvSpPr/>
          <p:nvPr/>
        </p:nvSpPr>
        <p:spPr>
          <a:xfrm>
            <a:off x="1257449" y="3743860"/>
            <a:ext cx="2916986" cy="2060591"/>
          </a:xfrm>
          <a:prstGeom prst="roundRect">
            <a:avLst>
              <a:gd name="adj" fmla="val 7492"/>
            </a:avLst>
          </a:prstGeom>
          <a:solidFill>
            <a:srgbClr val="5BB98E"/>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274638" indent="-274638">
              <a:spcAft>
                <a:spcPts val="600"/>
              </a:spcAft>
            </a:pPr>
            <a:r>
              <a:rPr lang="en-GB" sz="2400" b="1" dirty="0">
                <a:solidFill>
                  <a:srgbClr val="FFFFFF"/>
                </a:solidFill>
                <a:latin typeface="Arial"/>
              </a:rPr>
              <a:t>Key Words:</a:t>
            </a:r>
          </a:p>
          <a:p>
            <a:pPr marL="2698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Tourism</a:t>
            </a:r>
          </a:p>
          <a:p>
            <a:pPr marL="2698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Chronological</a:t>
            </a:r>
          </a:p>
          <a:p>
            <a:pPr marL="2698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Industrial Revolution</a:t>
            </a:r>
            <a:endParaRPr lang="en-GB" sz="2000" dirty="0">
              <a:solidFill>
                <a:srgbClr val="FFFFFF"/>
              </a:solidFill>
            </a:endParaRPr>
          </a:p>
          <a:p>
            <a:pPr marL="9810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Victorians</a:t>
            </a:r>
          </a:p>
          <a:p>
            <a:pPr marL="269875" indent="-269875">
              <a:spcAft>
                <a:spcPts val="600"/>
              </a:spcAft>
              <a:buClr>
                <a:schemeClr val="bg1"/>
              </a:buClr>
              <a:buFont typeface="Arial" panose="020B0604020202020204" pitchFamily="34" charset="0"/>
              <a:buChar char="•"/>
              <a:tabLst>
                <a:tab pos="269875" algn="l"/>
              </a:tabLst>
            </a:pPr>
            <a:endParaRPr lang="en-GB" sz="2000" dirty="0">
              <a:solidFill>
                <a:srgbClr val="FFFFFF"/>
              </a:solidFill>
              <a:latin typeface="Arial"/>
            </a:endParaRPr>
          </a:p>
        </p:txBody>
      </p:sp>
      <p:pic>
        <p:nvPicPr>
          <p:cNvPr id="15" name="Picture 14" descr="A cartoon of a train&#10;&#10;Description automatically generated">
            <a:extLst>
              <a:ext uri="{FF2B5EF4-FFF2-40B4-BE49-F238E27FC236}">
                <a16:creationId xmlns:a16="http://schemas.microsoft.com/office/drawing/2014/main" id="{16B2A5BD-2F32-F9F3-EAE1-FDB351847276}"/>
              </a:ext>
            </a:extLst>
          </p:cNvPr>
          <p:cNvPicPr>
            <a:picLocks noChangeAspect="1"/>
          </p:cNvPicPr>
          <p:nvPr/>
        </p:nvPicPr>
        <p:blipFill>
          <a:blip r:embed="rId4"/>
          <a:stretch>
            <a:fillRect/>
          </a:stretch>
        </p:blipFill>
        <p:spPr>
          <a:xfrm>
            <a:off x="117762" y="5338587"/>
            <a:ext cx="2307386" cy="1519413"/>
          </a:xfrm>
          <a:prstGeom prst="rect">
            <a:avLst/>
          </a:prstGeom>
        </p:spPr>
      </p:pic>
      <p:pic>
        <p:nvPicPr>
          <p:cNvPr id="8" name="Picture 7" descr="A red number with a arrow&#10;&#10;AI-generated content may be incorrect.">
            <a:extLst>
              <a:ext uri="{FF2B5EF4-FFF2-40B4-BE49-F238E27FC236}">
                <a16:creationId xmlns:a16="http://schemas.microsoft.com/office/drawing/2014/main" id="{F3F12FF5-6DC8-5CF3-AAE6-26A3B1770E22}"/>
              </a:ext>
            </a:extLst>
          </p:cNvPr>
          <p:cNvPicPr>
            <a:picLocks noChangeAspect="1"/>
          </p:cNvPicPr>
          <p:nvPr/>
        </p:nvPicPr>
        <p:blipFill>
          <a:blip r:embed="rId5"/>
          <a:stretch>
            <a:fillRect/>
          </a:stretch>
        </p:blipFill>
        <p:spPr>
          <a:xfrm>
            <a:off x="117762" y="128963"/>
            <a:ext cx="1687658" cy="924586"/>
          </a:xfrm>
          <a:prstGeom prst="rect">
            <a:avLst/>
          </a:prstGeom>
          <a:ln w="28575">
            <a:solidFill>
              <a:srgbClr val="2F2967"/>
            </a:solidFill>
          </a:ln>
        </p:spPr>
      </p:pic>
      <p:pic>
        <p:nvPicPr>
          <p:cNvPr id="5" name="Picture 2" descr="South Weymouth station on 1885 aerial map - PICRYL - Public Domain Media  Search Engine Public Domain Image">
            <a:extLst>
              <a:ext uri="{FF2B5EF4-FFF2-40B4-BE49-F238E27FC236}">
                <a16:creationId xmlns:a16="http://schemas.microsoft.com/office/drawing/2014/main" id="{1F6B087A-EB3D-6E03-449F-E88AD98A37F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29378" y="1771052"/>
            <a:ext cx="2489395" cy="1746436"/>
          </a:xfrm>
          <a:prstGeom prst="rect">
            <a:avLst/>
          </a:prstGeom>
          <a:noFill/>
          <a:ln w="28575">
            <a:solidFill>
              <a:srgbClr val="2F2967"/>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1632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accel="50000" decel="49600" fill="hold" nodeType="withEffect">
                                  <p:stCondLst>
                                    <p:cond delay="0"/>
                                  </p:stCondLst>
                                  <p:childTnLst>
                                    <p:animMotion origin="layout" path="M -0.28333 -0.00162 L 1.00278 0.00579 " pathEditMode="relative" rAng="0" ptsTypes="AA">
                                      <p:cBhvr>
                                        <p:cTn id="6" dur="10000" fill="hold"/>
                                        <p:tgtEl>
                                          <p:spTgt spid="15"/>
                                        </p:tgtEl>
                                        <p:attrNameLst>
                                          <p:attrName>ppt_x</p:attrName>
                                          <p:attrName>ppt_y</p:attrName>
                                        </p:attrNameLst>
                                      </p:cBhvr>
                                      <p:rCtr x="64306" y="37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41F9DC88-A83E-0B17-9450-83E3E98C4623}"/>
            </a:ext>
          </a:extLst>
        </p:cNvPr>
        <p:cNvGrpSpPr/>
        <p:nvPr/>
      </p:nvGrpSpPr>
      <p:grpSpPr>
        <a:xfrm>
          <a:off x="0" y="0"/>
          <a:ext cx="0" cy="0"/>
          <a:chOff x="0" y="0"/>
          <a:chExt cx="0" cy="0"/>
        </a:xfrm>
      </p:grpSpPr>
      <p:pic>
        <p:nvPicPr>
          <p:cNvPr id="146" name="Google Shape;146;p31" descr="A picture containing text, clipart&#10;&#10;Description automatically generated">
            <a:extLst>
              <a:ext uri="{FF2B5EF4-FFF2-40B4-BE49-F238E27FC236}">
                <a16:creationId xmlns:a16="http://schemas.microsoft.com/office/drawing/2014/main" id="{228749F0-DBF7-567A-E36F-6D54065CB85F}"/>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sp>
        <p:nvSpPr>
          <p:cNvPr id="9" name="Google Shape;142;p31">
            <a:extLst>
              <a:ext uri="{FF2B5EF4-FFF2-40B4-BE49-F238E27FC236}">
                <a16:creationId xmlns:a16="http://schemas.microsoft.com/office/drawing/2014/main" id="{6C9C376B-5D5C-A2F6-9275-D758898E8A08}"/>
              </a:ext>
            </a:extLst>
          </p:cNvPr>
          <p:cNvSpPr/>
          <p:nvPr/>
        </p:nvSpPr>
        <p:spPr>
          <a:xfrm>
            <a:off x="318977" y="335368"/>
            <a:ext cx="8496411"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Trade</a:t>
            </a:r>
            <a:endParaRPr sz="3600" b="0" i="0" u="none" strike="noStrike" cap="none" dirty="0">
              <a:solidFill>
                <a:srgbClr val="2F2967"/>
              </a:solidFill>
              <a:latin typeface="Arial"/>
              <a:ea typeface="Arial"/>
              <a:cs typeface="Arial"/>
              <a:sym typeface="Arial"/>
            </a:endParaRPr>
          </a:p>
        </p:txBody>
      </p:sp>
      <p:pic>
        <p:nvPicPr>
          <p:cNvPr id="10" name="Google Shape;146;p31" descr="A picture containing text, clipart&#10;&#10;Description automatically generated">
            <a:extLst>
              <a:ext uri="{FF2B5EF4-FFF2-40B4-BE49-F238E27FC236}">
                <a16:creationId xmlns:a16="http://schemas.microsoft.com/office/drawing/2014/main" id="{00B0C4D3-B160-EBE0-B02E-97445984C7F3}"/>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sp>
        <p:nvSpPr>
          <p:cNvPr id="45" name="Rectangle 44">
            <a:extLst>
              <a:ext uri="{FF2B5EF4-FFF2-40B4-BE49-F238E27FC236}">
                <a16:creationId xmlns:a16="http://schemas.microsoft.com/office/drawing/2014/main" id="{C736E90F-9C32-5FBE-5437-AF27A3903099}"/>
              </a:ext>
            </a:extLst>
          </p:cNvPr>
          <p:cNvSpPr/>
          <p:nvPr/>
        </p:nvSpPr>
        <p:spPr>
          <a:xfrm>
            <a:off x="300147" y="1547279"/>
            <a:ext cx="3103453" cy="122612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Rectangle 47">
            <a:extLst>
              <a:ext uri="{FF2B5EF4-FFF2-40B4-BE49-F238E27FC236}">
                <a16:creationId xmlns:a16="http://schemas.microsoft.com/office/drawing/2014/main" id="{03449986-5D66-C4F3-E459-213ED53B3B9C}"/>
              </a:ext>
            </a:extLst>
          </p:cNvPr>
          <p:cNvSpPr/>
          <p:nvPr/>
        </p:nvSpPr>
        <p:spPr>
          <a:xfrm>
            <a:off x="4697294" y="1558001"/>
            <a:ext cx="3103453" cy="122612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GB"/>
          </a:p>
        </p:txBody>
      </p:sp>
      <p:grpSp>
        <p:nvGrpSpPr>
          <p:cNvPr id="2" name="Group 1">
            <a:extLst>
              <a:ext uri="{FF2B5EF4-FFF2-40B4-BE49-F238E27FC236}">
                <a16:creationId xmlns:a16="http://schemas.microsoft.com/office/drawing/2014/main" id="{D1FC68D6-0F6F-C79A-7FCA-A0900339C731}"/>
              </a:ext>
            </a:extLst>
          </p:cNvPr>
          <p:cNvGrpSpPr/>
          <p:nvPr/>
        </p:nvGrpSpPr>
        <p:grpSpPr>
          <a:xfrm>
            <a:off x="700197" y="3145361"/>
            <a:ext cx="2919169" cy="1149437"/>
            <a:chOff x="300147" y="3145361"/>
            <a:chExt cx="2919169" cy="1149437"/>
          </a:xfrm>
        </p:grpSpPr>
        <p:sp>
          <p:nvSpPr>
            <p:cNvPr id="3" name="Rectangle: Rounded Corners 2">
              <a:extLst>
                <a:ext uri="{FF2B5EF4-FFF2-40B4-BE49-F238E27FC236}">
                  <a16:creationId xmlns:a16="http://schemas.microsoft.com/office/drawing/2014/main" id="{DAA36B57-71A1-E31F-71A0-E530B52C218F}"/>
                </a:ext>
              </a:extLst>
            </p:cNvPr>
            <p:cNvSpPr/>
            <p:nvPr/>
          </p:nvSpPr>
          <p:spPr>
            <a:xfrm>
              <a:off x="300147" y="3185192"/>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3644A8CA-F654-478C-CD79-152FD7E9F569}"/>
                </a:ext>
              </a:extLst>
            </p:cNvPr>
            <p:cNvSpPr/>
            <p:nvPr/>
          </p:nvSpPr>
          <p:spPr>
            <a:xfrm>
              <a:off x="1533667" y="3178361"/>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Shipbuilding and Repair</a:t>
              </a:r>
            </a:p>
          </p:txBody>
        </p:sp>
        <p:pic>
          <p:nvPicPr>
            <p:cNvPr id="5" name="Graphic 4" descr="Anchor outline">
              <a:extLst>
                <a:ext uri="{FF2B5EF4-FFF2-40B4-BE49-F238E27FC236}">
                  <a16:creationId xmlns:a16="http://schemas.microsoft.com/office/drawing/2014/main" id="{07401B34-B938-49C2-FDD3-DCA32FC53C1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25547" y="3145361"/>
              <a:ext cx="1149437" cy="1149437"/>
            </a:xfrm>
            <a:prstGeom prst="rect">
              <a:avLst/>
            </a:prstGeom>
          </p:spPr>
        </p:pic>
      </p:grpSp>
      <p:grpSp>
        <p:nvGrpSpPr>
          <p:cNvPr id="6" name="Group 5">
            <a:extLst>
              <a:ext uri="{FF2B5EF4-FFF2-40B4-BE49-F238E27FC236}">
                <a16:creationId xmlns:a16="http://schemas.microsoft.com/office/drawing/2014/main" id="{1DBA8ADD-A37D-C156-452E-9E63ED6347A8}"/>
              </a:ext>
            </a:extLst>
          </p:cNvPr>
          <p:cNvGrpSpPr/>
          <p:nvPr/>
        </p:nvGrpSpPr>
        <p:grpSpPr>
          <a:xfrm>
            <a:off x="719027" y="4677451"/>
            <a:ext cx="2900338" cy="1084459"/>
            <a:chOff x="318977" y="4677451"/>
            <a:chExt cx="2900338" cy="1084459"/>
          </a:xfrm>
        </p:grpSpPr>
        <p:sp>
          <p:nvSpPr>
            <p:cNvPr id="7" name="Rectangle: Rounded Corners 6">
              <a:extLst>
                <a:ext uri="{FF2B5EF4-FFF2-40B4-BE49-F238E27FC236}">
                  <a16:creationId xmlns:a16="http://schemas.microsoft.com/office/drawing/2014/main" id="{DBAA13B8-C7DB-C72B-4AC9-6298A51A641D}"/>
                </a:ext>
              </a:extLst>
            </p:cNvPr>
            <p:cNvSpPr/>
            <p:nvPr/>
          </p:nvSpPr>
          <p:spPr>
            <a:xfrm>
              <a:off x="318977" y="4681440"/>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8" name="Rectangle 7">
              <a:extLst>
                <a:ext uri="{FF2B5EF4-FFF2-40B4-BE49-F238E27FC236}">
                  <a16:creationId xmlns:a16="http://schemas.microsoft.com/office/drawing/2014/main" id="{50D30F33-A577-5169-9484-3365A9DA9BDC}"/>
                </a:ext>
              </a:extLst>
            </p:cNvPr>
            <p:cNvSpPr/>
            <p:nvPr/>
          </p:nvSpPr>
          <p:spPr>
            <a:xfrm>
              <a:off x="1533666" y="4677451"/>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Fishing</a:t>
              </a:r>
            </a:p>
          </p:txBody>
        </p:sp>
      </p:grpSp>
      <p:grpSp>
        <p:nvGrpSpPr>
          <p:cNvPr id="13" name="Group 12">
            <a:extLst>
              <a:ext uri="{FF2B5EF4-FFF2-40B4-BE49-F238E27FC236}">
                <a16:creationId xmlns:a16="http://schemas.microsoft.com/office/drawing/2014/main" id="{8680864C-03CD-08E0-814D-73A08CBEEE36}"/>
              </a:ext>
            </a:extLst>
          </p:cNvPr>
          <p:cNvGrpSpPr/>
          <p:nvPr/>
        </p:nvGrpSpPr>
        <p:grpSpPr>
          <a:xfrm>
            <a:off x="4697294" y="1635623"/>
            <a:ext cx="2913040" cy="1087154"/>
            <a:chOff x="4697294" y="1635623"/>
            <a:chExt cx="2913040" cy="1087154"/>
          </a:xfrm>
        </p:grpSpPr>
        <p:sp>
          <p:nvSpPr>
            <p:cNvPr id="27" name="Rectangle: Rounded Corners 26">
              <a:extLst>
                <a:ext uri="{FF2B5EF4-FFF2-40B4-BE49-F238E27FC236}">
                  <a16:creationId xmlns:a16="http://schemas.microsoft.com/office/drawing/2014/main" id="{19B49ABD-28A2-6A03-0DC0-499C6DD9F3D6}"/>
                </a:ext>
              </a:extLst>
            </p:cNvPr>
            <p:cNvSpPr/>
            <p:nvPr/>
          </p:nvSpPr>
          <p:spPr>
            <a:xfrm>
              <a:off x="4697294" y="1635623"/>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28" name="Rectangle 27">
              <a:extLst>
                <a:ext uri="{FF2B5EF4-FFF2-40B4-BE49-F238E27FC236}">
                  <a16:creationId xmlns:a16="http://schemas.microsoft.com/office/drawing/2014/main" id="{2CB74E1C-5C62-60C7-CD84-BEA793B141E9}"/>
                </a:ext>
              </a:extLst>
            </p:cNvPr>
            <p:cNvSpPr/>
            <p:nvPr/>
          </p:nvSpPr>
          <p:spPr>
            <a:xfrm>
              <a:off x="5924685" y="1638318"/>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Agriculture</a:t>
              </a:r>
            </a:p>
          </p:txBody>
        </p:sp>
      </p:grpSp>
      <p:grpSp>
        <p:nvGrpSpPr>
          <p:cNvPr id="29" name="Group 28">
            <a:extLst>
              <a:ext uri="{FF2B5EF4-FFF2-40B4-BE49-F238E27FC236}">
                <a16:creationId xmlns:a16="http://schemas.microsoft.com/office/drawing/2014/main" id="{90972B1D-1B70-2303-46C4-ABB2359BBD00}"/>
              </a:ext>
            </a:extLst>
          </p:cNvPr>
          <p:cNvGrpSpPr/>
          <p:nvPr/>
        </p:nvGrpSpPr>
        <p:grpSpPr>
          <a:xfrm>
            <a:off x="4697294" y="3177851"/>
            <a:ext cx="2913040" cy="1087811"/>
            <a:chOff x="4697294" y="3177851"/>
            <a:chExt cx="2913040" cy="1087811"/>
          </a:xfrm>
        </p:grpSpPr>
        <p:sp>
          <p:nvSpPr>
            <p:cNvPr id="30" name="Rectangle: Rounded Corners 29">
              <a:extLst>
                <a:ext uri="{FF2B5EF4-FFF2-40B4-BE49-F238E27FC236}">
                  <a16:creationId xmlns:a16="http://schemas.microsoft.com/office/drawing/2014/main" id="{93DB665D-5EDE-395B-77F2-3AB3422457D2}"/>
                </a:ext>
              </a:extLst>
            </p:cNvPr>
            <p:cNvSpPr/>
            <p:nvPr/>
          </p:nvSpPr>
          <p:spPr>
            <a:xfrm>
              <a:off x="4697294" y="3185192"/>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dirty="0"/>
            </a:p>
          </p:txBody>
        </p:sp>
        <p:sp>
          <p:nvSpPr>
            <p:cNvPr id="31" name="Rectangle 30">
              <a:extLst>
                <a:ext uri="{FF2B5EF4-FFF2-40B4-BE49-F238E27FC236}">
                  <a16:creationId xmlns:a16="http://schemas.microsoft.com/office/drawing/2014/main" id="{C05A0225-6AC4-42D8-2608-D439FC496818}"/>
                </a:ext>
              </a:extLst>
            </p:cNvPr>
            <p:cNvSpPr/>
            <p:nvPr/>
          </p:nvSpPr>
          <p:spPr>
            <a:xfrm>
              <a:off x="5924685" y="3177851"/>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Quarrying</a:t>
              </a:r>
            </a:p>
          </p:txBody>
        </p:sp>
      </p:grpSp>
      <p:grpSp>
        <p:nvGrpSpPr>
          <p:cNvPr id="32" name="Group 31">
            <a:extLst>
              <a:ext uri="{FF2B5EF4-FFF2-40B4-BE49-F238E27FC236}">
                <a16:creationId xmlns:a16="http://schemas.microsoft.com/office/drawing/2014/main" id="{4E42C8D5-3253-DF7F-B0E6-7B426F54FB4B}"/>
              </a:ext>
            </a:extLst>
          </p:cNvPr>
          <p:cNvGrpSpPr/>
          <p:nvPr/>
        </p:nvGrpSpPr>
        <p:grpSpPr>
          <a:xfrm>
            <a:off x="4697294" y="4678187"/>
            <a:ext cx="2913040" cy="1086244"/>
            <a:chOff x="4697294" y="4678187"/>
            <a:chExt cx="2913040" cy="1086244"/>
          </a:xfrm>
        </p:grpSpPr>
        <p:sp>
          <p:nvSpPr>
            <p:cNvPr id="34" name="Rectangle: Rounded Corners 33">
              <a:extLst>
                <a:ext uri="{FF2B5EF4-FFF2-40B4-BE49-F238E27FC236}">
                  <a16:creationId xmlns:a16="http://schemas.microsoft.com/office/drawing/2014/main" id="{94EF9B8D-E36A-371F-53A7-7656F52CC6DA}"/>
                </a:ext>
              </a:extLst>
            </p:cNvPr>
            <p:cNvSpPr/>
            <p:nvPr/>
          </p:nvSpPr>
          <p:spPr>
            <a:xfrm>
              <a:off x="4697294" y="4683961"/>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35" name="Rectangle 34">
              <a:extLst>
                <a:ext uri="{FF2B5EF4-FFF2-40B4-BE49-F238E27FC236}">
                  <a16:creationId xmlns:a16="http://schemas.microsoft.com/office/drawing/2014/main" id="{3F6EE391-251E-2F75-548C-260A838CD7E0}"/>
                </a:ext>
              </a:extLst>
            </p:cNvPr>
            <p:cNvSpPr/>
            <p:nvPr/>
          </p:nvSpPr>
          <p:spPr>
            <a:xfrm>
              <a:off x="5924685" y="4678187"/>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Retail and Commerce</a:t>
              </a:r>
            </a:p>
          </p:txBody>
        </p:sp>
      </p:grpSp>
      <p:sp>
        <p:nvSpPr>
          <p:cNvPr id="36" name="Rectangle 35">
            <a:extLst>
              <a:ext uri="{FF2B5EF4-FFF2-40B4-BE49-F238E27FC236}">
                <a16:creationId xmlns:a16="http://schemas.microsoft.com/office/drawing/2014/main" id="{C4D2BF57-55A6-85B2-3026-1B4B066D1199}"/>
              </a:ext>
            </a:extLst>
          </p:cNvPr>
          <p:cNvSpPr/>
          <p:nvPr/>
        </p:nvSpPr>
        <p:spPr>
          <a:xfrm>
            <a:off x="300147" y="1547279"/>
            <a:ext cx="3103453" cy="122612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a16="http://schemas.microsoft.com/office/drawing/2014/main" id="{3364CDFC-939F-5D7F-7186-8A646733383F}"/>
              </a:ext>
            </a:extLst>
          </p:cNvPr>
          <p:cNvSpPr>
            <a:spLocks/>
          </p:cNvSpPr>
          <p:nvPr/>
        </p:nvSpPr>
        <p:spPr>
          <a:xfrm>
            <a:off x="281316" y="3177851"/>
            <a:ext cx="3103453" cy="122612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8" name="Rectangle 37">
            <a:extLst>
              <a:ext uri="{FF2B5EF4-FFF2-40B4-BE49-F238E27FC236}">
                <a16:creationId xmlns:a16="http://schemas.microsoft.com/office/drawing/2014/main" id="{258923CB-E810-0A8E-6A24-79863E071EDB}"/>
              </a:ext>
            </a:extLst>
          </p:cNvPr>
          <p:cNvSpPr/>
          <p:nvPr/>
        </p:nvSpPr>
        <p:spPr>
          <a:xfrm>
            <a:off x="281315" y="4622431"/>
            <a:ext cx="3103453" cy="122612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Rectangle 38">
            <a:extLst>
              <a:ext uri="{FF2B5EF4-FFF2-40B4-BE49-F238E27FC236}">
                <a16:creationId xmlns:a16="http://schemas.microsoft.com/office/drawing/2014/main" id="{89EC29E2-9330-CF23-5704-9F2FFD5D8BFE}"/>
              </a:ext>
            </a:extLst>
          </p:cNvPr>
          <p:cNvSpPr/>
          <p:nvPr/>
        </p:nvSpPr>
        <p:spPr>
          <a:xfrm>
            <a:off x="4697294" y="1558001"/>
            <a:ext cx="3103453" cy="122612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GB"/>
          </a:p>
        </p:txBody>
      </p:sp>
      <p:sp>
        <p:nvSpPr>
          <p:cNvPr id="40" name="Rectangle 39">
            <a:extLst>
              <a:ext uri="{FF2B5EF4-FFF2-40B4-BE49-F238E27FC236}">
                <a16:creationId xmlns:a16="http://schemas.microsoft.com/office/drawing/2014/main" id="{E52B4FBC-81DC-0999-3DD9-7A16C938AB2C}"/>
              </a:ext>
            </a:extLst>
          </p:cNvPr>
          <p:cNvSpPr/>
          <p:nvPr/>
        </p:nvSpPr>
        <p:spPr>
          <a:xfrm>
            <a:off x="4684592" y="3177851"/>
            <a:ext cx="3103453" cy="122612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GB"/>
          </a:p>
        </p:txBody>
      </p:sp>
      <p:sp>
        <p:nvSpPr>
          <p:cNvPr id="41" name="Rectangle 40">
            <a:extLst>
              <a:ext uri="{FF2B5EF4-FFF2-40B4-BE49-F238E27FC236}">
                <a16:creationId xmlns:a16="http://schemas.microsoft.com/office/drawing/2014/main" id="{BE295DB8-4184-818D-C8CE-4E65D586F36C}"/>
              </a:ext>
            </a:extLst>
          </p:cNvPr>
          <p:cNvSpPr/>
          <p:nvPr/>
        </p:nvSpPr>
        <p:spPr>
          <a:xfrm>
            <a:off x="4672514" y="4643539"/>
            <a:ext cx="3103453" cy="122612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GB"/>
          </a:p>
        </p:txBody>
      </p:sp>
      <p:grpSp>
        <p:nvGrpSpPr>
          <p:cNvPr id="42" name="Group 41">
            <a:extLst>
              <a:ext uri="{FF2B5EF4-FFF2-40B4-BE49-F238E27FC236}">
                <a16:creationId xmlns:a16="http://schemas.microsoft.com/office/drawing/2014/main" id="{4F91F325-3E4D-771A-46E9-19110739683B}"/>
              </a:ext>
            </a:extLst>
          </p:cNvPr>
          <p:cNvGrpSpPr/>
          <p:nvPr/>
        </p:nvGrpSpPr>
        <p:grpSpPr>
          <a:xfrm>
            <a:off x="719027" y="1638318"/>
            <a:ext cx="2900340" cy="1084460"/>
            <a:chOff x="719027" y="1638318"/>
            <a:chExt cx="2900340" cy="1084460"/>
          </a:xfrm>
        </p:grpSpPr>
        <p:sp>
          <p:nvSpPr>
            <p:cNvPr id="43" name="Rectangle: Rounded Corners 42">
              <a:extLst>
                <a:ext uri="{FF2B5EF4-FFF2-40B4-BE49-F238E27FC236}">
                  <a16:creationId xmlns:a16="http://schemas.microsoft.com/office/drawing/2014/main" id="{9A6AE48F-4DDF-1248-8CAE-5D9A95D3A915}"/>
                </a:ext>
              </a:extLst>
            </p:cNvPr>
            <p:cNvSpPr/>
            <p:nvPr/>
          </p:nvSpPr>
          <p:spPr>
            <a:xfrm>
              <a:off x="719027" y="1638318"/>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dirty="0"/>
            </a:p>
          </p:txBody>
        </p:sp>
        <p:sp>
          <p:nvSpPr>
            <p:cNvPr id="44" name="Rectangle 43">
              <a:extLst>
                <a:ext uri="{FF2B5EF4-FFF2-40B4-BE49-F238E27FC236}">
                  <a16:creationId xmlns:a16="http://schemas.microsoft.com/office/drawing/2014/main" id="{A7C57912-A93F-E367-CE09-000CC796931F}"/>
                </a:ext>
              </a:extLst>
            </p:cNvPr>
            <p:cNvSpPr/>
            <p:nvPr/>
          </p:nvSpPr>
          <p:spPr>
            <a:xfrm>
              <a:off x="1933718" y="1638319"/>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Tourism</a:t>
              </a:r>
            </a:p>
          </p:txBody>
        </p:sp>
      </p:grpSp>
      <p:pic>
        <p:nvPicPr>
          <p:cNvPr id="51" name="Graphic 50" descr="Selfie Stick outline">
            <a:extLst>
              <a:ext uri="{FF2B5EF4-FFF2-40B4-BE49-F238E27FC236}">
                <a16:creationId xmlns:a16="http://schemas.microsoft.com/office/drawing/2014/main" id="{681B1213-FC11-E2D4-32B5-113DF7B181B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7973" y="1704364"/>
            <a:ext cx="914400" cy="914400"/>
          </a:xfrm>
          <a:prstGeom prst="rect">
            <a:avLst/>
          </a:prstGeom>
        </p:spPr>
      </p:pic>
      <p:pic>
        <p:nvPicPr>
          <p:cNvPr id="52" name="Graphic 51" descr="Fishing outline">
            <a:extLst>
              <a:ext uri="{FF2B5EF4-FFF2-40B4-BE49-F238E27FC236}">
                <a16:creationId xmlns:a16="http://schemas.microsoft.com/office/drawing/2014/main" id="{C34EA9A2-1A8A-0243-C8AD-DE991C59D31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69172" y="4715699"/>
            <a:ext cx="914400" cy="914400"/>
          </a:xfrm>
          <a:prstGeom prst="rect">
            <a:avLst/>
          </a:prstGeom>
        </p:spPr>
      </p:pic>
      <p:pic>
        <p:nvPicPr>
          <p:cNvPr id="62" name="Graphic 61" descr="Farm scene outline">
            <a:extLst>
              <a:ext uri="{FF2B5EF4-FFF2-40B4-BE49-F238E27FC236}">
                <a16:creationId xmlns:a16="http://schemas.microsoft.com/office/drawing/2014/main" id="{3771EB62-A2E1-28B6-667A-E49C78583D7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53790" y="1736924"/>
            <a:ext cx="914400" cy="914400"/>
          </a:xfrm>
          <a:prstGeom prst="rect">
            <a:avLst/>
          </a:prstGeom>
        </p:spPr>
      </p:pic>
      <p:pic>
        <p:nvPicPr>
          <p:cNvPr id="63" name="Graphic 62" descr="Mining tools outline">
            <a:extLst>
              <a:ext uri="{FF2B5EF4-FFF2-40B4-BE49-F238E27FC236}">
                <a16:creationId xmlns:a16="http://schemas.microsoft.com/office/drawing/2014/main" id="{CC4B4F4D-086A-28FB-5916-15768B2C653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900358" y="3269052"/>
            <a:ext cx="914400" cy="914400"/>
          </a:xfrm>
          <a:prstGeom prst="rect">
            <a:avLst/>
          </a:prstGeom>
        </p:spPr>
      </p:pic>
      <p:pic>
        <p:nvPicPr>
          <p:cNvPr id="128" name="Graphic 127" descr="Store outline">
            <a:extLst>
              <a:ext uri="{FF2B5EF4-FFF2-40B4-BE49-F238E27FC236}">
                <a16:creationId xmlns:a16="http://schemas.microsoft.com/office/drawing/2014/main" id="{70B53776-278E-E7A7-7E6A-C66A7EC836FA}"/>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4871536" y="4778293"/>
            <a:ext cx="914400" cy="914400"/>
          </a:xfrm>
          <a:prstGeom prst="rect">
            <a:avLst/>
          </a:prstGeom>
        </p:spPr>
      </p:pic>
    </p:spTree>
    <p:extLst>
      <p:ext uri="{BB962C8B-B14F-4D97-AF65-F5344CB8AC3E}">
        <p14:creationId xmlns:p14="http://schemas.microsoft.com/office/powerpoint/2010/main" val="31721551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2C945BDE-AF80-7F44-435B-A67A0B2F2132}"/>
            </a:ext>
          </a:extLst>
        </p:cNvPr>
        <p:cNvGrpSpPr/>
        <p:nvPr/>
      </p:nvGrpSpPr>
      <p:grpSpPr>
        <a:xfrm>
          <a:off x="0" y="0"/>
          <a:ext cx="0" cy="0"/>
          <a:chOff x="0" y="0"/>
          <a:chExt cx="0" cy="0"/>
        </a:xfrm>
      </p:grpSpPr>
      <p:sp>
        <p:nvSpPr>
          <p:cNvPr id="142" name="Google Shape;142;p31">
            <a:extLst>
              <a:ext uri="{FF2B5EF4-FFF2-40B4-BE49-F238E27FC236}">
                <a16:creationId xmlns:a16="http://schemas.microsoft.com/office/drawing/2014/main" id="{CB1ED8ED-3313-47B7-A2BA-77D56EE29A5D}"/>
              </a:ext>
            </a:extLst>
          </p:cNvPr>
          <p:cNvSpPr/>
          <p:nvPr/>
        </p:nvSpPr>
        <p:spPr>
          <a:xfrm>
            <a:off x="318977" y="335368"/>
            <a:ext cx="8496411"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Tourism</a:t>
            </a:r>
            <a:endParaRPr sz="3600" b="0" i="0" u="none" strike="noStrike" cap="none" dirty="0">
              <a:solidFill>
                <a:srgbClr val="2F2967"/>
              </a:solidFill>
              <a:latin typeface="Arial"/>
              <a:ea typeface="Arial"/>
              <a:cs typeface="Arial"/>
              <a:sym typeface="Arial"/>
            </a:endParaRPr>
          </a:p>
        </p:txBody>
      </p:sp>
      <p:pic>
        <p:nvPicPr>
          <p:cNvPr id="146" name="Google Shape;146;p31" descr="A picture containing text, clipart&#10;&#10;Description automatically generated">
            <a:extLst>
              <a:ext uri="{FF2B5EF4-FFF2-40B4-BE49-F238E27FC236}">
                <a16:creationId xmlns:a16="http://schemas.microsoft.com/office/drawing/2014/main" id="{B15F7948-294E-9169-7E1A-69222CB5A323}"/>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sp>
        <p:nvSpPr>
          <p:cNvPr id="43" name="Rectangle 42">
            <a:extLst>
              <a:ext uri="{FF2B5EF4-FFF2-40B4-BE49-F238E27FC236}">
                <a16:creationId xmlns:a16="http://schemas.microsoft.com/office/drawing/2014/main" id="{960F4021-B921-1E6A-CC34-C1A6832AF4A1}"/>
              </a:ext>
            </a:extLst>
          </p:cNvPr>
          <p:cNvSpPr>
            <a:spLocks noGrp="1" noRot="1" noMove="1" noResize="1" noEditPoints="1" noAdjustHandles="1" noChangeArrowheads="1" noChangeShapeType="1"/>
          </p:cNvSpPr>
          <p:nvPr/>
        </p:nvSpPr>
        <p:spPr>
          <a:xfrm>
            <a:off x="622300" y="4737604"/>
            <a:ext cx="3416300" cy="13589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a:extLst>
              <a:ext uri="{FF2B5EF4-FFF2-40B4-BE49-F238E27FC236}">
                <a16:creationId xmlns:a16="http://schemas.microsoft.com/office/drawing/2014/main" id="{4A61E6ED-9EF9-4B3B-4D41-125743917000}"/>
              </a:ext>
            </a:extLst>
          </p:cNvPr>
          <p:cNvSpPr>
            <a:spLocks noGrp="1" noRot="1" noMove="1" noResize="1" noEditPoints="1" noAdjustHandles="1" noChangeArrowheads="1" noChangeShapeType="1"/>
          </p:cNvSpPr>
          <p:nvPr/>
        </p:nvSpPr>
        <p:spPr>
          <a:xfrm>
            <a:off x="4832890" y="4737604"/>
            <a:ext cx="3416300" cy="13589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Google Shape;147;p31">
            <a:extLst>
              <a:ext uri="{FF2B5EF4-FFF2-40B4-BE49-F238E27FC236}">
                <a16:creationId xmlns:a16="http://schemas.microsoft.com/office/drawing/2014/main" id="{EBB73818-C552-105A-DADD-3C6DB8462D79}"/>
              </a:ext>
            </a:extLst>
          </p:cNvPr>
          <p:cNvSpPr/>
          <p:nvPr/>
        </p:nvSpPr>
        <p:spPr>
          <a:xfrm>
            <a:off x="6009558" y="121189"/>
            <a:ext cx="3017491" cy="1322876"/>
          </a:xfrm>
          <a:prstGeom prst="roundRect">
            <a:avLst>
              <a:gd name="adj" fmla="val 16985"/>
            </a:avLst>
          </a:prstGeom>
          <a:solidFill>
            <a:srgbClr val="B52664"/>
          </a:solidFill>
          <a:ln w="28575" cap="flat" cmpd="sng">
            <a:solidFill>
              <a:srgbClr val="2C2B64"/>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1600" b="1" i="0" u="none" strike="noStrike" cap="none" dirty="0">
                <a:solidFill>
                  <a:srgbClr val="FFFFFF"/>
                </a:solidFill>
                <a:latin typeface="Arial"/>
                <a:ea typeface="Arial"/>
                <a:cs typeface="Arial"/>
                <a:sym typeface="Arial"/>
              </a:rPr>
              <a:t>Stretch</a:t>
            </a:r>
            <a:r>
              <a:rPr lang="en-GB" sz="1600" b="0" i="1" u="none" strike="noStrike" cap="none" dirty="0">
                <a:solidFill>
                  <a:srgbClr val="FFFFFF"/>
                </a:solidFill>
                <a:latin typeface="Arial"/>
                <a:ea typeface="Arial"/>
                <a:cs typeface="Arial"/>
                <a:sym typeface="Arial"/>
              </a:rPr>
              <a:t>: </a:t>
            </a:r>
            <a:r>
              <a:rPr lang="en-GB" sz="1600" dirty="0">
                <a:solidFill>
                  <a:srgbClr val="FFFFFF"/>
                </a:solidFill>
              </a:rPr>
              <a:t>Can you think of any other tourism this city currently has that relies on the railway to bring people in?</a:t>
            </a:r>
            <a:endParaRPr sz="1050" dirty="0"/>
          </a:p>
        </p:txBody>
      </p:sp>
      <p:sp>
        <p:nvSpPr>
          <p:cNvPr id="4" name="Rectangle: Rounded Corners 3">
            <a:extLst>
              <a:ext uri="{FF2B5EF4-FFF2-40B4-BE49-F238E27FC236}">
                <a16:creationId xmlns:a16="http://schemas.microsoft.com/office/drawing/2014/main" id="{6B234DEB-029C-FF67-09CE-6BEB5009FF8B}"/>
              </a:ext>
            </a:extLst>
          </p:cNvPr>
          <p:cNvSpPr/>
          <p:nvPr/>
        </p:nvSpPr>
        <p:spPr>
          <a:xfrm>
            <a:off x="116952" y="86091"/>
            <a:ext cx="3331098" cy="1322875"/>
          </a:xfrm>
          <a:prstGeom prst="roundRect">
            <a:avLst>
              <a:gd name="adj" fmla="val 8802"/>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spcAft>
                <a:spcPts val="600"/>
              </a:spcAft>
            </a:pPr>
            <a:r>
              <a:rPr lang="en-GB" b="1" dirty="0">
                <a:solidFill>
                  <a:srgbClr val="2F2967"/>
                </a:solidFill>
                <a:latin typeface="Arial"/>
              </a:rPr>
              <a:t>Here are a few examples of Tourism enhanced by the railway in this city. </a:t>
            </a:r>
          </a:p>
          <a:p>
            <a:pPr>
              <a:spcAft>
                <a:spcPts val="600"/>
              </a:spcAft>
            </a:pPr>
            <a:r>
              <a:rPr lang="en-GB" dirty="0">
                <a:solidFill>
                  <a:srgbClr val="2F2967"/>
                </a:solidFill>
                <a:latin typeface="Arial"/>
              </a:rPr>
              <a:t>This list is by no means exhaustive. Click on the links and you can find out more about each. </a:t>
            </a:r>
            <a:endParaRPr lang="en-GB" dirty="0">
              <a:solidFill>
                <a:srgbClr val="2C2B64"/>
              </a:solidFill>
              <a:latin typeface="Arial"/>
              <a:cs typeface="Arial"/>
            </a:endParaRPr>
          </a:p>
        </p:txBody>
      </p:sp>
      <p:sp>
        <p:nvSpPr>
          <p:cNvPr id="5" name="Google Shape;142;p31">
            <a:extLst>
              <a:ext uri="{FF2B5EF4-FFF2-40B4-BE49-F238E27FC236}">
                <a16:creationId xmlns:a16="http://schemas.microsoft.com/office/drawing/2014/main" id="{562D18CF-A82D-951D-AE9E-E75997102057}"/>
              </a:ext>
            </a:extLst>
          </p:cNvPr>
          <p:cNvSpPr/>
          <p:nvPr/>
        </p:nvSpPr>
        <p:spPr>
          <a:xfrm>
            <a:off x="395567" y="5924683"/>
            <a:ext cx="6873914" cy="865245"/>
          </a:xfrm>
          <a:prstGeom prst="roundRect">
            <a:avLst>
              <a:gd name="adj" fmla="val 16667"/>
            </a:avLst>
          </a:prstGeom>
          <a:solidFill>
            <a:srgbClr val="2F2967"/>
          </a:solidFill>
          <a:ln w="28575" cap="flat" cmpd="sng">
            <a:solidFill>
              <a:srgbClr val="2F2967"/>
            </a:solidFill>
            <a:prstDash val="solid"/>
            <a:round/>
            <a:headEnd type="none" w="sm" len="sm"/>
            <a:tailEnd type="none" w="sm" len="sm"/>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1" dirty="0">
                <a:solidFill>
                  <a:schemeClr val="bg1"/>
                </a:solidFill>
              </a:rPr>
              <a:t>TASK:</a:t>
            </a:r>
            <a:r>
              <a:rPr lang="en-GB" dirty="0">
                <a:solidFill>
                  <a:schemeClr val="bg1"/>
                </a:solidFill>
              </a:rPr>
              <a:t> Work with a partner to come up with an advert to advertise your venture – How will you attract people to choose your attraction over someone </a:t>
            </a:r>
            <a:r>
              <a:rPr lang="en-GB" dirty="0" err="1">
                <a:solidFill>
                  <a:schemeClr val="bg1"/>
                </a:solidFill>
              </a:rPr>
              <a:t>elses</a:t>
            </a:r>
            <a:r>
              <a:rPr lang="en-GB" dirty="0">
                <a:solidFill>
                  <a:schemeClr val="bg1"/>
                </a:solidFill>
              </a:rPr>
              <a:t>? What do you have to offer? Why is your city the place they should come to? How will your business work with the railway?</a:t>
            </a:r>
          </a:p>
        </p:txBody>
      </p:sp>
      <p:grpSp>
        <p:nvGrpSpPr>
          <p:cNvPr id="6" name="Group 5">
            <a:extLst>
              <a:ext uri="{FF2B5EF4-FFF2-40B4-BE49-F238E27FC236}">
                <a16:creationId xmlns:a16="http://schemas.microsoft.com/office/drawing/2014/main" id="{B71F9122-24B7-BDC9-A1D4-C4D82C4BB336}"/>
              </a:ext>
            </a:extLst>
          </p:cNvPr>
          <p:cNvGrpSpPr/>
          <p:nvPr/>
        </p:nvGrpSpPr>
        <p:grpSpPr>
          <a:xfrm>
            <a:off x="820518" y="1549053"/>
            <a:ext cx="2913040" cy="1086244"/>
            <a:chOff x="820518" y="1653828"/>
            <a:chExt cx="2913040" cy="1086244"/>
          </a:xfrm>
        </p:grpSpPr>
        <p:sp>
          <p:nvSpPr>
            <p:cNvPr id="8" name="Rectangle: Rounded Corners 7">
              <a:extLst>
                <a:ext uri="{FF2B5EF4-FFF2-40B4-BE49-F238E27FC236}">
                  <a16:creationId xmlns:a16="http://schemas.microsoft.com/office/drawing/2014/main" id="{DBBDF180-6A23-F15D-B5EE-4F26601D3C47}"/>
                </a:ext>
              </a:extLst>
            </p:cNvPr>
            <p:cNvSpPr/>
            <p:nvPr/>
          </p:nvSpPr>
          <p:spPr>
            <a:xfrm>
              <a:off x="820518" y="1659602"/>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9" name="Rectangle 8">
              <a:extLst>
                <a:ext uri="{FF2B5EF4-FFF2-40B4-BE49-F238E27FC236}">
                  <a16:creationId xmlns:a16="http://schemas.microsoft.com/office/drawing/2014/main" id="{A0DC56C1-9A97-DA86-B9F7-E57C6ED68BEE}"/>
                </a:ext>
              </a:extLst>
            </p:cNvPr>
            <p:cNvSpPr/>
            <p:nvPr/>
          </p:nvSpPr>
          <p:spPr>
            <a:xfrm>
              <a:off x="2047909" y="1653828"/>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Seaside Resort</a:t>
              </a:r>
            </a:p>
          </p:txBody>
        </p:sp>
      </p:grpSp>
      <p:grpSp>
        <p:nvGrpSpPr>
          <p:cNvPr id="10" name="Group 9">
            <a:extLst>
              <a:ext uri="{FF2B5EF4-FFF2-40B4-BE49-F238E27FC236}">
                <a16:creationId xmlns:a16="http://schemas.microsoft.com/office/drawing/2014/main" id="{DC8CD771-210B-8571-B6DF-4E2811F92A38}"/>
              </a:ext>
            </a:extLst>
          </p:cNvPr>
          <p:cNvGrpSpPr/>
          <p:nvPr/>
        </p:nvGrpSpPr>
        <p:grpSpPr>
          <a:xfrm>
            <a:off x="5239926" y="1544600"/>
            <a:ext cx="2913040" cy="1086244"/>
            <a:chOff x="5239926" y="1649375"/>
            <a:chExt cx="2913040" cy="1086244"/>
          </a:xfrm>
        </p:grpSpPr>
        <p:sp>
          <p:nvSpPr>
            <p:cNvPr id="12" name="Rectangle: Rounded Corners 11">
              <a:extLst>
                <a:ext uri="{FF2B5EF4-FFF2-40B4-BE49-F238E27FC236}">
                  <a16:creationId xmlns:a16="http://schemas.microsoft.com/office/drawing/2014/main" id="{7DAE52AE-078F-FE3B-FDC1-AE1F5FB703A2}"/>
                </a:ext>
              </a:extLst>
            </p:cNvPr>
            <p:cNvSpPr/>
            <p:nvPr/>
          </p:nvSpPr>
          <p:spPr>
            <a:xfrm>
              <a:off x="5239926" y="1655149"/>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3" name="Rectangle 12">
              <a:extLst>
                <a:ext uri="{FF2B5EF4-FFF2-40B4-BE49-F238E27FC236}">
                  <a16:creationId xmlns:a16="http://schemas.microsoft.com/office/drawing/2014/main" id="{AFD7D028-4EF2-AC72-803E-DA640BD1E661}"/>
                </a:ext>
              </a:extLst>
            </p:cNvPr>
            <p:cNvSpPr/>
            <p:nvPr/>
          </p:nvSpPr>
          <p:spPr>
            <a:xfrm>
              <a:off x="6467317" y="1649375"/>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Royal</a:t>
              </a:r>
            </a:p>
          </p:txBody>
        </p:sp>
      </p:grpSp>
      <p:grpSp>
        <p:nvGrpSpPr>
          <p:cNvPr id="14" name="Group 13">
            <a:extLst>
              <a:ext uri="{FF2B5EF4-FFF2-40B4-BE49-F238E27FC236}">
                <a16:creationId xmlns:a16="http://schemas.microsoft.com/office/drawing/2014/main" id="{3E9A46B5-373D-5934-321C-01B32DEB979A}"/>
              </a:ext>
            </a:extLst>
          </p:cNvPr>
          <p:cNvGrpSpPr/>
          <p:nvPr/>
        </p:nvGrpSpPr>
        <p:grpSpPr>
          <a:xfrm>
            <a:off x="807816" y="3116629"/>
            <a:ext cx="2913040" cy="1086244"/>
            <a:chOff x="807816" y="3269029"/>
            <a:chExt cx="2913040" cy="1086244"/>
          </a:xfrm>
        </p:grpSpPr>
        <p:sp>
          <p:nvSpPr>
            <p:cNvPr id="16" name="Rectangle: Rounded Corners 15">
              <a:extLst>
                <a:ext uri="{FF2B5EF4-FFF2-40B4-BE49-F238E27FC236}">
                  <a16:creationId xmlns:a16="http://schemas.microsoft.com/office/drawing/2014/main" id="{AFCA1D9F-0E8A-EB92-DD65-DD1EDAD67B97}"/>
                </a:ext>
              </a:extLst>
            </p:cNvPr>
            <p:cNvSpPr/>
            <p:nvPr/>
          </p:nvSpPr>
          <p:spPr>
            <a:xfrm>
              <a:off x="807816" y="3274803"/>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dirty="0"/>
            </a:p>
          </p:txBody>
        </p:sp>
        <p:sp>
          <p:nvSpPr>
            <p:cNvPr id="17" name="Rectangle 16">
              <a:extLst>
                <a:ext uri="{FF2B5EF4-FFF2-40B4-BE49-F238E27FC236}">
                  <a16:creationId xmlns:a16="http://schemas.microsoft.com/office/drawing/2014/main" id="{EFE7C7F1-EC12-8849-0F0B-0C5706BC524D}"/>
                </a:ext>
              </a:extLst>
            </p:cNvPr>
            <p:cNvSpPr/>
            <p:nvPr/>
          </p:nvSpPr>
          <p:spPr>
            <a:xfrm>
              <a:off x="2035207" y="3269029"/>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Coastal Excursion</a:t>
              </a:r>
            </a:p>
          </p:txBody>
        </p:sp>
      </p:grpSp>
      <p:grpSp>
        <p:nvGrpSpPr>
          <p:cNvPr id="18" name="Group 17">
            <a:extLst>
              <a:ext uri="{FF2B5EF4-FFF2-40B4-BE49-F238E27FC236}">
                <a16:creationId xmlns:a16="http://schemas.microsoft.com/office/drawing/2014/main" id="{DC9A3377-68D0-A037-52E8-C80F37F90209}"/>
              </a:ext>
            </a:extLst>
          </p:cNvPr>
          <p:cNvGrpSpPr/>
          <p:nvPr/>
        </p:nvGrpSpPr>
        <p:grpSpPr>
          <a:xfrm>
            <a:off x="5227224" y="3112176"/>
            <a:ext cx="2913040" cy="1086244"/>
            <a:chOff x="5227224" y="3264576"/>
            <a:chExt cx="2913040" cy="1086244"/>
          </a:xfrm>
        </p:grpSpPr>
        <p:sp>
          <p:nvSpPr>
            <p:cNvPr id="20" name="Rectangle: Rounded Corners 19">
              <a:extLst>
                <a:ext uri="{FF2B5EF4-FFF2-40B4-BE49-F238E27FC236}">
                  <a16:creationId xmlns:a16="http://schemas.microsoft.com/office/drawing/2014/main" id="{1687A2EA-C26B-03B7-C02B-C8F6339CF11E}"/>
                </a:ext>
              </a:extLst>
            </p:cNvPr>
            <p:cNvSpPr/>
            <p:nvPr/>
          </p:nvSpPr>
          <p:spPr>
            <a:xfrm>
              <a:off x="5227224" y="3270350"/>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dirty="0"/>
            </a:p>
          </p:txBody>
        </p:sp>
        <p:sp>
          <p:nvSpPr>
            <p:cNvPr id="21" name="Rectangle 20">
              <a:extLst>
                <a:ext uri="{FF2B5EF4-FFF2-40B4-BE49-F238E27FC236}">
                  <a16:creationId xmlns:a16="http://schemas.microsoft.com/office/drawing/2014/main" id="{4804EE3C-4143-3C3F-4595-37EB8167F619}"/>
                </a:ext>
              </a:extLst>
            </p:cNvPr>
            <p:cNvSpPr/>
            <p:nvPr/>
          </p:nvSpPr>
          <p:spPr>
            <a:xfrm>
              <a:off x="6454615" y="3264576"/>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Day Trip</a:t>
              </a:r>
            </a:p>
          </p:txBody>
        </p:sp>
      </p:grpSp>
      <p:grpSp>
        <p:nvGrpSpPr>
          <p:cNvPr id="22" name="Group 21">
            <a:extLst>
              <a:ext uri="{FF2B5EF4-FFF2-40B4-BE49-F238E27FC236}">
                <a16:creationId xmlns:a16="http://schemas.microsoft.com/office/drawing/2014/main" id="{5CC53F2B-DA49-B52A-1ECF-7373BC9A87FD}"/>
              </a:ext>
            </a:extLst>
          </p:cNvPr>
          <p:cNvGrpSpPr/>
          <p:nvPr/>
        </p:nvGrpSpPr>
        <p:grpSpPr>
          <a:xfrm>
            <a:off x="795114" y="4731830"/>
            <a:ext cx="2913040" cy="1086244"/>
            <a:chOff x="795114" y="4884230"/>
            <a:chExt cx="2913040" cy="1086244"/>
          </a:xfrm>
        </p:grpSpPr>
        <p:sp>
          <p:nvSpPr>
            <p:cNvPr id="24" name="Rectangle: Rounded Corners 23">
              <a:extLst>
                <a:ext uri="{FF2B5EF4-FFF2-40B4-BE49-F238E27FC236}">
                  <a16:creationId xmlns:a16="http://schemas.microsoft.com/office/drawing/2014/main" id="{BB57C66D-B7FC-D37F-FCF2-2DE8726405ED}"/>
                </a:ext>
              </a:extLst>
            </p:cNvPr>
            <p:cNvSpPr/>
            <p:nvPr/>
          </p:nvSpPr>
          <p:spPr>
            <a:xfrm>
              <a:off x="795114" y="4890004"/>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25" name="Rectangle 24">
              <a:extLst>
                <a:ext uri="{FF2B5EF4-FFF2-40B4-BE49-F238E27FC236}">
                  <a16:creationId xmlns:a16="http://schemas.microsoft.com/office/drawing/2014/main" id="{AF0E9F89-BF05-3CA0-539F-1FB58E26AF1C}"/>
                </a:ext>
              </a:extLst>
            </p:cNvPr>
            <p:cNvSpPr/>
            <p:nvPr/>
          </p:nvSpPr>
          <p:spPr>
            <a:xfrm>
              <a:off x="2022505" y="4884230"/>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Historical &amp; Heritage</a:t>
              </a:r>
            </a:p>
          </p:txBody>
        </p:sp>
      </p:grpSp>
      <p:grpSp>
        <p:nvGrpSpPr>
          <p:cNvPr id="28" name="Group 27">
            <a:extLst>
              <a:ext uri="{FF2B5EF4-FFF2-40B4-BE49-F238E27FC236}">
                <a16:creationId xmlns:a16="http://schemas.microsoft.com/office/drawing/2014/main" id="{7B68A30B-05C5-8B79-7109-5534E2BDFD2A}"/>
              </a:ext>
            </a:extLst>
          </p:cNvPr>
          <p:cNvGrpSpPr/>
          <p:nvPr/>
        </p:nvGrpSpPr>
        <p:grpSpPr>
          <a:xfrm>
            <a:off x="5227224" y="4730937"/>
            <a:ext cx="2913040" cy="1086244"/>
            <a:chOff x="5227224" y="4883337"/>
            <a:chExt cx="2913040" cy="1086244"/>
          </a:xfrm>
        </p:grpSpPr>
        <p:sp>
          <p:nvSpPr>
            <p:cNvPr id="32" name="Rectangle: Rounded Corners 31">
              <a:extLst>
                <a:ext uri="{FF2B5EF4-FFF2-40B4-BE49-F238E27FC236}">
                  <a16:creationId xmlns:a16="http://schemas.microsoft.com/office/drawing/2014/main" id="{94B96621-C7C8-3626-8D74-F1A81381D5F0}"/>
                </a:ext>
              </a:extLst>
            </p:cNvPr>
            <p:cNvSpPr/>
            <p:nvPr/>
          </p:nvSpPr>
          <p:spPr>
            <a:xfrm>
              <a:off x="5227224" y="4889111"/>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33" name="Rectangle 32">
              <a:extLst>
                <a:ext uri="{FF2B5EF4-FFF2-40B4-BE49-F238E27FC236}">
                  <a16:creationId xmlns:a16="http://schemas.microsoft.com/office/drawing/2014/main" id="{7F2F548B-9856-2E0F-0B55-7F2B9C691663}"/>
                </a:ext>
              </a:extLst>
            </p:cNvPr>
            <p:cNvSpPr/>
            <p:nvPr/>
          </p:nvSpPr>
          <p:spPr>
            <a:xfrm>
              <a:off x="6454615" y="4883337"/>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Special Interest</a:t>
              </a:r>
            </a:p>
          </p:txBody>
        </p:sp>
      </p:grpSp>
      <p:sp>
        <p:nvSpPr>
          <p:cNvPr id="35" name="Rectangle 34">
            <a:extLst>
              <a:ext uri="{FF2B5EF4-FFF2-40B4-BE49-F238E27FC236}">
                <a16:creationId xmlns:a16="http://schemas.microsoft.com/office/drawing/2014/main" id="{4B736560-4E64-1789-5513-3F7CD75D1FF3}"/>
              </a:ext>
            </a:extLst>
          </p:cNvPr>
          <p:cNvSpPr/>
          <p:nvPr/>
        </p:nvSpPr>
        <p:spPr>
          <a:xfrm>
            <a:off x="622300" y="1536700"/>
            <a:ext cx="3416300" cy="13589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35">
            <a:extLst>
              <a:ext uri="{FF2B5EF4-FFF2-40B4-BE49-F238E27FC236}">
                <a16:creationId xmlns:a16="http://schemas.microsoft.com/office/drawing/2014/main" id="{32C37A8A-FF56-DFC0-45E5-94FFCF3DD6CE}"/>
              </a:ext>
            </a:extLst>
          </p:cNvPr>
          <p:cNvSpPr/>
          <p:nvPr/>
        </p:nvSpPr>
        <p:spPr>
          <a:xfrm>
            <a:off x="622300" y="3137152"/>
            <a:ext cx="3416300" cy="13589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a16="http://schemas.microsoft.com/office/drawing/2014/main" id="{19FAD22C-2767-4174-A062-70D1D618ED90}"/>
              </a:ext>
            </a:extLst>
          </p:cNvPr>
          <p:cNvSpPr/>
          <p:nvPr/>
        </p:nvSpPr>
        <p:spPr>
          <a:xfrm>
            <a:off x="4832890" y="1536700"/>
            <a:ext cx="3416300" cy="13589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tangle 37">
            <a:extLst>
              <a:ext uri="{FF2B5EF4-FFF2-40B4-BE49-F238E27FC236}">
                <a16:creationId xmlns:a16="http://schemas.microsoft.com/office/drawing/2014/main" id="{76DFBC9B-2E5E-0018-50AC-16EB37B17FD3}"/>
              </a:ext>
            </a:extLst>
          </p:cNvPr>
          <p:cNvSpPr/>
          <p:nvPr/>
        </p:nvSpPr>
        <p:spPr>
          <a:xfrm>
            <a:off x="4832890" y="3137152"/>
            <a:ext cx="3416300" cy="13589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9" name="Graphic 38" descr="Lighthouse scene outline">
            <a:extLst>
              <a:ext uri="{FF2B5EF4-FFF2-40B4-BE49-F238E27FC236}">
                <a16:creationId xmlns:a16="http://schemas.microsoft.com/office/drawing/2014/main" id="{1952D1F9-E8C8-F286-BE7F-050DB9FE04E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83695" y="3205438"/>
            <a:ext cx="914400" cy="914400"/>
          </a:xfrm>
          <a:prstGeom prst="rect">
            <a:avLst/>
          </a:prstGeom>
        </p:spPr>
      </p:pic>
      <p:pic>
        <p:nvPicPr>
          <p:cNvPr id="40" name="Graphic 39" descr="Vacation outline">
            <a:extLst>
              <a:ext uri="{FF2B5EF4-FFF2-40B4-BE49-F238E27FC236}">
                <a16:creationId xmlns:a16="http://schemas.microsoft.com/office/drawing/2014/main" id="{31854888-11AF-6668-2C40-3974C74D509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08292" y="1637862"/>
            <a:ext cx="914400" cy="914400"/>
          </a:xfrm>
          <a:prstGeom prst="rect">
            <a:avLst/>
          </a:prstGeom>
        </p:spPr>
      </p:pic>
      <p:pic>
        <p:nvPicPr>
          <p:cNvPr id="41" name="Graphic 40" descr="Bucket and shovel outline">
            <a:extLst>
              <a:ext uri="{FF2B5EF4-FFF2-40B4-BE49-F238E27FC236}">
                <a16:creationId xmlns:a16="http://schemas.microsoft.com/office/drawing/2014/main" id="{4F780CA7-61CF-C223-0691-93146267110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403103" y="3213566"/>
            <a:ext cx="914400" cy="914400"/>
          </a:xfrm>
          <a:prstGeom prst="rect">
            <a:avLst/>
          </a:prstGeom>
        </p:spPr>
      </p:pic>
      <p:pic>
        <p:nvPicPr>
          <p:cNvPr id="42" name="Graphic 41" descr="Crown outline">
            <a:extLst>
              <a:ext uri="{FF2B5EF4-FFF2-40B4-BE49-F238E27FC236}">
                <a16:creationId xmlns:a16="http://schemas.microsoft.com/office/drawing/2014/main" id="{E73469A9-1403-636A-07C5-7F368B408E6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429648" y="1628832"/>
            <a:ext cx="914400" cy="914400"/>
          </a:xfrm>
          <a:prstGeom prst="rect">
            <a:avLst/>
          </a:prstGeom>
        </p:spPr>
      </p:pic>
      <p:pic>
        <p:nvPicPr>
          <p:cNvPr id="44" name="Graphic 43" descr="Hourglass 30% outline">
            <a:extLst>
              <a:ext uri="{FF2B5EF4-FFF2-40B4-BE49-F238E27FC236}">
                <a16:creationId xmlns:a16="http://schemas.microsoft.com/office/drawing/2014/main" id="{60236BBA-6ACA-5F43-34B7-460411ACF1C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83695" y="4815966"/>
            <a:ext cx="914400" cy="914400"/>
          </a:xfrm>
          <a:prstGeom prst="rect">
            <a:avLst/>
          </a:prstGeom>
        </p:spPr>
      </p:pic>
      <p:pic>
        <p:nvPicPr>
          <p:cNvPr id="45" name="Graphic 44" descr="Toy Train outline">
            <a:extLst>
              <a:ext uri="{FF2B5EF4-FFF2-40B4-BE49-F238E27FC236}">
                <a16:creationId xmlns:a16="http://schemas.microsoft.com/office/drawing/2014/main" id="{EE955B0A-EEF7-AF52-2B9E-6C64551F319A}"/>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403103" y="4815966"/>
            <a:ext cx="914400" cy="914400"/>
          </a:xfrm>
          <a:prstGeom prst="rect">
            <a:avLst/>
          </a:prstGeom>
        </p:spPr>
      </p:pic>
    </p:spTree>
    <p:extLst>
      <p:ext uri="{BB962C8B-B14F-4D97-AF65-F5344CB8AC3E}">
        <p14:creationId xmlns:p14="http://schemas.microsoft.com/office/powerpoint/2010/main" val="9203349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B4CCB173-7050-B7B2-F9E7-C70F7085354C}"/>
            </a:ext>
          </a:extLst>
        </p:cNvPr>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A0BE9AB8-9DE6-AEE8-C219-F3FBE2F7192F}"/>
              </a:ext>
            </a:extLst>
          </p:cNvPr>
          <p:cNvSpPr/>
          <p:nvPr/>
        </p:nvSpPr>
        <p:spPr>
          <a:xfrm>
            <a:off x="303634" y="1568273"/>
            <a:ext cx="8648798" cy="4643431"/>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2" descr="Jubilee Clock Tower, Weymouth, England]. Photochrom print, 1880-1890. -  LOC's Public Domain Archive Public Domain Search">
            <a:extLst>
              <a:ext uri="{FF2B5EF4-FFF2-40B4-BE49-F238E27FC236}">
                <a16:creationId xmlns:a16="http://schemas.microsoft.com/office/drawing/2014/main" id="{D8A6C3DD-D5B2-0606-CB70-6D425EE9447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28732" y="93082"/>
            <a:ext cx="3898310" cy="2950368"/>
          </a:xfrm>
          <a:prstGeom prst="rect">
            <a:avLst/>
          </a:prstGeom>
          <a:noFill/>
          <a:ln w="28575">
            <a:solidFill>
              <a:schemeClr val="tx1"/>
            </a:solidFill>
          </a:ln>
          <a:extLst>
            <a:ext uri="{909E8E84-426E-40DD-AFC4-6F175D3DCCD1}">
              <a14:hiddenFill xmlns:a14="http://schemas.microsoft.com/office/drawing/2010/main">
                <a:solidFill>
                  <a:srgbClr val="FFFFFF"/>
                </a:solidFill>
              </a14:hiddenFill>
            </a:ext>
          </a:extLst>
        </p:spPr>
      </p:pic>
      <p:pic>
        <p:nvPicPr>
          <p:cNvPr id="146" name="Google Shape;146;p31" descr="A picture containing text, clipart&#10;&#10;Description automatically generated">
            <a:extLst>
              <a:ext uri="{FF2B5EF4-FFF2-40B4-BE49-F238E27FC236}">
                <a16:creationId xmlns:a16="http://schemas.microsoft.com/office/drawing/2014/main" id="{6F3014B6-C626-2F1C-C01F-47414A9FBDC2}"/>
              </a:ext>
            </a:extLst>
          </p:cNvPr>
          <p:cNvPicPr preferRelativeResize="0"/>
          <p:nvPr/>
        </p:nvPicPr>
        <p:blipFill rotWithShape="1">
          <a:blip r:embed="rId4">
            <a:alphaModFix/>
          </a:blip>
          <a:srcRect/>
          <a:stretch/>
        </p:blipFill>
        <p:spPr>
          <a:xfrm>
            <a:off x="7379493" y="6211704"/>
            <a:ext cx="1685649" cy="568417"/>
          </a:xfrm>
          <a:prstGeom prst="rect">
            <a:avLst/>
          </a:prstGeom>
          <a:noFill/>
          <a:ln>
            <a:noFill/>
          </a:ln>
        </p:spPr>
      </p:pic>
      <p:grpSp>
        <p:nvGrpSpPr>
          <p:cNvPr id="3" name="Group 2">
            <a:extLst>
              <a:ext uri="{FF2B5EF4-FFF2-40B4-BE49-F238E27FC236}">
                <a16:creationId xmlns:a16="http://schemas.microsoft.com/office/drawing/2014/main" id="{DC1F40AA-AD76-546F-23D0-6233FF8861C8}"/>
              </a:ext>
            </a:extLst>
          </p:cNvPr>
          <p:cNvGrpSpPr/>
          <p:nvPr/>
        </p:nvGrpSpPr>
        <p:grpSpPr>
          <a:xfrm>
            <a:off x="182897" y="232193"/>
            <a:ext cx="2913040" cy="1086244"/>
            <a:chOff x="820518" y="1653828"/>
            <a:chExt cx="2913040" cy="1086244"/>
          </a:xfrm>
        </p:grpSpPr>
        <p:sp>
          <p:nvSpPr>
            <p:cNvPr id="8" name="Rectangle: Rounded Corners 7">
              <a:extLst>
                <a:ext uri="{FF2B5EF4-FFF2-40B4-BE49-F238E27FC236}">
                  <a16:creationId xmlns:a16="http://schemas.microsoft.com/office/drawing/2014/main" id="{B3288871-BCBE-ED50-5D82-8CF971F6D072}"/>
                </a:ext>
              </a:extLst>
            </p:cNvPr>
            <p:cNvSpPr/>
            <p:nvPr/>
          </p:nvSpPr>
          <p:spPr>
            <a:xfrm>
              <a:off x="820518" y="1659602"/>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9" name="Rectangle 8">
              <a:extLst>
                <a:ext uri="{FF2B5EF4-FFF2-40B4-BE49-F238E27FC236}">
                  <a16:creationId xmlns:a16="http://schemas.microsoft.com/office/drawing/2014/main" id="{B13173D0-E5EC-380D-4636-0B61CF209B86}"/>
                </a:ext>
              </a:extLst>
            </p:cNvPr>
            <p:cNvSpPr/>
            <p:nvPr/>
          </p:nvSpPr>
          <p:spPr>
            <a:xfrm>
              <a:off x="2047909" y="1653828"/>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Seaside Resort</a:t>
              </a:r>
            </a:p>
          </p:txBody>
        </p:sp>
      </p:grpSp>
      <p:sp>
        <p:nvSpPr>
          <p:cNvPr id="2" name="Google Shape;142;p31">
            <a:hlinkClick r:id="rId5" action="ppaction://hlinksldjump"/>
            <a:extLst>
              <a:ext uri="{FF2B5EF4-FFF2-40B4-BE49-F238E27FC236}">
                <a16:creationId xmlns:a16="http://schemas.microsoft.com/office/drawing/2014/main" id="{C20BD882-9219-B050-1835-E9EFF5960A26}"/>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400" b="1" i="0" u="none" strike="noStrike" cap="none" dirty="0">
                <a:solidFill>
                  <a:srgbClr val="2F2967"/>
                </a:solidFill>
                <a:latin typeface="Arial"/>
                <a:ea typeface="Arial"/>
                <a:cs typeface="Arial"/>
                <a:sym typeface="Arial"/>
              </a:rPr>
              <a:t>Tourism</a:t>
            </a:r>
            <a:endParaRPr sz="2000" b="0" i="0" u="none" strike="noStrike" cap="none" dirty="0">
              <a:solidFill>
                <a:srgbClr val="2F2967"/>
              </a:solidFill>
              <a:latin typeface="Arial"/>
              <a:ea typeface="Arial"/>
              <a:cs typeface="Arial"/>
              <a:sym typeface="Arial"/>
            </a:endParaRPr>
          </a:p>
        </p:txBody>
      </p:sp>
      <p:sp>
        <p:nvSpPr>
          <p:cNvPr id="16" name="Rectangle 7">
            <a:extLst>
              <a:ext uri="{FF2B5EF4-FFF2-40B4-BE49-F238E27FC236}">
                <a16:creationId xmlns:a16="http://schemas.microsoft.com/office/drawing/2014/main" id="{3B6E5C38-F398-6BD4-7614-0DBB723F6D5E}"/>
              </a:ext>
            </a:extLst>
          </p:cNvPr>
          <p:cNvSpPr>
            <a:spLocks noChangeArrowheads="1"/>
          </p:cNvSpPr>
          <p:nvPr/>
        </p:nvSpPr>
        <p:spPr bwMode="auto">
          <a:xfrm>
            <a:off x="0" y="-234649"/>
            <a:ext cx="65" cy="4692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63480" rIns="0" bIns="12696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4" name="Graphic 3" descr="Vacation outline">
            <a:extLst>
              <a:ext uri="{FF2B5EF4-FFF2-40B4-BE49-F238E27FC236}">
                <a16:creationId xmlns:a16="http://schemas.microsoft.com/office/drawing/2014/main" id="{7DC15B21-60E0-4F76-CCDF-19228A892300}"/>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339393" y="317222"/>
            <a:ext cx="914400" cy="914400"/>
          </a:xfrm>
          <a:prstGeom prst="rect">
            <a:avLst/>
          </a:prstGeom>
        </p:spPr>
      </p:pic>
      <p:sp>
        <p:nvSpPr>
          <p:cNvPr id="12" name="TextBox 11">
            <a:extLst>
              <a:ext uri="{FF2B5EF4-FFF2-40B4-BE49-F238E27FC236}">
                <a16:creationId xmlns:a16="http://schemas.microsoft.com/office/drawing/2014/main" id="{681301B3-B07E-28A9-9ABD-4834CB03870F}"/>
              </a:ext>
            </a:extLst>
          </p:cNvPr>
          <p:cNvSpPr txBox="1"/>
          <p:nvPr/>
        </p:nvSpPr>
        <p:spPr>
          <a:xfrm>
            <a:off x="552450" y="1663211"/>
            <a:ext cx="4576281" cy="1015663"/>
          </a:xfrm>
          <a:prstGeom prst="rect">
            <a:avLst/>
          </a:prstGeom>
          <a:noFill/>
        </p:spPr>
        <p:txBody>
          <a:bodyPr wrap="square">
            <a:spAutoFit/>
          </a:bodyPr>
          <a:lstStyle/>
          <a:p>
            <a:pPr algn="ctr"/>
            <a:r>
              <a:rPr lang="en-GB" sz="1200" dirty="0">
                <a:effectLst/>
                <a:latin typeface="Castledown" panose="02000503040000020003" pitchFamily="2" charset="0"/>
              </a:rPr>
              <a:t>The railway transformed Weymouth</a:t>
            </a:r>
            <a:r>
              <a:rPr lang="en-GB" sz="1200" dirty="0">
                <a:latin typeface="Castledown" panose="02000503040000020003" pitchFamily="2" charset="0"/>
              </a:rPr>
              <a:t> </a:t>
            </a:r>
            <a:r>
              <a:rPr lang="en-GB" sz="1200" dirty="0">
                <a:effectLst/>
                <a:latin typeface="Castledown" panose="02000503040000020003" pitchFamily="2" charset="0"/>
              </a:rPr>
              <a:t>into a major seaside resort. It became a popular destination for day trips and longer holidays, attracting visitors seeking relaxation on its sandy beaches, enjoyment of its promenades, and entertainment at its theatres and pleasure gardens.</a:t>
            </a:r>
            <a:endParaRPr lang="en-GB" sz="1200" dirty="0">
              <a:latin typeface="Castledown" panose="02000503040000020003" pitchFamily="2" charset="0"/>
            </a:endParaRPr>
          </a:p>
        </p:txBody>
      </p:sp>
      <p:sp>
        <p:nvSpPr>
          <p:cNvPr id="17" name="TextBox 16">
            <a:extLst>
              <a:ext uri="{FF2B5EF4-FFF2-40B4-BE49-F238E27FC236}">
                <a16:creationId xmlns:a16="http://schemas.microsoft.com/office/drawing/2014/main" id="{6CEAEDA5-9B91-FFDF-1E3B-A238FBC0A405}"/>
              </a:ext>
            </a:extLst>
          </p:cNvPr>
          <p:cNvSpPr txBox="1"/>
          <p:nvPr/>
        </p:nvSpPr>
        <p:spPr>
          <a:xfrm>
            <a:off x="339393" y="3393475"/>
            <a:ext cx="8613039" cy="2308324"/>
          </a:xfrm>
          <a:prstGeom prst="rect">
            <a:avLst/>
          </a:prstGeom>
          <a:noFill/>
        </p:spPr>
        <p:txBody>
          <a:bodyPr wrap="square">
            <a:spAutoFit/>
          </a:bodyPr>
          <a:lstStyle/>
          <a:p>
            <a:pPr>
              <a:buFont typeface="Arial" panose="020B0604020202020204" pitchFamily="34" charset="0"/>
              <a:buChar char="•"/>
            </a:pPr>
            <a:r>
              <a:rPr lang="en-GB" sz="1200" b="1" dirty="0">
                <a:solidFill>
                  <a:schemeClr val="tx1"/>
                </a:solidFill>
                <a:latin typeface="Castledown" panose="02000503040000020003" pitchFamily="2" charset="0"/>
              </a:rPr>
              <a:t>Money for Fun Things:</a:t>
            </a:r>
            <a:r>
              <a:rPr lang="en-GB" sz="1200" dirty="0">
                <a:solidFill>
                  <a:schemeClr val="tx1"/>
                </a:solidFill>
                <a:latin typeface="Castledown" panose="02000503040000020003" pitchFamily="2" charset="0"/>
              </a:rPr>
              <a:t> When people visit, they spend money on ice cream, buckets and spades, donkey rides, and maybe even a Punch and Judy show! This money helps Weymouth keep its beaches clean, its attractions exciting, and maybe even build new things for everyone to enjoy.</a:t>
            </a:r>
          </a:p>
          <a:p>
            <a:pPr>
              <a:buFont typeface="Arial" panose="020B0604020202020204" pitchFamily="34" charset="0"/>
              <a:buChar char="•"/>
            </a:pPr>
            <a:r>
              <a:rPr lang="en-GB" sz="1200" b="1" dirty="0">
                <a:solidFill>
                  <a:schemeClr val="tx1"/>
                </a:solidFill>
                <a:latin typeface="Castledown" panose="02000503040000020003" pitchFamily="2" charset="0"/>
              </a:rPr>
              <a:t>Jobs for People:</a:t>
            </a:r>
            <a:r>
              <a:rPr lang="en-GB" sz="1200" dirty="0">
                <a:solidFill>
                  <a:schemeClr val="tx1"/>
                </a:solidFill>
                <a:latin typeface="Castledown" panose="02000503040000020003" pitchFamily="2" charset="0"/>
              </a:rPr>
              <a:t> More visitors mean more jobs! Someone needs to sell the ice cream, someone needs to look after the donkeys, someone needs to run the Punch and Judy show, and someone needs to clean the beach. Seaside resort tourism creates these jobs for grown-ups in Weymouth.</a:t>
            </a:r>
          </a:p>
          <a:p>
            <a:pPr>
              <a:buFont typeface="Arial" panose="020B0604020202020204" pitchFamily="34" charset="0"/>
              <a:buChar char="•"/>
            </a:pPr>
            <a:r>
              <a:rPr lang="en-GB" sz="1200" b="1" dirty="0">
                <a:solidFill>
                  <a:schemeClr val="tx1"/>
                </a:solidFill>
                <a:latin typeface="Castledown" panose="02000503040000020003" pitchFamily="2" charset="0"/>
              </a:rPr>
              <a:t>Weymouth Becomes a Fun Place:</a:t>
            </a:r>
            <a:r>
              <a:rPr lang="en-GB" sz="1200" dirty="0">
                <a:solidFill>
                  <a:schemeClr val="tx1"/>
                </a:solidFill>
                <a:latin typeface="Castledown" panose="02000503040000020003" pitchFamily="2" charset="0"/>
              </a:rPr>
              <a:t> All the happy visitors and fun activities make Weymouth a really exciting place to be! It's like your school having a big party – everyone wants to come!</a:t>
            </a:r>
          </a:p>
          <a:p>
            <a:pPr>
              <a:buFont typeface="Arial" panose="020B0604020202020204" pitchFamily="34" charset="0"/>
              <a:buChar char="•"/>
            </a:pPr>
            <a:r>
              <a:rPr lang="en-GB" sz="1200" b="1" dirty="0">
                <a:solidFill>
                  <a:schemeClr val="tx1"/>
                </a:solidFill>
                <a:latin typeface="Castledown" panose="02000503040000020003" pitchFamily="2" charset="0"/>
              </a:rPr>
              <a:t>Sharing Weymouth's Beach:</a:t>
            </a:r>
            <a:r>
              <a:rPr lang="en-GB" sz="1200" dirty="0">
                <a:solidFill>
                  <a:schemeClr val="tx1"/>
                </a:solidFill>
                <a:latin typeface="Castledown" panose="02000503040000020003" pitchFamily="2" charset="0"/>
              </a:rPr>
              <a:t> Weymouth has a beautiful beach! Seaside resort tourism lets lots of people enjoy it. It's like sharing your </a:t>
            </a:r>
            <a:r>
              <a:rPr lang="en-GB" sz="1200" dirty="0" err="1">
                <a:solidFill>
                  <a:schemeClr val="tx1"/>
                </a:solidFill>
                <a:latin typeface="Castledown" panose="02000503040000020003" pitchFamily="2" charset="0"/>
              </a:rPr>
              <a:t>favorite</a:t>
            </a:r>
            <a:r>
              <a:rPr lang="en-GB" sz="1200" dirty="0">
                <a:solidFill>
                  <a:schemeClr val="tx1"/>
                </a:solidFill>
                <a:latin typeface="Castledown" panose="02000503040000020003" pitchFamily="2" charset="0"/>
              </a:rPr>
              <a:t> toy with your friends so they can have fun too!</a:t>
            </a:r>
          </a:p>
          <a:p>
            <a:pPr>
              <a:buFont typeface="Arial" panose="020B0604020202020204" pitchFamily="34" charset="0"/>
              <a:buChar char="•"/>
            </a:pPr>
            <a:r>
              <a:rPr lang="en-GB" sz="1200" b="1" dirty="0">
                <a:solidFill>
                  <a:schemeClr val="tx1"/>
                </a:solidFill>
                <a:latin typeface="Castledown" panose="02000503040000020003" pitchFamily="2" charset="0"/>
              </a:rPr>
              <a:t>Weymouth Becomes Famous for Fun:</a:t>
            </a:r>
            <a:r>
              <a:rPr lang="en-GB" sz="1200" dirty="0">
                <a:solidFill>
                  <a:schemeClr val="tx1"/>
                </a:solidFill>
                <a:latin typeface="Castledown" panose="02000503040000020003" pitchFamily="2" charset="0"/>
              </a:rPr>
              <a:t> When people have a great time in Weymouth, they tell their friends! This makes Weymouth famous for being a fun seaside resort. It's like your team winning a big game!</a:t>
            </a:r>
          </a:p>
        </p:txBody>
      </p:sp>
      <p:sp>
        <p:nvSpPr>
          <p:cNvPr id="20" name="TextBox 19">
            <a:extLst>
              <a:ext uri="{FF2B5EF4-FFF2-40B4-BE49-F238E27FC236}">
                <a16:creationId xmlns:a16="http://schemas.microsoft.com/office/drawing/2014/main" id="{6889D293-8D6E-2E65-F9A2-215DE2C3F088}"/>
              </a:ext>
            </a:extLst>
          </p:cNvPr>
          <p:cNvSpPr txBox="1"/>
          <p:nvPr/>
        </p:nvSpPr>
        <p:spPr>
          <a:xfrm>
            <a:off x="370308" y="2661353"/>
            <a:ext cx="5058941" cy="830997"/>
          </a:xfrm>
          <a:prstGeom prst="rect">
            <a:avLst/>
          </a:prstGeom>
          <a:noFill/>
        </p:spPr>
        <p:txBody>
          <a:bodyPr wrap="square">
            <a:spAutoFit/>
          </a:bodyPr>
          <a:lstStyle/>
          <a:p>
            <a:r>
              <a:rPr lang="en-GB" sz="1200" dirty="0">
                <a:solidFill>
                  <a:schemeClr val="tx1"/>
                </a:solidFill>
                <a:latin typeface="Castledown" panose="02000503040000020003" pitchFamily="2" charset="0"/>
              </a:rPr>
              <a:t>Here's how it helps Weymouth:</a:t>
            </a:r>
          </a:p>
          <a:p>
            <a:pPr>
              <a:buFont typeface="Arial" panose="020B0604020202020204" pitchFamily="34" charset="0"/>
              <a:buChar char="•"/>
            </a:pPr>
            <a:r>
              <a:rPr lang="en-GB" sz="1200" b="1" dirty="0">
                <a:solidFill>
                  <a:schemeClr val="tx1"/>
                </a:solidFill>
                <a:latin typeface="Castledown" panose="02000503040000020003" pitchFamily="2" charset="0"/>
              </a:rPr>
              <a:t>Lots of Happy Visitors:</a:t>
            </a:r>
            <a:r>
              <a:rPr lang="en-GB" sz="1200" dirty="0">
                <a:solidFill>
                  <a:schemeClr val="tx1"/>
                </a:solidFill>
                <a:latin typeface="Castledown" panose="02000503040000020003" pitchFamily="2" charset="0"/>
              </a:rPr>
              <a:t> People come to Weymouth to build        sandcastles, splash in the sea, eat ice cream, and have a fantastic    time! All those happy visitors make Weymouth a fun and lively place.</a:t>
            </a:r>
          </a:p>
        </p:txBody>
      </p:sp>
      <p:sp>
        <p:nvSpPr>
          <p:cNvPr id="23" name="TextBox 22">
            <a:extLst>
              <a:ext uri="{FF2B5EF4-FFF2-40B4-BE49-F238E27FC236}">
                <a16:creationId xmlns:a16="http://schemas.microsoft.com/office/drawing/2014/main" id="{0D11FECB-2A32-B8CB-4832-BF2C1B32880B}"/>
              </a:ext>
            </a:extLst>
          </p:cNvPr>
          <p:cNvSpPr txBox="1"/>
          <p:nvPr/>
        </p:nvSpPr>
        <p:spPr>
          <a:xfrm>
            <a:off x="1031708" y="5720802"/>
            <a:ext cx="7080583" cy="461665"/>
          </a:xfrm>
          <a:prstGeom prst="rect">
            <a:avLst/>
          </a:prstGeom>
          <a:noFill/>
        </p:spPr>
        <p:txBody>
          <a:bodyPr wrap="square">
            <a:spAutoFit/>
          </a:bodyPr>
          <a:lstStyle/>
          <a:p>
            <a:pPr algn="ctr"/>
            <a:r>
              <a:rPr lang="en-GB" sz="1200" i="1" dirty="0">
                <a:solidFill>
                  <a:schemeClr val="tx1"/>
                </a:solidFill>
                <a:latin typeface="Castledown" panose="02000503040000020003" pitchFamily="2" charset="0"/>
              </a:rPr>
              <a:t>So, seaside resort tourism is like Weymouth being a super-popular water park. It brings lots of happy visitors, creates jobs, and helps Weymouth stay fun and exciting for everyone!</a:t>
            </a:r>
          </a:p>
        </p:txBody>
      </p:sp>
    </p:spTree>
    <p:extLst>
      <p:ext uri="{BB962C8B-B14F-4D97-AF65-F5344CB8AC3E}">
        <p14:creationId xmlns:p14="http://schemas.microsoft.com/office/powerpoint/2010/main" val="22531144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BA19C6B7-649B-09D7-BF48-2D6CE7EBBF49}"/>
            </a:ext>
          </a:extLst>
        </p:cNvPr>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ACDEDC7B-3ECB-9D71-ACCD-F648100D18A5}"/>
              </a:ext>
            </a:extLst>
          </p:cNvPr>
          <p:cNvSpPr/>
          <p:nvPr/>
        </p:nvSpPr>
        <p:spPr>
          <a:xfrm>
            <a:off x="303634" y="1568273"/>
            <a:ext cx="8648798" cy="4643431"/>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146" name="Picture 2" descr="Constable - La baie de Weymouth (Dorset) à l'approche de l'orage, 1818 -  1819, RF 39 - PICRYL - Public Domain Media Search Engine Public Domain Image">
            <a:extLst>
              <a:ext uri="{FF2B5EF4-FFF2-40B4-BE49-F238E27FC236}">
                <a16:creationId xmlns:a16="http://schemas.microsoft.com/office/drawing/2014/main" id="{EE4EBDC2-6B1B-756B-4909-7DC3E5B5AE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53025" y="96929"/>
            <a:ext cx="3872334" cy="3048193"/>
          </a:xfrm>
          <a:prstGeom prst="rect">
            <a:avLst/>
          </a:prstGeom>
          <a:noFill/>
          <a:ln w="28575">
            <a:solidFill>
              <a:schemeClr val="tx1"/>
            </a:solidFill>
          </a:ln>
          <a:extLst>
            <a:ext uri="{909E8E84-426E-40DD-AFC4-6F175D3DCCD1}">
              <a14:hiddenFill xmlns:a14="http://schemas.microsoft.com/office/drawing/2010/main">
                <a:solidFill>
                  <a:srgbClr val="FFFFFF"/>
                </a:solidFill>
              </a14:hiddenFill>
            </a:ext>
          </a:extLst>
        </p:spPr>
      </p:pic>
      <p:grpSp>
        <p:nvGrpSpPr>
          <p:cNvPr id="4" name="Group 3">
            <a:extLst>
              <a:ext uri="{FF2B5EF4-FFF2-40B4-BE49-F238E27FC236}">
                <a16:creationId xmlns:a16="http://schemas.microsoft.com/office/drawing/2014/main" id="{DC2E7ACE-4A30-8D14-7B1B-C49F63B20F11}"/>
              </a:ext>
            </a:extLst>
          </p:cNvPr>
          <p:cNvGrpSpPr/>
          <p:nvPr/>
        </p:nvGrpSpPr>
        <p:grpSpPr>
          <a:xfrm>
            <a:off x="170195" y="238710"/>
            <a:ext cx="2913040" cy="1086244"/>
            <a:chOff x="807816" y="3269029"/>
            <a:chExt cx="2913040" cy="1086244"/>
          </a:xfrm>
        </p:grpSpPr>
        <p:sp>
          <p:nvSpPr>
            <p:cNvPr id="16" name="Rectangle: Rounded Corners 15">
              <a:extLst>
                <a:ext uri="{FF2B5EF4-FFF2-40B4-BE49-F238E27FC236}">
                  <a16:creationId xmlns:a16="http://schemas.microsoft.com/office/drawing/2014/main" id="{ECC46FEA-2638-B27A-267A-58667E5D8327}"/>
                </a:ext>
              </a:extLst>
            </p:cNvPr>
            <p:cNvSpPr/>
            <p:nvPr/>
          </p:nvSpPr>
          <p:spPr>
            <a:xfrm>
              <a:off x="807816" y="3274803"/>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7" name="Rectangle 16">
              <a:extLst>
                <a:ext uri="{FF2B5EF4-FFF2-40B4-BE49-F238E27FC236}">
                  <a16:creationId xmlns:a16="http://schemas.microsoft.com/office/drawing/2014/main" id="{9A40203D-DE81-B664-0078-2BEC2C542E87}"/>
                </a:ext>
              </a:extLst>
            </p:cNvPr>
            <p:cNvSpPr/>
            <p:nvPr/>
          </p:nvSpPr>
          <p:spPr>
            <a:xfrm>
              <a:off x="2035207" y="3269029"/>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Coastal Excursion</a:t>
              </a:r>
            </a:p>
          </p:txBody>
        </p:sp>
      </p:grpSp>
      <p:pic>
        <p:nvPicPr>
          <p:cNvPr id="146" name="Google Shape;146;p31" descr="A picture containing text, clipart&#10;&#10;Description automatically generated">
            <a:extLst>
              <a:ext uri="{FF2B5EF4-FFF2-40B4-BE49-F238E27FC236}">
                <a16:creationId xmlns:a16="http://schemas.microsoft.com/office/drawing/2014/main" id="{5A3CDA26-ACEE-45F9-688B-6E31FE573AF5}"/>
              </a:ext>
            </a:extLst>
          </p:cNvPr>
          <p:cNvPicPr preferRelativeResize="0"/>
          <p:nvPr/>
        </p:nvPicPr>
        <p:blipFill rotWithShape="1">
          <a:blip r:embed="rId4">
            <a:alphaModFix/>
          </a:blip>
          <a:srcRect/>
          <a:stretch/>
        </p:blipFill>
        <p:spPr>
          <a:xfrm>
            <a:off x="7379493" y="6211704"/>
            <a:ext cx="1685649" cy="568417"/>
          </a:xfrm>
          <a:prstGeom prst="rect">
            <a:avLst/>
          </a:prstGeom>
          <a:noFill/>
          <a:ln>
            <a:noFill/>
          </a:ln>
        </p:spPr>
      </p:pic>
      <p:sp>
        <p:nvSpPr>
          <p:cNvPr id="2" name="Google Shape;142;p31">
            <a:hlinkClick r:id="rId5" action="ppaction://hlinksldjump"/>
            <a:extLst>
              <a:ext uri="{FF2B5EF4-FFF2-40B4-BE49-F238E27FC236}">
                <a16:creationId xmlns:a16="http://schemas.microsoft.com/office/drawing/2014/main" id="{1914D852-5924-7D5A-2EF2-B5C2AE1E9772}"/>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400" b="1" i="0" u="none" strike="noStrike" cap="none" dirty="0">
                <a:solidFill>
                  <a:srgbClr val="2F2967"/>
                </a:solidFill>
                <a:latin typeface="Arial"/>
                <a:ea typeface="Arial"/>
                <a:cs typeface="Arial"/>
                <a:sym typeface="Arial"/>
              </a:rPr>
              <a:t>Tourism</a:t>
            </a:r>
            <a:endParaRPr sz="2000" b="0" i="0" u="none" strike="noStrike" cap="none" dirty="0">
              <a:solidFill>
                <a:srgbClr val="2F2967"/>
              </a:solidFill>
              <a:latin typeface="Arial"/>
              <a:ea typeface="Arial"/>
              <a:cs typeface="Arial"/>
              <a:sym typeface="Arial"/>
            </a:endParaRPr>
          </a:p>
        </p:txBody>
      </p:sp>
      <p:pic>
        <p:nvPicPr>
          <p:cNvPr id="6" name="Graphic 5" descr="Lighthouse scene outline">
            <a:extLst>
              <a:ext uri="{FF2B5EF4-FFF2-40B4-BE49-F238E27FC236}">
                <a16:creationId xmlns:a16="http://schemas.microsoft.com/office/drawing/2014/main" id="{8F338EAB-931E-7907-3787-D42260B54F7C}"/>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326691" y="375401"/>
            <a:ext cx="914400" cy="914400"/>
          </a:xfrm>
          <a:prstGeom prst="rect">
            <a:avLst/>
          </a:prstGeom>
        </p:spPr>
      </p:pic>
      <p:sp>
        <p:nvSpPr>
          <p:cNvPr id="7" name="TextBox 6">
            <a:extLst>
              <a:ext uri="{FF2B5EF4-FFF2-40B4-BE49-F238E27FC236}">
                <a16:creationId xmlns:a16="http://schemas.microsoft.com/office/drawing/2014/main" id="{CC3A09E9-D8D5-E4DE-82B2-8FDB97DEE50D}"/>
              </a:ext>
            </a:extLst>
          </p:cNvPr>
          <p:cNvSpPr txBox="1"/>
          <p:nvPr/>
        </p:nvSpPr>
        <p:spPr>
          <a:xfrm>
            <a:off x="546677" y="1800026"/>
            <a:ext cx="4424031" cy="1200329"/>
          </a:xfrm>
          <a:prstGeom prst="rect">
            <a:avLst/>
          </a:prstGeom>
          <a:noFill/>
        </p:spPr>
        <p:txBody>
          <a:bodyPr wrap="square">
            <a:spAutoFit/>
          </a:bodyPr>
          <a:lstStyle/>
          <a:p>
            <a:pPr algn="ctr"/>
            <a:r>
              <a:rPr lang="en-GB" sz="1200" dirty="0">
                <a:solidFill>
                  <a:schemeClr val="tx1"/>
                </a:solidFill>
                <a:effectLst/>
                <a:latin typeface="Castledown" panose="02000503040000020003" pitchFamily="2" charset="0"/>
              </a:rPr>
              <a:t>Weymouth's strategic location on the Dorset coast made it an ideal base for exploring the surrounding area. The railway facilitated excursions to nearby attractions such as Lulworth Cove, Durdle Door, and Portland Bill, allowing tourists to experience the region's dramatic coastline and natural beauty.</a:t>
            </a:r>
            <a:endParaRPr lang="en-GB" sz="1200" dirty="0">
              <a:solidFill>
                <a:schemeClr val="tx1"/>
              </a:solidFill>
              <a:latin typeface="Castledown" panose="02000503040000020003" pitchFamily="2" charset="0"/>
            </a:endParaRPr>
          </a:p>
        </p:txBody>
      </p:sp>
      <p:sp>
        <p:nvSpPr>
          <p:cNvPr id="9" name="TextBox 8">
            <a:extLst>
              <a:ext uri="{FF2B5EF4-FFF2-40B4-BE49-F238E27FC236}">
                <a16:creationId xmlns:a16="http://schemas.microsoft.com/office/drawing/2014/main" id="{5F67251C-A3F0-8F2D-7225-C0CDFB66F2A4}"/>
              </a:ext>
            </a:extLst>
          </p:cNvPr>
          <p:cNvSpPr txBox="1"/>
          <p:nvPr/>
        </p:nvSpPr>
        <p:spPr>
          <a:xfrm>
            <a:off x="364359" y="2962255"/>
            <a:ext cx="8552382" cy="3231654"/>
          </a:xfrm>
          <a:prstGeom prst="rect">
            <a:avLst/>
          </a:prstGeom>
          <a:noFill/>
        </p:spPr>
        <p:txBody>
          <a:bodyPr wrap="square">
            <a:spAutoFit/>
          </a:bodyPr>
          <a:lstStyle/>
          <a:p>
            <a:r>
              <a:rPr lang="en-GB" sz="1200" dirty="0">
                <a:latin typeface="Castledown" panose="02000503040000020003" pitchFamily="2" charset="0"/>
              </a:rPr>
              <a:t>Here's how it helps Weymouth:</a:t>
            </a:r>
          </a:p>
          <a:p>
            <a:pPr>
              <a:buFont typeface="Arial" panose="020B0604020202020204" pitchFamily="34" charset="0"/>
              <a:buChar char="•"/>
            </a:pPr>
            <a:r>
              <a:rPr lang="en-GB" sz="1200" b="1" dirty="0">
                <a:latin typeface="Castledown" panose="02000503040000020003" pitchFamily="2" charset="0"/>
              </a:rPr>
              <a:t>Weymouth is the Starting Point:</a:t>
            </a:r>
            <a:r>
              <a:rPr lang="en-GB" sz="1200" dirty="0">
                <a:latin typeface="Castledown" panose="02000503040000020003" pitchFamily="2" charset="0"/>
              </a:rPr>
              <a:t> Even though people go to other places, they often stay in Weymouth! They might sleep in Weymouth hotels, eat in Weymouth restaurants, and buy souvenirs in Weymouth shops. So, Weymouth benefits even when people explore elsewhere.</a:t>
            </a:r>
          </a:p>
          <a:p>
            <a:pPr>
              <a:buFont typeface="Arial" panose="020B0604020202020204" pitchFamily="34" charset="0"/>
              <a:buChar char="•"/>
            </a:pPr>
            <a:r>
              <a:rPr lang="en-GB" sz="1200" b="1" dirty="0">
                <a:latin typeface="Castledown" panose="02000503040000020003" pitchFamily="2" charset="0"/>
              </a:rPr>
              <a:t>Brings More Visitors to Weymouth:</a:t>
            </a:r>
            <a:r>
              <a:rPr lang="en-GB" sz="1200" dirty="0">
                <a:latin typeface="Castledown" panose="02000503040000020003" pitchFamily="2" charset="0"/>
              </a:rPr>
              <a:t> Knowing Weymouth is a great base camp makes </a:t>
            </a:r>
            <a:r>
              <a:rPr lang="en-GB" sz="1200" i="1" dirty="0">
                <a:latin typeface="Castledown" panose="02000503040000020003" pitchFamily="2" charset="0"/>
              </a:rPr>
              <a:t>more</a:t>
            </a:r>
            <a:r>
              <a:rPr lang="en-GB" sz="1200" dirty="0">
                <a:latin typeface="Castledown" panose="02000503040000020003" pitchFamily="2" charset="0"/>
              </a:rPr>
              <a:t> people want to visit Weymouth in the first place! It's like knowing your treehouse is the best because it's close to the awesome park </a:t>
            </a:r>
            <a:r>
              <a:rPr lang="en-GB" sz="1200" i="1" dirty="0">
                <a:latin typeface="Castledown" panose="02000503040000020003" pitchFamily="2" charset="0"/>
              </a:rPr>
              <a:t>and</a:t>
            </a:r>
            <a:r>
              <a:rPr lang="en-GB" sz="1200" dirty="0">
                <a:latin typeface="Castledown" panose="02000503040000020003" pitchFamily="2" charset="0"/>
              </a:rPr>
              <a:t> the yummy ice cream shop.</a:t>
            </a:r>
          </a:p>
          <a:p>
            <a:pPr>
              <a:buFont typeface="Arial" panose="020B0604020202020204" pitchFamily="34" charset="0"/>
              <a:buChar char="•"/>
            </a:pPr>
            <a:r>
              <a:rPr lang="en-GB" sz="1200" b="1" dirty="0">
                <a:latin typeface="Castledown" panose="02000503040000020003" pitchFamily="2" charset="0"/>
              </a:rPr>
              <a:t>Money for Weymouth Fun:</a:t>
            </a:r>
            <a:r>
              <a:rPr lang="en-GB" sz="1200" dirty="0">
                <a:latin typeface="Castledown" panose="02000503040000020003" pitchFamily="2" charset="0"/>
              </a:rPr>
              <a:t> When people stay in Weymouth, they spend money! This money helps Weymouth keep its beaches clean, its attractions fun, and maybe even build new things for everyone to enjoy.</a:t>
            </a:r>
          </a:p>
          <a:p>
            <a:pPr>
              <a:buFont typeface="Arial" panose="020B0604020202020204" pitchFamily="34" charset="0"/>
              <a:buChar char="•"/>
            </a:pPr>
            <a:r>
              <a:rPr lang="en-GB" sz="1200" b="1" dirty="0">
                <a:latin typeface="Castledown" panose="02000503040000020003" pitchFamily="2" charset="0"/>
              </a:rPr>
              <a:t>Jobs for People in Weymouth:</a:t>
            </a:r>
            <a:r>
              <a:rPr lang="en-GB" sz="1200" dirty="0">
                <a:latin typeface="Castledown" panose="02000503040000020003" pitchFamily="2" charset="0"/>
              </a:rPr>
              <a:t> More visitors mean more jobs! Maybe someone will work in a hotel helping people plan their excursions, or someone will drive a bus taking people to see the coast.</a:t>
            </a:r>
          </a:p>
          <a:p>
            <a:pPr>
              <a:buFont typeface="Arial" panose="020B0604020202020204" pitchFamily="34" charset="0"/>
              <a:buChar char="•"/>
            </a:pPr>
            <a:r>
              <a:rPr lang="en-GB" sz="1200" b="1" dirty="0">
                <a:latin typeface="Castledown" panose="02000503040000020003" pitchFamily="2" charset="0"/>
              </a:rPr>
              <a:t>Showing off Dorset's Beauty:</a:t>
            </a:r>
            <a:r>
              <a:rPr lang="en-GB" sz="1200" dirty="0">
                <a:latin typeface="Castledown" panose="02000503040000020003" pitchFamily="2" charset="0"/>
              </a:rPr>
              <a:t> Weymouth is in a beautiful part of the world! Coastal excursion tourism lets people see all the amazing cliffs, beaches, and cute villages nearby. It's like showing off your </a:t>
            </a:r>
            <a:r>
              <a:rPr lang="en-GB" sz="1200" dirty="0" err="1">
                <a:latin typeface="Castledown" panose="02000503040000020003" pitchFamily="2" charset="0"/>
              </a:rPr>
              <a:t>favorite</a:t>
            </a:r>
            <a:r>
              <a:rPr lang="en-GB" sz="1200" dirty="0">
                <a:latin typeface="Castledown" panose="02000503040000020003" pitchFamily="2" charset="0"/>
              </a:rPr>
              <a:t> toys to your friends!</a:t>
            </a:r>
          </a:p>
          <a:p>
            <a:pPr>
              <a:buFont typeface="Arial" panose="020B0604020202020204" pitchFamily="34" charset="0"/>
              <a:buChar char="•"/>
            </a:pPr>
            <a:r>
              <a:rPr lang="en-GB" sz="1200" b="1" dirty="0">
                <a:latin typeface="Castledown" panose="02000503040000020003" pitchFamily="2" charset="0"/>
              </a:rPr>
              <a:t>Weymouth Becomes a Coastal Hub:</a:t>
            </a:r>
            <a:r>
              <a:rPr lang="en-GB" sz="1200" dirty="0">
                <a:latin typeface="Castledown" panose="02000503040000020003" pitchFamily="2" charset="0"/>
              </a:rPr>
              <a:t> When people think of exploring the Dorset coast, they think of Weymouth! It becomes the "go-to" place for coastal adventures.</a:t>
            </a:r>
          </a:p>
          <a:p>
            <a:pPr algn="ctr"/>
            <a:r>
              <a:rPr lang="en-GB" sz="1200" i="1" dirty="0">
                <a:latin typeface="Castledown" panose="02000503040000020003" pitchFamily="2" charset="0"/>
              </a:rPr>
              <a:t>So, coastal excursion tourism is like Weymouth being the best starting point for a treasure hunt along the coast.                    It helps Weymouth attract more visitors, create jobs, and show off all the amazing things Dorset has to offer!</a:t>
            </a:r>
          </a:p>
        </p:txBody>
      </p:sp>
    </p:spTree>
    <p:extLst>
      <p:ext uri="{BB962C8B-B14F-4D97-AF65-F5344CB8AC3E}">
        <p14:creationId xmlns:p14="http://schemas.microsoft.com/office/powerpoint/2010/main" val="28450019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30824B03-BD48-18A7-5AB9-C1FEFAD12240}"/>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B694E35F-E7FD-9106-E132-12D3E8DAE45F}"/>
              </a:ext>
            </a:extLst>
          </p:cNvPr>
          <p:cNvSpPr/>
          <p:nvPr/>
        </p:nvSpPr>
        <p:spPr>
          <a:xfrm>
            <a:off x="303634" y="1568273"/>
            <a:ext cx="8648798" cy="4643431"/>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7170" name="Picture 2" descr="old weymouth Old Town Hall | Old Weymouth high street is a p… | Flickr">
            <a:extLst>
              <a:ext uri="{FF2B5EF4-FFF2-40B4-BE49-F238E27FC236}">
                <a16:creationId xmlns:a16="http://schemas.microsoft.com/office/drawing/2014/main" id="{3EAA2E2A-0929-2E7A-931F-E708966F1D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1999" y="95282"/>
            <a:ext cx="4455067" cy="3007170"/>
          </a:xfrm>
          <a:prstGeom prst="rect">
            <a:avLst/>
          </a:prstGeom>
          <a:noFill/>
          <a:ln w="28575">
            <a:solidFill>
              <a:srgbClr val="2F2967"/>
            </a:solidFill>
          </a:ln>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F5E0CFE7-24DB-8BBE-4421-88D4A70FEFD1}"/>
              </a:ext>
            </a:extLst>
          </p:cNvPr>
          <p:cNvGrpSpPr/>
          <p:nvPr/>
        </p:nvGrpSpPr>
        <p:grpSpPr>
          <a:xfrm>
            <a:off x="170195" y="223884"/>
            <a:ext cx="2913040" cy="1086244"/>
            <a:chOff x="795114" y="4884230"/>
            <a:chExt cx="2913040" cy="1086244"/>
          </a:xfrm>
        </p:grpSpPr>
        <p:sp>
          <p:nvSpPr>
            <p:cNvPr id="24" name="Rectangle: Rounded Corners 23">
              <a:extLst>
                <a:ext uri="{FF2B5EF4-FFF2-40B4-BE49-F238E27FC236}">
                  <a16:creationId xmlns:a16="http://schemas.microsoft.com/office/drawing/2014/main" id="{C7368DFA-FD28-26F5-444E-BB7DE4A4157D}"/>
                </a:ext>
              </a:extLst>
            </p:cNvPr>
            <p:cNvSpPr/>
            <p:nvPr/>
          </p:nvSpPr>
          <p:spPr>
            <a:xfrm>
              <a:off x="795114" y="4890004"/>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25" name="Rectangle 24">
              <a:extLst>
                <a:ext uri="{FF2B5EF4-FFF2-40B4-BE49-F238E27FC236}">
                  <a16:creationId xmlns:a16="http://schemas.microsoft.com/office/drawing/2014/main" id="{6250B768-DD0A-1CBA-7713-CAEA9F1E8BD0}"/>
                </a:ext>
              </a:extLst>
            </p:cNvPr>
            <p:cNvSpPr/>
            <p:nvPr/>
          </p:nvSpPr>
          <p:spPr>
            <a:xfrm>
              <a:off x="2022505" y="4884230"/>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Historical &amp; Heritage</a:t>
              </a:r>
            </a:p>
          </p:txBody>
        </p:sp>
      </p:grpSp>
      <p:pic>
        <p:nvPicPr>
          <p:cNvPr id="146" name="Google Shape;146;p31" descr="A picture containing text, clipart&#10;&#10;Description automatically generated">
            <a:extLst>
              <a:ext uri="{FF2B5EF4-FFF2-40B4-BE49-F238E27FC236}">
                <a16:creationId xmlns:a16="http://schemas.microsoft.com/office/drawing/2014/main" id="{E48359EC-3E4A-C04D-0515-7D408EA8DB50}"/>
              </a:ext>
            </a:extLst>
          </p:cNvPr>
          <p:cNvPicPr preferRelativeResize="0"/>
          <p:nvPr/>
        </p:nvPicPr>
        <p:blipFill rotWithShape="1">
          <a:blip r:embed="rId4">
            <a:alphaModFix/>
          </a:blip>
          <a:srcRect/>
          <a:stretch/>
        </p:blipFill>
        <p:spPr>
          <a:xfrm>
            <a:off x="7379493" y="6211704"/>
            <a:ext cx="1685649" cy="568417"/>
          </a:xfrm>
          <a:prstGeom prst="rect">
            <a:avLst/>
          </a:prstGeom>
          <a:noFill/>
          <a:ln>
            <a:noFill/>
          </a:ln>
        </p:spPr>
      </p:pic>
      <p:sp>
        <p:nvSpPr>
          <p:cNvPr id="2" name="Google Shape;142;p31">
            <a:hlinkClick r:id="rId5" action="ppaction://hlinksldjump"/>
            <a:extLst>
              <a:ext uri="{FF2B5EF4-FFF2-40B4-BE49-F238E27FC236}">
                <a16:creationId xmlns:a16="http://schemas.microsoft.com/office/drawing/2014/main" id="{20E1440D-28A1-D54A-4F3E-7F2C81198FE6}"/>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400" b="1" i="0" u="none" strike="noStrike" cap="none" dirty="0">
                <a:solidFill>
                  <a:srgbClr val="2F2967"/>
                </a:solidFill>
                <a:latin typeface="Arial"/>
                <a:ea typeface="Arial"/>
                <a:cs typeface="Arial"/>
                <a:sym typeface="Arial"/>
              </a:rPr>
              <a:t>Tourism</a:t>
            </a:r>
            <a:endParaRPr sz="2000" b="0" i="0" u="none" strike="noStrike" cap="none" dirty="0">
              <a:solidFill>
                <a:srgbClr val="2F2967"/>
              </a:solidFill>
              <a:latin typeface="Arial"/>
              <a:ea typeface="Arial"/>
              <a:cs typeface="Arial"/>
              <a:sym typeface="Arial"/>
            </a:endParaRPr>
          </a:p>
        </p:txBody>
      </p:sp>
      <p:pic>
        <p:nvPicPr>
          <p:cNvPr id="6" name="Graphic 5" descr="Hourglass 60% outline">
            <a:extLst>
              <a:ext uri="{FF2B5EF4-FFF2-40B4-BE49-F238E27FC236}">
                <a16:creationId xmlns:a16="http://schemas.microsoft.com/office/drawing/2014/main" id="{CC653275-054E-E7FA-105E-F74B7239385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26691" y="308913"/>
            <a:ext cx="914400" cy="914400"/>
          </a:xfrm>
          <a:prstGeom prst="rect">
            <a:avLst/>
          </a:prstGeom>
        </p:spPr>
      </p:pic>
      <p:sp>
        <p:nvSpPr>
          <p:cNvPr id="7" name="TextBox 6">
            <a:extLst>
              <a:ext uri="{FF2B5EF4-FFF2-40B4-BE49-F238E27FC236}">
                <a16:creationId xmlns:a16="http://schemas.microsoft.com/office/drawing/2014/main" id="{0BD7A316-C1E1-F8E4-13C7-1FD4FB826048}"/>
              </a:ext>
            </a:extLst>
          </p:cNvPr>
          <p:cNvSpPr txBox="1"/>
          <p:nvPr/>
        </p:nvSpPr>
        <p:spPr>
          <a:xfrm>
            <a:off x="428623" y="1607275"/>
            <a:ext cx="4133850" cy="1384995"/>
          </a:xfrm>
          <a:prstGeom prst="rect">
            <a:avLst/>
          </a:prstGeom>
          <a:noFill/>
        </p:spPr>
        <p:txBody>
          <a:bodyPr wrap="square">
            <a:spAutoFit/>
          </a:bodyPr>
          <a:lstStyle/>
          <a:p>
            <a:pPr algn="ctr"/>
            <a:r>
              <a:rPr lang="en-GB" sz="1200" dirty="0">
                <a:solidFill>
                  <a:schemeClr val="tx1"/>
                </a:solidFill>
                <a:effectLst/>
                <a:latin typeface="Castledown" panose="02000503040000020003" pitchFamily="2" charset="0"/>
              </a:rPr>
              <a:t>Weymouth's rich history, including its Georgian architecture, its role in the Napoleonic Wars, and its connections to royalty, became more accessible to tourists. The railway made it easier for visitors to explore historical landmarks such as the </a:t>
            </a:r>
            <a:r>
              <a:rPr lang="en-GB" sz="1200" dirty="0" err="1">
                <a:solidFill>
                  <a:schemeClr val="tx1"/>
                </a:solidFill>
                <a:effectLst/>
                <a:latin typeface="Castledown" panose="02000503040000020003" pitchFamily="2" charset="0"/>
              </a:rPr>
              <a:t>Nothe</a:t>
            </a:r>
            <a:r>
              <a:rPr lang="en-GB" sz="1200" dirty="0">
                <a:solidFill>
                  <a:schemeClr val="tx1"/>
                </a:solidFill>
                <a:effectLst/>
                <a:latin typeface="Castledown" panose="02000503040000020003" pitchFamily="2" charset="0"/>
              </a:rPr>
              <a:t> Fort, </a:t>
            </a:r>
            <a:r>
              <a:rPr lang="en-GB" sz="1200" dirty="0" err="1">
                <a:solidFill>
                  <a:schemeClr val="tx1"/>
                </a:solidFill>
                <a:effectLst/>
                <a:latin typeface="Castledown" panose="02000503040000020003" pitchFamily="2" charset="0"/>
              </a:rPr>
              <a:t>Sandsfoot</a:t>
            </a:r>
            <a:r>
              <a:rPr lang="en-GB" sz="1200" dirty="0">
                <a:solidFill>
                  <a:schemeClr val="tx1"/>
                </a:solidFill>
                <a:effectLst/>
                <a:latin typeface="Castledown" panose="02000503040000020003" pitchFamily="2" charset="0"/>
              </a:rPr>
              <a:t> Castle, and the Weymouth Museum, fostering an interest in the town's past.</a:t>
            </a:r>
            <a:endParaRPr lang="en-GB" sz="1200" dirty="0">
              <a:solidFill>
                <a:schemeClr val="tx1"/>
              </a:solidFill>
              <a:latin typeface="Castledown" panose="02000503040000020003" pitchFamily="2" charset="0"/>
            </a:endParaRPr>
          </a:p>
        </p:txBody>
      </p:sp>
      <p:sp>
        <p:nvSpPr>
          <p:cNvPr id="9" name="TextBox 8">
            <a:extLst>
              <a:ext uri="{FF2B5EF4-FFF2-40B4-BE49-F238E27FC236}">
                <a16:creationId xmlns:a16="http://schemas.microsoft.com/office/drawing/2014/main" id="{A416722E-8F87-408A-2BDF-33B92DF71110}"/>
              </a:ext>
            </a:extLst>
          </p:cNvPr>
          <p:cNvSpPr txBox="1"/>
          <p:nvPr/>
        </p:nvSpPr>
        <p:spPr>
          <a:xfrm>
            <a:off x="428623" y="2959616"/>
            <a:ext cx="8514282" cy="3231654"/>
          </a:xfrm>
          <a:prstGeom prst="rect">
            <a:avLst/>
          </a:prstGeom>
          <a:noFill/>
        </p:spPr>
        <p:txBody>
          <a:bodyPr wrap="square">
            <a:spAutoFit/>
          </a:bodyPr>
          <a:lstStyle/>
          <a:p>
            <a:r>
              <a:rPr lang="en-GB" sz="1200" dirty="0">
                <a:solidFill>
                  <a:schemeClr val="tx1"/>
                </a:solidFill>
                <a:latin typeface="Castledown" panose="02000503040000020003" pitchFamily="2" charset="0"/>
              </a:rPr>
              <a:t>Here's how it helps Weymouth:</a:t>
            </a:r>
          </a:p>
          <a:p>
            <a:pPr>
              <a:buFont typeface="Arial" panose="020B0604020202020204" pitchFamily="34" charset="0"/>
              <a:buChar char="•"/>
            </a:pPr>
            <a:r>
              <a:rPr lang="en-GB" sz="1200" b="1" dirty="0">
                <a:solidFill>
                  <a:schemeClr val="tx1"/>
                </a:solidFill>
                <a:latin typeface="Castledown" panose="02000503040000020003" pitchFamily="2" charset="0"/>
              </a:rPr>
              <a:t>Sharing Cool Stories:</a:t>
            </a:r>
            <a:r>
              <a:rPr lang="en-GB" sz="1200" dirty="0">
                <a:solidFill>
                  <a:schemeClr val="tx1"/>
                </a:solidFill>
                <a:latin typeface="Castledown" panose="02000503040000020003" pitchFamily="2" charset="0"/>
              </a:rPr>
              <a:t> Weymouth has pirates, castles, and even dinosaurs! Historical &amp; heritage tourism helps share these exciting stories with everyone. It's like telling your friends your favourite bedtime story, but even better because it's </a:t>
            </a:r>
            <a:r>
              <a:rPr lang="en-GB" sz="1200" i="1" dirty="0">
                <a:solidFill>
                  <a:schemeClr val="tx1"/>
                </a:solidFill>
                <a:latin typeface="Castledown" panose="02000503040000020003" pitchFamily="2" charset="0"/>
              </a:rPr>
              <a:t>real</a:t>
            </a:r>
            <a:r>
              <a:rPr lang="en-GB" sz="1200" dirty="0">
                <a:solidFill>
                  <a:schemeClr val="tx1"/>
                </a:solidFill>
                <a:latin typeface="Castledown" panose="02000503040000020003" pitchFamily="2" charset="0"/>
              </a:rPr>
              <a:t>!</a:t>
            </a:r>
          </a:p>
          <a:p>
            <a:pPr>
              <a:buFont typeface="Arial" panose="020B0604020202020204" pitchFamily="34" charset="0"/>
              <a:buChar char="•"/>
            </a:pPr>
            <a:r>
              <a:rPr lang="en-GB" sz="1200" b="1" dirty="0">
                <a:solidFill>
                  <a:schemeClr val="tx1"/>
                </a:solidFill>
                <a:latin typeface="Castledown" panose="02000503040000020003" pitchFamily="2" charset="0"/>
              </a:rPr>
              <a:t>Making Weymouth Interesting:</a:t>
            </a:r>
            <a:r>
              <a:rPr lang="en-GB" sz="1200" dirty="0">
                <a:solidFill>
                  <a:schemeClr val="tx1"/>
                </a:solidFill>
                <a:latin typeface="Castledown" panose="02000503040000020003" pitchFamily="2" charset="0"/>
              </a:rPr>
              <a:t> All those old buildings, monuments, and museums make Weymouth a really interesting place to visit. It's like having a town full of secret clues to discover!</a:t>
            </a:r>
          </a:p>
          <a:p>
            <a:pPr>
              <a:buFont typeface="Arial" panose="020B0604020202020204" pitchFamily="34" charset="0"/>
              <a:buChar char="•"/>
            </a:pPr>
            <a:r>
              <a:rPr lang="en-GB" sz="1200" b="1" dirty="0">
                <a:solidFill>
                  <a:schemeClr val="tx1"/>
                </a:solidFill>
                <a:latin typeface="Castledown" panose="02000503040000020003" pitchFamily="2" charset="0"/>
              </a:rPr>
              <a:t>Brings More Visitors:</a:t>
            </a:r>
            <a:r>
              <a:rPr lang="en-GB" sz="1200" dirty="0">
                <a:solidFill>
                  <a:schemeClr val="tx1"/>
                </a:solidFill>
                <a:latin typeface="Castledown" panose="02000503040000020003" pitchFamily="2" charset="0"/>
              </a:rPr>
              <a:t> People who love history travel from all over to see Weymouth's historical treasures. This means </a:t>
            </a:r>
            <a:r>
              <a:rPr lang="en-GB" sz="1200" i="1" dirty="0">
                <a:solidFill>
                  <a:schemeClr val="tx1"/>
                </a:solidFill>
                <a:latin typeface="Castledown" panose="02000503040000020003" pitchFamily="2" charset="0"/>
              </a:rPr>
              <a:t>more</a:t>
            </a:r>
            <a:r>
              <a:rPr lang="en-GB" sz="1200" dirty="0">
                <a:solidFill>
                  <a:schemeClr val="tx1"/>
                </a:solidFill>
                <a:latin typeface="Castledown" panose="02000503040000020003" pitchFamily="2" charset="0"/>
              </a:rPr>
              <a:t> visitors come to Weymouth.</a:t>
            </a:r>
          </a:p>
          <a:p>
            <a:pPr>
              <a:buFont typeface="Arial" panose="020B0604020202020204" pitchFamily="34" charset="0"/>
              <a:buChar char="•"/>
            </a:pPr>
            <a:r>
              <a:rPr lang="en-GB" sz="1200" b="1" dirty="0">
                <a:solidFill>
                  <a:schemeClr val="tx1"/>
                </a:solidFill>
                <a:latin typeface="Castledown" panose="02000503040000020003" pitchFamily="2" charset="0"/>
              </a:rPr>
              <a:t>Money for Keeping Things Safe:</a:t>
            </a:r>
            <a:r>
              <a:rPr lang="en-GB" sz="1200" dirty="0">
                <a:solidFill>
                  <a:schemeClr val="tx1"/>
                </a:solidFill>
                <a:latin typeface="Castledown" panose="02000503040000020003" pitchFamily="2" charset="0"/>
              </a:rPr>
              <a:t> Those old castles and buildings need looking after so they don't fall down! The money from tourism helps Weymouth keep these important places safe and beautiful for everyone to enjoy.</a:t>
            </a:r>
          </a:p>
          <a:p>
            <a:pPr>
              <a:buFont typeface="Arial" panose="020B0604020202020204" pitchFamily="34" charset="0"/>
              <a:buChar char="•"/>
            </a:pPr>
            <a:r>
              <a:rPr lang="en-GB" sz="1200" b="1" dirty="0">
                <a:solidFill>
                  <a:schemeClr val="tx1"/>
                </a:solidFill>
                <a:latin typeface="Castledown" panose="02000503040000020003" pitchFamily="2" charset="0"/>
              </a:rPr>
              <a:t>Jobs for People:</a:t>
            </a:r>
            <a:r>
              <a:rPr lang="en-GB" sz="1200" dirty="0">
                <a:solidFill>
                  <a:schemeClr val="tx1"/>
                </a:solidFill>
                <a:latin typeface="Castledown" panose="02000503040000020003" pitchFamily="2" charset="0"/>
              </a:rPr>
              <a:t> More visitors mean more jobs! Maybe someone will be a tour guide and tell exciting stories about pirates, or someone will work in a museum showing off old dinosaur bones.</a:t>
            </a:r>
          </a:p>
          <a:p>
            <a:pPr>
              <a:buFont typeface="Arial" panose="020B0604020202020204" pitchFamily="34" charset="0"/>
              <a:buChar char="•"/>
            </a:pPr>
            <a:r>
              <a:rPr lang="en-GB" sz="1200" b="1" dirty="0">
                <a:solidFill>
                  <a:schemeClr val="tx1"/>
                </a:solidFill>
                <a:latin typeface="Castledown" panose="02000503040000020003" pitchFamily="2" charset="0"/>
              </a:rPr>
              <a:t>Weymouth Becomes Famous for History:</a:t>
            </a:r>
            <a:r>
              <a:rPr lang="en-GB" sz="1200" dirty="0">
                <a:solidFill>
                  <a:schemeClr val="tx1"/>
                </a:solidFill>
                <a:latin typeface="Castledown" panose="02000503040000020003" pitchFamily="2" charset="0"/>
              </a:rPr>
              <a:t> When people visit Weymouth to learn about history, it makes Weymouth famous for being a historical place! It's like your school winning a history competition!</a:t>
            </a:r>
          </a:p>
          <a:p>
            <a:pPr>
              <a:buFont typeface="Arial" panose="020B0604020202020204" pitchFamily="34" charset="0"/>
              <a:buChar char="•"/>
            </a:pPr>
            <a:r>
              <a:rPr lang="en-GB" sz="1200" b="1" dirty="0">
                <a:solidFill>
                  <a:schemeClr val="tx1"/>
                </a:solidFill>
                <a:latin typeface="Castledown" panose="02000503040000020003" pitchFamily="2" charset="0"/>
              </a:rPr>
              <a:t>Learning is Fun!:</a:t>
            </a:r>
            <a:r>
              <a:rPr lang="en-GB" sz="1200" dirty="0">
                <a:solidFill>
                  <a:schemeClr val="tx1"/>
                </a:solidFill>
                <a:latin typeface="Castledown" panose="02000503040000020003" pitchFamily="2" charset="0"/>
              </a:rPr>
              <a:t> Historical &amp; heritage tourism makes learning fun! It's much more exciting to see a real castle than just read about it in a book.</a:t>
            </a:r>
          </a:p>
          <a:p>
            <a:pPr algn="ctr"/>
            <a:r>
              <a:rPr lang="en-GB" sz="1200" i="1" dirty="0">
                <a:solidFill>
                  <a:schemeClr val="tx1"/>
                </a:solidFill>
                <a:latin typeface="Castledown" panose="02000503040000020003" pitchFamily="2" charset="0"/>
              </a:rPr>
              <a:t>So, historical &amp; heritage tourism is like opening that treasure chest of stories and sharing them with the world. It helps Weymouth keep its history alive, create jobs, and be an exciting place to visit and learn!</a:t>
            </a:r>
          </a:p>
        </p:txBody>
      </p:sp>
    </p:spTree>
    <p:extLst>
      <p:ext uri="{BB962C8B-B14F-4D97-AF65-F5344CB8AC3E}">
        <p14:creationId xmlns:p14="http://schemas.microsoft.com/office/powerpoint/2010/main" val="9748748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FABF7B29-19FC-A8BA-0D1B-CBF660F4D1C0}"/>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2283F8AB-6A06-8CC8-EDB3-99D3BACEC560}"/>
              </a:ext>
            </a:extLst>
          </p:cNvPr>
          <p:cNvSpPr/>
          <p:nvPr/>
        </p:nvSpPr>
        <p:spPr>
          <a:xfrm>
            <a:off x="247601" y="1568273"/>
            <a:ext cx="8648798" cy="4643431"/>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0242" name="Picture 2">
            <a:extLst>
              <a:ext uri="{FF2B5EF4-FFF2-40B4-BE49-F238E27FC236}">
                <a16:creationId xmlns:a16="http://schemas.microsoft.com/office/drawing/2014/main" id="{D0EB7C9E-959F-EBE8-F1E9-878D05FA3C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3318" y="91330"/>
            <a:ext cx="4335962" cy="2933549"/>
          </a:xfrm>
          <a:prstGeom prst="rect">
            <a:avLst/>
          </a:prstGeom>
          <a:noFill/>
          <a:ln w="28575">
            <a:solidFill>
              <a:schemeClr val="tx1"/>
            </a:solidFill>
          </a:ln>
          <a:extLst>
            <a:ext uri="{909E8E84-426E-40DD-AFC4-6F175D3DCCD1}">
              <a14:hiddenFill xmlns:a14="http://schemas.microsoft.com/office/drawing/2010/main">
                <a:solidFill>
                  <a:srgbClr val="FFFFFF"/>
                </a:solidFill>
              </a14:hiddenFill>
            </a:ext>
          </a:extLst>
        </p:spPr>
      </p:pic>
      <p:grpSp>
        <p:nvGrpSpPr>
          <p:cNvPr id="6" name="Group 5">
            <a:extLst>
              <a:ext uri="{FF2B5EF4-FFF2-40B4-BE49-F238E27FC236}">
                <a16:creationId xmlns:a16="http://schemas.microsoft.com/office/drawing/2014/main" id="{5A6FF1A4-4FCC-01DF-D9D9-525603633F74}"/>
              </a:ext>
            </a:extLst>
          </p:cNvPr>
          <p:cNvGrpSpPr/>
          <p:nvPr/>
        </p:nvGrpSpPr>
        <p:grpSpPr>
          <a:xfrm>
            <a:off x="170195" y="243729"/>
            <a:ext cx="2913040" cy="1086244"/>
            <a:chOff x="5239926" y="1649375"/>
            <a:chExt cx="2913040" cy="1086244"/>
          </a:xfrm>
        </p:grpSpPr>
        <p:sp>
          <p:nvSpPr>
            <p:cNvPr id="12" name="Rectangle: Rounded Corners 11">
              <a:extLst>
                <a:ext uri="{FF2B5EF4-FFF2-40B4-BE49-F238E27FC236}">
                  <a16:creationId xmlns:a16="http://schemas.microsoft.com/office/drawing/2014/main" id="{C6BECADB-8D7C-AE6C-546D-01304EC652B6}"/>
                </a:ext>
              </a:extLst>
            </p:cNvPr>
            <p:cNvSpPr/>
            <p:nvPr/>
          </p:nvSpPr>
          <p:spPr>
            <a:xfrm>
              <a:off x="5239926" y="1655149"/>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3" name="Rectangle 12">
              <a:extLst>
                <a:ext uri="{FF2B5EF4-FFF2-40B4-BE49-F238E27FC236}">
                  <a16:creationId xmlns:a16="http://schemas.microsoft.com/office/drawing/2014/main" id="{55FA1580-B487-8FE8-725E-F817696E68BA}"/>
                </a:ext>
              </a:extLst>
            </p:cNvPr>
            <p:cNvSpPr/>
            <p:nvPr/>
          </p:nvSpPr>
          <p:spPr>
            <a:xfrm>
              <a:off x="6467317" y="1649375"/>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Royal</a:t>
              </a:r>
            </a:p>
          </p:txBody>
        </p:sp>
      </p:grpSp>
      <p:pic>
        <p:nvPicPr>
          <p:cNvPr id="146" name="Google Shape;146;p31" descr="A picture containing text, clipart&#10;&#10;Description automatically generated">
            <a:extLst>
              <a:ext uri="{FF2B5EF4-FFF2-40B4-BE49-F238E27FC236}">
                <a16:creationId xmlns:a16="http://schemas.microsoft.com/office/drawing/2014/main" id="{C7D875FA-5C7D-B46C-B504-0D513CA102E0}"/>
              </a:ext>
            </a:extLst>
          </p:cNvPr>
          <p:cNvPicPr preferRelativeResize="0"/>
          <p:nvPr/>
        </p:nvPicPr>
        <p:blipFill rotWithShape="1">
          <a:blip r:embed="rId4">
            <a:alphaModFix/>
          </a:blip>
          <a:srcRect/>
          <a:stretch/>
        </p:blipFill>
        <p:spPr>
          <a:xfrm>
            <a:off x="7379493" y="6211704"/>
            <a:ext cx="1685649" cy="568417"/>
          </a:xfrm>
          <a:prstGeom prst="rect">
            <a:avLst/>
          </a:prstGeom>
          <a:noFill/>
          <a:ln>
            <a:noFill/>
          </a:ln>
        </p:spPr>
      </p:pic>
      <p:sp>
        <p:nvSpPr>
          <p:cNvPr id="2" name="Google Shape;142;p31">
            <a:hlinkClick r:id="rId5" action="ppaction://hlinksldjump"/>
            <a:extLst>
              <a:ext uri="{FF2B5EF4-FFF2-40B4-BE49-F238E27FC236}">
                <a16:creationId xmlns:a16="http://schemas.microsoft.com/office/drawing/2014/main" id="{A1AA9A71-F369-4DFE-06B6-8C0DAD4052C9}"/>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400" b="1" i="0" u="none" strike="noStrike" cap="none" dirty="0">
                <a:solidFill>
                  <a:srgbClr val="2F2967"/>
                </a:solidFill>
                <a:latin typeface="Arial"/>
                <a:ea typeface="Arial"/>
                <a:cs typeface="Arial"/>
                <a:sym typeface="Arial"/>
              </a:rPr>
              <a:t>Tourism</a:t>
            </a:r>
            <a:endParaRPr sz="2000" b="0" i="0" u="none" strike="noStrike" cap="none" dirty="0">
              <a:solidFill>
                <a:srgbClr val="2F2967"/>
              </a:solidFill>
              <a:latin typeface="Arial"/>
              <a:ea typeface="Arial"/>
              <a:cs typeface="Arial"/>
              <a:sym typeface="Arial"/>
            </a:endParaRPr>
          </a:p>
        </p:txBody>
      </p:sp>
      <p:pic>
        <p:nvPicPr>
          <p:cNvPr id="5" name="Graphic 4" descr="Crown outline">
            <a:extLst>
              <a:ext uri="{FF2B5EF4-FFF2-40B4-BE49-F238E27FC236}">
                <a16:creationId xmlns:a16="http://schemas.microsoft.com/office/drawing/2014/main" id="{6E264FE1-C350-CE70-CD12-17EE90B15AE9}"/>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326691" y="328758"/>
            <a:ext cx="914400" cy="914400"/>
          </a:xfrm>
          <a:prstGeom prst="rect">
            <a:avLst/>
          </a:prstGeom>
        </p:spPr>
      </p:pic>
      <p:sp>
        <p:nvSpPr>
          <p:cNvPr id="3" name="TextBox 2">
            <a:extLst>
              <a:ext uri="{FF2B5EF4-FFF2-40B4-BE49-F238E27FC236}">
                <a16:creationId xmlns:a16="http://schemas.microsoft.com/office/drawing/2014/main" id="{06719AF8-F6D8-295A-05EE-9DD7CDF51E26}"/>
              </a:ext>
            </a:extLst>
          </p:cNvPr>
          <p:cNvSpPr txBox="1"/>
          <p:nvPr/>
        </p:nvSpPr>
        <p:spPr>
          <a:xfrm>
            <a:off x="495300" y="1688476"/>
            <a:ext cx="4188018" cy="1200329"/>
          </a:xfrm>
          <a:prstGeom prst="rect">
            <a:avLst/>
          </a:prstGeom>
          <a:noFill/>
        </p:spPr>
        <p:txBody>
          <a:bodyPr wrap="square" rtlCol="0">
            <a:spAutoFit/>
          </a:bodyPr>
          <a:lstStyle/>
          <a:p>
            <a:pPr algn="ctr"/>
            <a:r>
              <a:rPr lang="en-GB" sz="1200" dirty="0">
                <a:solidFill>
                  <a:schemeClr val="tx1"/>
                </a:solidFill>
                <a:effectLst/>
                <a:latin typeface="Castledown" panose="02000503040000020003" pitchFamily="2" charset="0"/>
              </a:rPr>
              <a:t>Weymouth's association with King George III, who frequently visited the town in the late 18th century, gained renewed prominence with the railway's arrival. The royal connection became a significant draw for tourists, who were keen to visit the places associated with the king and learn about his influence on Weymouth's development.</a:t>
            </a:r>
            <a:endParaRPr lang="en-GB" sz="1050" dirty="0">
              <a:solidFill>
                <a:schemeClr val="tx1"/>
              </a:solidFill>
              <a:latin typeface="Castledown" panose="02000503040000020003" pitchFamily="2" charset="0"/>
            </a:endParaRPr>
          </a:p>
        </p:txBody>
      </p:sp>
      <p:sp>
        <p:nvSpPr>
          <p:cNvPr id="8" name="TextBox 7">
            <a:extLst>
              <a:ext uri="{FF2B5EF4-FFF2-40B4-BE49-F238E27FC236}">
                <a16:creationId xmlns:a16="http://schemas.microsoft.com/office/drawing/2014/main" id="{777B9651-118B-8E8E-F8E9-70833F52D92C}"/>
              </a:ext>
            </a:extLst>
          </p:cNvPr>
          <p:cNvSpPr txBox="1"/>
          <p:nvPr/>
        </p:nvSpPr>
        <p:spPr>
          <a:xfrm>
            <a:off x="326691" y="2865684"/>
            <a:ext cx="8569708" cy="3416320"/>
          </a:xfrm>
          <a:prstGeom prst="rect">
            <a:avLst/>
          </a:prstGeom>
          <a:noFill/>
        </p:spPr>
        <p:txBody>
          <a:bodyPr wrap="square">
            <a:spAutoFit/>
          </a:bodyPr>
          <a:lstStyle/>
          <a:p>
            <a:r>
              <a:rPr lang="en-GB" sz="1200" dirty="0">
                <a:latin typeface="Castledown" panose="02000503040000020003" pitchFamily="2" charset="0"/>
              </a:rPr>
              <a:t>Here's how royal tourism helps Weymouth:</a:t>
            </a:r>
          </a:p>
          <a:p>
            <a:pPr>
              <a:buFont typeface="Arial" panose="020B0604020202020204" pitchFamily="34" charset="0"/>
              <a:buChar char="•"/>
            </a:pPr>
            <a:r>
              <a:rPr lang="en-GB" sz="1200" b="1" dirty="0">
                <a:latin typeface="Castledown" panose="02000503040000020003" pitchFamily="2" charset="0"/>
              </a:rPr>
              <a:t>Makes Weymouth Special:</a:t>
            </a:r>
            <a:r>
              <a:rPr lang="en-GB" sz="1200" dirty="0">
                <a:latin typeface="Castledown" panose="02000503040000020003" pitchFamily="2" charset="0"/>
              </a:rPr>
              <a:t> Knowing a King loved Weymouth makes it feel extra special. It's like having a celebrity say your school is the best – it makes everyone proud!</a:t>
            </a:r>
          </a:p>
          <a:p>
            <a:pPr>
              <a:buFont typeface="Arial" panose="020B0604020202020204" pitchFamily="34" charset="0"/>
              <a:buChar char="•"/>
            </a:pPr>
            <a:r>
              <a:rPr lang="en-GB" sz="1200" b="1" dirty="0">
                <a:latin typeface="Castledown" panose="02000503040000020003" pitchFamily="2" charset="0"/>
              </a:rPr>
              <a:t>Brings More Visitors:</a:t>
            </a:r>
            <a:r>
              <a:rPr lang="en-GB" sz="1200" dirty="0">
                <a:latin typeface="Castledown" panose="02000503040000020003" pitchFamily="2" charset="0"/>
              </a:rPr>
              <a:t> People are curious about the King and want to see what he liked about Weymouth. They might visit his old house, walk where he walked, and imagine what it was like when he was here. This means </a:t>
            </a:r>
            <a:r>
              <a:rPr lang="en-GB" sz="1200" i="1" dirty="0">
                <a:latin typeface="Castledown" panose="02000503040000020003" pitchFamily="2" charset="0"/>
              </a:rPr>
              <a:t>more</a:t>
            </a:r>
            <a:r>
              <a:rPr lang="en-GB" sz="1200" dirty="0">
                <a:latin typeface="Castledown" panose="02000503040000020003" pitchFamily="2" charset="0"/>
              </a:rPr>
              <a:t> visitors come to Weymouth.</a:t>
            </a:r>
          </a:p>
          <a:p>
            <a:pPr>
              <a:buFont typeface="Arial" panose="020B0604020202020204" pitchFamily="34" charset="0"/>
              <a:buChar char="•"/>
            </a:pPr>
            <a:r>
              <a:rPr lang="en-GB" sz="1200" b="1" dirty="0">
                <a:latin typeface="Castledown" panose="02000503040000020003" pitchFamily="2" charset="0"/>
              </a:rPr>
              <a:t>Money for Fun Things:</a:t>
            </a:r>
            <a:r>
              <a:rPr lang="en-GB" sz="1200" dirty="0">
                <a:latin typeface="Castledown" panose="02000503040000020003" pitchFamily="2" charset="0"/>
              </a:rPr>
              <a:t> When people visit, they spend money on ice cream, souvenirs, and maybe even a horse-drawn carriage ride like the King used to take! This money helps Weymouth keep its beaches clean, its parks pretty, and maybe even build a museum about the King.</a:t>
            </a:r>
          </a:p>
          <a:p>
            <a:pPr>
              <a:buFont typeface="Arial" panose="020B0604020202020204" pitchFamily="34" charset="0"/>
              <a:buChar char="•"/>
            </a:pPr>
            <a:r>
              <a:rPr lang="en-GB" sz="1200" b="1" dirty="0">
                <a:latin typeface="Castledown" panose="02000503040000020003" pitchFamily="2" charset="0"/>
              </a:rPr>
              <a:t>Sharing Weymouth's History:</a:t>
            </a:r>
            <a:r>
              <a:rPr lang="en-GB" sz="1200" dirty="0">
                <a:latin typeface="Castledown" panose="02000503040000020003" pitchFamily="2" charset="0"/>
              </a:rPr>
              <a:t> Weymouth's connection to the King is a cool story! Royal tourism helps tell this story to more people. It's like sharing a fascinating fact you learned in school with your friends.</a:t>
            </a:r>
          </a:p>
          <a:p>
            <a:pPr>
              <a:buFont typeface="Arial" panose="020B0604020202020204" pitchFamily="34" charset="0"/>
              <a:buChar char="•"/>
            </a:pPr>
            <a:r>
              <a:rPr lang="en-GB" sz="1200" b="1" dirty="0">
                <a:latin typeface="Castledown" panose="02000503040000020003" pitchFamily="2" charset="0"/>
              </a:rPr>
              <a:t>Jobs for People:</a:t>
            </a:r>
            <a:r>
              <a:rPr lang="en-GB" sz="1200" dirty="0">
                <a:latin typeface="Castledown" panose="02000503040000020003" pitchFamily="2" charset="0"/>
              </a:rPr>
              <a:t> More visitors mean more jobs! Maybe someone will dress up like the King and give tours, or someone will open a shop selling royal souvenirs. These are special jobs that come from royal tourism.</a:t>
            </a:r>
          </a:p>
          <a:p>
            <a:pPr>
              <a:buFont typeface="Arial" panose="020B0604020202020204" pitchFamily="34" charset="0"/>
              <a:buChar char="•"/>
            </a:pPr>
            <a:r>
              <a:rPr lang="en-GB" sz="1200" b="1" dirty="0">
                <a:latin typeface="Castledown" panose="02000503040000020003" pitchFamily="2" charset="0"/>
              </a:rPr>
              <a:t>Makes Weymouth Famous:</a:t>
            </a:r>
            <a:r>
              <a:rPr lang="en-GB" sz="1200" dirty="0">
                <a:latin typeface="Castledown" panose="02000503040000020003" pitchFamily="2" charset="0"/>
              </a:rPr>
              <a:t> When people talk about Weymouth and its King, it makes Weymouth famous! It's like your school winning a prize – everyone knows about it!</a:t>
            </a:r>
          </a:p>
          <a:p>
            <a:pPr>
              <a:buFont typeface="Arial" panose="020B0604020202020204" pitchFamily="34" charset="0"/>
              <a:buChar char="•"/>
            </a:pPr>
            <a:endParaRPr lang="en-GB" sz="600" dirty="0">
              <a:latin typeface="Castledown" panose="02000503040000020003" pitchFamily="2" charset="0"/>
            </a:endParaRPr>
          </a:p>
          <a:p>
            <a:pPr algn="ctr"/>
            <a:r>
              <a:rPr lang="en-GB" sz="1200" dirty="0">
                <a:latin typeface="Castledown" panose="02000503040000020003" pitchFamily="2" charset="0"/>
              </a:rPr>
              <a:t>So, royal tourism is like having a famous friend who makes Weymouth even more popular and special. It helps the town share its history, create jobs, and have more fun things for everyone to enjoy!</a:t>
            </a:r>
          </a:p>
        </p:txBody>
      </p:sp>
    </p:spTree>
    <p:extLst>
      <p:ext uri="{BB962C8B-B14F-4D97-AF65-F5344CB8AC3E}">
        <p14:creationId xmlns:p14="http://schemas.microsoft.com/office/powerpoint/2010/main" val="38316131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5CA8276F-885B-84FB-943B-93F3669B0AF8}"/>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2794967A-12C0-E1D4-8D02-EB277D536FA2}"/>
              </a:ext>
            </a:extLst>
          </p:cNvPr>
          <p:cNvSpPr/>
          <p:nvPr/>
        </p:nvSpPr>
        <p:spPr>
          <a:xfrm>
            <a:off x="303634" y="1568273"/>
            <a:ext cx="8648798" cy="4643431"/>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194" name="Picture 2" descr="The fort, Weymouth, England] view, photochrome print postcard. - PICRYL -  Public Domain Media Search Engine Public Domain Search">
            <a:extLst>
              <a:ext uri="{FF2B5EF4-FFF2-40B4-BE49-F238E27FC236}">
                <a16:creationId xmlns:a16="http://schemas.microsoft.com/office/drawing/2014/main" id="{FAA9F21E-4239-99D5-3DCC-0A3E1B6C65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4463" y="99488"/>
            <a:ext cx="4833374" cy="3615800"/>
          </a:xfrm>
          <a:prstGeom prst="rect">
            <a:avLst/>
          </a:prstGeom>
          <a:noFill/>
          <a:ln w="28575">
            <a:solidFill>
              <a:schemeClr val="tx1"/>
            </a:solidFill>
          </a:ln>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83545B1B-411D-2E43-4BC7-4ECEA020443A}"/>
              </a:ext>
            </a:extLst>
          </p:cNvPr>
          <p:cNvGrpSpPr/>
          <p:nvPr/>
        </p:nvGrpSpPr>
        <p:grpSpPr>
          <a:xfrm>
            <a:off x="170195" y="223884"/>
            <a:ext cx="2913040" cy="1086244"/>
            <a:chOff x="5227224" y="3264576"/>
            <a:chExt cx="2913040" cy="1086244"/>
          </a:xfrm>
        </p:grpSpPr>
        <p:sp>
          <p:nvSpPr>
            <p:cNvPr id="20" name="Rectangle: Rounded Corners 19">
              <a:extLst>
                <a:ext uri="{FF2B5EF4-FFF2-40B4-BE49-F238E27FC236}">
                  <a16:creationId xmlns:a16="http://schemas.microsoft.com/office/drawing/2014/main" id="{5BDC0285-5D1E-057D-956D-C17A3356CDB0}"/>
                </a:ext>
              </a:extLst>
            </p:cNvPr>
            <p:cNvSpPr/>
            <p:nvPr/>
          </p:nvSpPr>
          <p:spPr>
            <a:xfrm>
              <a:off x="5227224" y="3270350"/>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21" name="Rectangle 20">
              <a:extLst>
                <a:ext uri="{FF2B5EF4-FFF2-40B4-BE49-F238E27FC236}">
                  <a16:creationId xmlns:a16="http://schemas.microsoft.com/office/drawing/2014/main" id="{C394AFA8-D65E-79A7-6988-3817E37A7894}"/>
                </a:ext>
              </a:extLst>
            </p:cNvPr>
            <p:cNvSpPr/>
            <p:nvPr/>
          </p:nvSpPr>
          <p:spPr>
            <a:xfrm>
              <a:off x="6454615" y="3264576"/>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Day Trip</a:t>
              </a:r>
            </a:p>
          </p:txBody>
        </p:sp>
      </p:grpSp>
      <p:pic>
        <p:nvPicPr>
          <p:cNvPr id="146" name="Google Shape;146;p31" descr="A picture containing text, clipart&#10;&#10;Description automatically generated">
            <a:extLst>
              <a:ext uri="{FF2B5EF4-FFF2-40B4-BE49-F238E27FC236}">
                <a16:creationId xmlns:a16="http://schemas.microsoft.com/office/drawing/2014/main" id="{FD7C77A3-86A1-CE85-B36D-49393E643FD4}"/>
              </a:ext>
            </a:extLst>
          </p:cNvPr>
          <p:cNvPicPr preferRelativeResize="0"/>
          <p:nvPr/>
        </p:nvPicPr>
        <p:blipFill rotWithShape="1">
          <a:blip r:embed="rId4">
            <a:alphaModFix/>
          </a:blip>
          <a:srcRect/>
          <a:stretch/>
        </p:blipFill>
        <p:spPr>
          <a:xfrm>
            <a:off x="7379493" y="6211704"/>
            <a:ext cx="1685649" cy="568417"/>
          </a:xfrm>
          <a:prstGeom prst="rect">
            <a:avLst/>
          </a:prstGeom>
          <a:noFill/>
          <a:ln>
            <a:noFill/>
          </a:ln>
        </p:spPr>
      </p:pic>
      <p:sp>
        <p:nvSpPr>
          <p:cNvPr id="2" name="Google Shape;142;p31">
            <a:hlinkClick r:id="rId5" action="ppaction://hlinksldjump"/>
            <a:extLst>
              <a:ext uri="{FF2B5EF4-FFF2-40B4-BE49-F238E27FC236}">
                <a16:creationId xmlns:a16="http://schemas.microsoft.com/office/drawing/2014/main" id="{978FD069-1E56-686F-AF91-83A55B0514A5}"/>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400" b="1" i="0" u="none" strike="noStrike" cap="none" dirty="0">
                <a:solidFill>
                  <a:srgbClr val="2F2967"/>
                </a:solidFill>
                <a:latin typeface="Arial"/>
                <a:ea typeface="Arial"/>
                <a:cs typeface="Arial"/>
                <a:sym typeface="Arial"/>
              </a:rPr>
              <a:t>Tourism</a:t>
            </a:r>
            <a:endParaRPr sz="2000" b="0" i="0" u="none" strike="noStrike" cap="none" dirty="0">
              <a:solidFill>
                <a:srgbClr val="2F2967"/>
              </a:solidFill>
              <a:latin typeface="Arial"/>
              <a:ea typeface="Arial"/>
              <a:cs typeface="Arial"/>
              <a:sym typeface="Arial"/>
            </a:endParaRPr>
          </a:p>
        </p:txBody>
      </p:sp>
      <p:pic>
        <p:nvPicPr>
          <p:cNvPr id="5" name="Graphic 4" descr="Bucket and shovel outline">
            <a:extLst>
              <a:ext uri="{FF2B5EF4-FFF2-40B4-BE49-F238E27FC236}">
                <a16:creationId xmlns:a16="http://schemas.microsoft.com/office/drawing/2014/main" id="{3DFB5E5A-4839-CA7F-2112-C788455A4F23}"/>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326691" y="308913"/>
            <a:ext cx="914400" cy="914400"/>
          </a:xfrm>
          <a:prstGeom prst="rect">
            <a:avLst/>
          </a:prstGeom>
        </p:spPr>
      </p:pic>
      <p:sp>
        <p:nvSpPr>
          <p:cNvPr id="6" name="TextBox 5">
            <a:extLst>
              <a:ext uri="{FF2B5EF4-FFF2-40B4-BE49-F238E27FC236}">
                <a16:creationId xmlns:a16="http://schemas.microsoft.com/office/drawing/2014/main" id="{3B76E4D4-A383-5144-B3B4-538311842F8C}"/>
              </a:ext>
            </a:extLst>
          </p:cNvPr>
          <p:cNvSpPr txBox="1"/>
          <p:nvPr/>
        </p:nvSpPr>
        <p:spPr>
          <a:xfrm>
            <a:off x="695325" y="1671390"/>
            <a:ext cx="3499138" cy="1200329"/>
          </a:xfrm>
          <a:prstGeom prst="rect">
            <a:avLst/>
          </a:prstGeom>
          <a:noFill/>
        </p:spPr>
        <p:txBody>
          <a:bodyPr wrap="square">
            <a:spAutoFit/>
          </a:bodyPr>
          <a:lstStyle/>
          <a:p>
            <a:pPr algn="ctr"/>
            <a:r>
              <a:rPr lang="en-GB" sz="1200" dirty="0">
                <a:solidFill>
                  <a:schemeClr val="tx1"/>
                </a:solidFill>
                <a:effectLst/>
                <a:latin typeface="Castledown" panose="02000503040000020003" pitchFamily="2" charset="0"/>
              </a:rPr>
              <a:t>The railway made Weymouth an easily accessible destination for day trips from London and other major cities. This opened up the town to a wider audience, allowing people to experience its attractions and enjoy its seaside atmosphere without having to stay overnight.</a:t>
            </a:r>
            <a:endParaRPr lang="en-GB" sz="1200" dirty="0">
              <a:solidFill>
                <a:schemeClr val="tx1"/>
              </a:solidFill>
              <a:latin typeface="Castledown" panose="02000503040000020003" pitchFamily="2" charset="0"/>
            </a:endParaRPr>
          </a:p>
        </p:txBody>
      </p:sp>
      <p:sp>
        <p:nvSpPr>
          <p:cNvPr id="9" name="TextBox 8">
            <a:extLst>
              <a:ext uri="{FF2B5EF4-FFF2-40B4-BE49-F238E27FC236}">
                <a16:creationId xmlns:a16="http://schemas.microsoft.com/office/drawing/2014/main" id="{C385DBD2-03E5-E5F4-BF6B-6FFBE64BA63E}"/>
              </a:ext>
            </a:extLst>
          </p:cNvPr>
          <p:cNvSpPr txBox="1"/>
          <p:nvPr/>
        </p:nvSpPr>
        <p:spPr>
          <a:xfrm>
            <a:off x="410851" y="3794543"/>
            <a:ext cx="8541581" cy="2385268"/>
          </a:xfrm>
          <a:prstGeom prst="rect">
            <a:avLst/>
          </a:prstGeom>
          <a:noFill/>
        </p:spPr>
        <p:txBody>
          <a:bodyPr wrap="square">
            <a:spAutoFit/>
          </a:bodyPr>
          <a:lstStyle/>
          <a:p>
            <a:pPr>
              <a:buFont typeface="Arial" panose="020B0604020202020204" pitchFamily="34" charset="0"/>
              <a:buChar char="•"/>
            </a:pPr>
            <a:r>
              <a:rPr lang="en-GB" sz="1200" b="1" dirty="0">
                <a:solidFill>
                  <a:schemeClr val="tx1"/>
                </a:solidFill>
                <a:latin typeface="Castledown" panose="02000503040000020003" pitchFamily="2" charset="0"/>
              </a:rPr>
              <a:t>Money for Fun Things:</a:t>
            </a:r>
            <a:r>
              <a:rPr lang="en-GB" sz="1200" dirty="0">
                <a:solidFill>
                  <a:schemeClr val="tx1"/>
                </a:solidFill>
                <a:latin typeface="Castledown" panose="02000503040000020003" pitchFamily="2" charset="0"/>
              </a:rPr>
              <a:t> When people visit Weymouth, they buy ice cream, play on the beach, ride the donkeys, and maybe even visit a museum. All that spending helps Weymouth buy new things to make the playground even </a:t>
            </a:r>
            <a:r>
              <a:rPr lang="en-GB" sz="1200" i="1" dirty="0">
                <a:solidFill>
                  <a:schemeClr val="tx1"/>
                </a:solidFill>
                <a:latin typeface="Castledown" panose="02000503040000020003" pitchFamily="2" charset="0"/>
              </a:rPr>
              <a:t>more</a:t>
            </a:r>
            <a:r>
              <a:rPr lang="en-GB" sz="1200" dirty="0">
                <a:solidFill>
                  <a:schemeClr val="tx1"/>
                </a:solidFill>
                <a:latin typeface="Castledown" panose="02000503040000020003" pitchFamily="2" charset="0"/>
              </a:rPr>
              <a:t> fun, like a new slide or a bigger sandpit!</a:t>
            </a:r>
          </a:p>
          <a:p>
            <a:pPr>
              <a:buFont typeface="Arial" panose="020B0604020202020204" pitchFamily="34" charset="0"/>
              <a:buChar char="•"/>
            </a:pPr>
            <a:r>
              <a:rPr lang="en-GB" sz="1200" b="1" dirty="0">
                <a:solidFill>
                  <a:schemeClr val="tx1"/>
                </a:solidFill>
                <a:latin typeface="Castledown" panose="02000503040000020003" pitchFamily="2" charset="0"/>
              </a:rPr>
              <a:t>Jobs for Grown-Ups:</a:t>
            </a:r>
            <a:r>
              <a:rPr lang="en-GB" sz="1200" dirty="0">
                <a:solidFill>
                  <a:schemeClr val="tx1"/>
                </a:solidFill>
                <a:latin typeface="Castledown" panose="02000503040000020003" pitchFamily="2" charset="0"/>
              </a:rPr>
              <a:t> More visitors mean more jobs! Someone needs to sell the ice cream, someone needs to look after the donkeys, and someone needs to clean the beach. Day trip tourism helps create these jobs for grown-ups in Weymouth.</a:t>
            </a:r>
          </a:p>
          <a:p>
            <a:pPr>
              <a:buFont typeface="Arial" panose="020B0604020202020204" pitchFamily="34" charset="0"/>
              <a:buChar char="•"/>
            </a:pPr>
            <a:r>
              <a:rPr lang="en-GB" sz="1200" b="1" dirty="0">
                <a:solidFill>
                  <a:schemeClr val="tx1"/>
                </a:solidFill>
                <a:latin typeface="Castledown" panose="02000503040000020003" pitchFamily="2" charset="0"/>
              </a:rPr>
              <a:t>Sharing Weymouth's Fun:</a:t>
            </a:r>
            <a:r>
              <a:rPr lang="en-GB" sz="1200" dirty="0">
                <a:solidFill>
                  <a:schemeClr val="tx1"/>
                </a:solidFill>
                <a:latin typeface="Castledown" panose="02000503040000020003" pitchFamily="2" charset="0"/>
              </a:rPr>
              <a:t> Weymouth has lots of amazing things to see and do! Day trip tourism lets more people enjoy these things, even if they can't stay for a whole holiday. It's like sharing your favourite toys with your friends so they can have fun too!</a:t>
            </a:r>
          </a:p>
          <a:p>
            <a:pPr>
              <a:buFont typeface="Arial" panose="020B0604020202020204" pitchFamily="34" charset="0"/>
              <a:buChar char="•"/>
            </a:pPr>
            <a:r>
              <a:rPr lang="en-GB" sz="1200" b="1" dirty="0">
                <a:solidFill>
                  <a:schemeClr val="tx1"/>
                </a:solidFill>
                <a:latin typeface="Castledown" panose="02000503040000020003" pitchFamily="2" charset="0"/>
              </a:rPr>
              <a:t>Keeping Weymouth Busy:</a:t>
            </a:r>
            <a:r>
              <a:rPr lang="en-GB" sz="1200" dirty="0">
                <a:solidFill>
                  <a:schemeClr val="tx1"/>
                </a:solidFill>
                <a:latin typeface="Castledown" panose="02000503040000020003" pitchFamily="2" charset="0"/>
              </a:rPr>
              <a:t> Day trips help keep Weymouth busy and exciting, even on weekdays or when it's not a holiday. It's like having a friend come over to play even when it's not the weekend!</a:t>
            </a:r>
          </a:p>
          <a:p>
            <a:pPr>
              <a:buFont typeface="Arial" panose="020B0604020202020204" pitchFamily="34" charset="0"/>
              <a:buChar char="•"/>
            </a:pPr>
            <a:endParaRPr lang="en-GB" sz="400" dirty="0">
              <a:solidFill>
                <a:schemeClr val="tx1"/>
              </a:solidFill>
              <a:latin typeface="Castledown" panose="02000503040000020003" pitchFamily="2" charset="0"/>
            </a:endParaRPr>
          </a:p>
          <a:p>
            <a:pPr algn="ctr"/>
            <a:r>
              <a:rPr lang="en-GB" sz="1200" dirty="0">
                <a:solidFill>
                  <a:schemeClr val="tx1"/>
                </a:solidFill>
                <a:latin typeface="Castledown" panose="02000503040000020003" pitchFamily="2" charset="0"/>
              </a:rPr>
              <a:t>So, day trip tourism is like having lots of mini-visits that all add up to a big help for Weymouth. It helps the town have more fun things, create more jobs, and share its amazing playground with everyone!</a:t>
            </a:r>
          </a:p>
        </p:txBody>
      </p:sp>
      <p:sp>
        <p:nvSpPr>
          <p:cNvPr id="12" name="TextBox 11">
            <a:extLst>
              <a:ext uri="{FF2B5EF4-FFF2-40B4-BE49-F238E27FC236}">
                <a16:creationId xmlns:a16="http://schemas.microsoft.com/office/drawing/2014/main" id="{DFC967FE-D2F5-92AE-7DEC-CE763B0B942F}"/>
              </a:ext>
            </a:extLst>
          </p:cNvPr>
          <p:cNvSpPr txBox="1"/>
          <p:nvPr/>
        </p:nvSpPr>
        <p:spPr>
          <a:xfrm>
            <a:off x="439401" y="2860583"/>
            <a:ext cx="3755062" cy="1015663"/>
          </a:xfrm>
          <a:prstGeom prst="rect">
            <a:avLst/>
          </a:prstGeom>
          <a:noFill/>
        </p:spPr>
        <p:txBody>
          <a:bodyPr wrap="square">
            <a:spAutoFit/>
          </a:bodyPr>
          <a:lstStyle/>
          <a:p>
            <a:r>
              <a:rPr lang="en-GB" sz="1200" dirty="0">
                <a:solidFill>
                  <a:schemeClr val="tx1"/>
                </a:solidFill>
                <a:latin typeface="Castledown" panose="02000503040000020003" pitchFamily="2" charset="0"/>
              </a:rPr>
              <a:t>Here's how day trip tourism helps Weymouth:</a:t>
            </a:r>
          </a:p>
          <a:p>
            <a:pPr>
              <a:buFont typeface="Arial" panose="020B0604020202020204" pitchFamily="34" charset="0"/>
              <a:buChar char="•"/>
            </a:pPr>
            <a:r>
              <a:rPr lang="en-GB" sz="1200" b="1" dirty="0">
                <a:solidFill>
                  <a:schemeClr val="tx1"/>
                </a:solidFill>
                <a:latin typeface="Castledown" panose="02000503040000020003" pitchFamily="2" charset="0"/>
              </a:rPr>
              <a:t>Lots of Visitors:</a:t>
            </a:r>
            <a:r>
              <a:rPr lang="en-GB" sz="1200" dirty="0">
                <a:solidFill>
                  <a:schemeClr val="tx1"/>
                </a:solidFill>
                <a:latin typeface="Castledown" panose="02000503040000020003" pitchFamily="2" charset="0"/>
              </a:rPr>
              <a:t> Even though they only stay for a short time, lots of people coming for day trips adds up! It's like having lots of friends come over to play, even if they have to go home later.</a:t>
            </a:r>
          </a:p>
        </p:txBody>
      </p:sp>
    </p:spTree>
    <p:extLst>
      <p:ext uri="{BB962C8B-B14F-4D97-AF65-F5344CB8AC3E}">
        <p14:creationId xmlns:p14="http://schemas.microsoft.com/office/powerpoint/2010/main" val="19504886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B74F10EF-C915-B6DE-CE06-64B50D33A13E}"/>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BBAA18AD-FDE9-02E7-1567-59660BED04C8}"/>
              </a:ext>
            </a:extLst>
          </p:cNvPr>
          <p:cNvSpPr/>
          <p:nvPr/>
        </p:nvSpPr>
        <p:spPr>
          <a:xfrm>
            <a:off x="303634" y="1568273"/>
            <a:ext cx="8648798" cy="4643431"/>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9218" name="Picture 2">
            <a:extLst>
              <a:ext uri="{FF2B5EF4-FFF2-40B4-BE49-F238E27FC236}">
                <a16:creationId xmlns:a16="http://schemas.microsoft.com/office/drawing/2014/main" id="{58B1AA30-9457-97E9-0B06-F38566CE16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4538" y="90664"/>
            <a:ext cx="5594093" cy="3157361"/>
          </a:xfrm>
          <a:prstGeom prst="rect">
            <a:avLst/>
          </a:prstGeom>
          <a:noFill/>
          <a:ln w="28575">
            <a:solidFill>
              <a:schemeClr val="tx1"/>
            </a:solidFill>
          </a:ln>
          <a:extLst>
            <a:ext uri="{909E8E84-426E-40DD-AFC4-6F175D3DCCD1}">
              <a14:hiddenFill xmlns:a14="http://schemas.microsoft.com/office/drawing/2010/main">
                <a:solidFill>
                  <a:srgbClr val="FFFFFF"/>
                </a:solidFill>
              </a14:hiddenFill>
            </a:ext>
          </a:extLst>
        </p:spPr>
      </p:pic>
      <p:grpSp>
        <p:nvGrpSpPr>
          <p:cNvPr id="11" name="Group 10">
            <a:extLst>
              <a:ext uri="{FF2B5EF4-FFF2-40B4-BE49-F238E27FC236}">
                <a16:creationId xmlns:a16="http://schemas.microsoft.com/office/drawing/2014/main" id="{EC5F23CE-F34B-F15A-9AFC-883F1B771077}"/>
              </a:ext>
            </a:extLst>
          </p:cNvPr>
          <p:cNvGrpSpPr/>
          <p:nvPr/>
        </p:nvGrpSpPr>
        <p:grpSpPr>
          <a:xfrm>
            <a:off x="182897" y="237967"/>
            <a:ext cx="2913040" cy="1086244"/>
            <a:chOff x="5227224" y="4883337"/>
            <a:chExt cx="2913040" cy="1086244"/>
          </a:xfrm>
        </p:grpSpPr>
        <p:sp>
          <p:nvSpPr>
            <p:cNvPr id="32" name="Rectangle: Rounded Corners 31">
              <a:extLst>
                <a:ext uri="{FF2B5EF4-FFF2-40B4-BE49-F238E27FC236}">
                  <a16:creationId xmlns:a16="http://schemas.microsoft.com/office/drawing/2014/main" id="{F513C304-A611-6214-00A5-DABAE13C9DE9}"/>
                </a:ext>
              </a:extLst>
            </p:cNvPr>
            <p:cNvSpPr/>
            <p:nvPr/>
          </p:nvSpPr>
          <p:spPr>
            <a:xfrm>
              <a:off x="5227224" y="4889111"/>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33" name="Rectangle 32">
              <a:extLst>
                <a:ext uri="{FF2B5EF4-FFF2-40B4-BE49-F238E27FC236}">
                  <a16:creationId xmlns:a16="http://schemas.microsoft.com/office/drawing/2014/main" id="{A7AD8562-8DBA-7850-0340-4D231F92E2FC}"/>
                </a:ext>
              </a:extLst>
            </p:cNvPr>
            <p:cNvSpPr/>
            <p:nvPr/>
          </p:nvSpPr>
          <p:spPr>
            <a:xfrm>
              <a:off x="6454615" y="4883337"/>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Special Interest</a:t>
              </a:r>
            </a:p>
          </p:txBody>
        </p:sp>
      </p:grpSp>
      <p:pic>
        <p:nvPicPr>
          <p:cNvPr id="146" name="Google Shape;146;p31" descr="A picture containing text, clipart&#10;&#10;Description automatically generated">
            <a:extLst>
              <a:ext uri="{FF2B5EF4-FFF2-40B4-BE49-F238E27FC236}">
                <a16:creationId xmlns:a16="http://schemas.microsoft.com/office/drawing/2014/main" id="{23C73F85-DDF8-42A5-F25A-D1C5ECDE867F}"/>
              </a:ext>
            </a:extLst>
          </p:cNvPr>
          <p:cNvPicPr preferRelativeResize="0"/>
          <p:nvPr/>
        </p:nvPicPr>
        <p:blipFill rotWithShape="1">
          <a:blip r:embed="rId4">
            <a:alphaModFix/>
          </a:blip>
          <a:srcRect/>
          <a:stretch/>
        </p:blipFill>
        <p:spPr>
          <a:xfrm>
            <a:off x="7379493" y="6211704"/>
            <a:ext cx="1685649" cy="568417"/>
          </a:xfrm>
          <a:prstGeom prst="rect">
            <a:avLst/>
          </a:prstGeom>
          <a:noFill/>
          <a:ln>
            <a:noFill/>
          </a:ln>
        </p:spPr>
      </p:pic>
      <p:sp>
        <p:nvSpPr>
          <p:cNvPr id="2" name="Google Shape;142;p31">
            <a:hlinkClick r:id="rId5" action="ppaction://hlinksldjump"/>
            <a:extLst>
              <a:ext uri="{FF2B5EF4-FFF2-40B4-BE49-F238E27FC236}">
                <a16:creationId xmlns:a16="http://schemas.microsoft.com/office/drawing/2014/main" id="{0543DA3C-09F4-9BA3-727B-627EA7E392A1}"/>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400" b="1" i="0" u="none" strike="noStrike" cap="none" dirty="0">
                <a:solidFill>
                  <a:srgbClr val="2F2967"/>
                </a:solidFill>
                <a:latin typeface="Arial"/>
                <a:ea typeface="Arial"/>
                <a:cs typeface="Arial"/>
                <a:sym typeface="Arial"/>
              </a:rPr>
              <a:t>Tourism</a:t>
            </a:r>
            <a:endParaRPr sz="2000" b="0" i="0" u="none" strike="noStrike" cap="none" dirty="0">
              <a:solidFill>
                <a:srgbClr val="2F2967"/>
              </a:solidFill>
              <a:latin typeface="Arial"/>
              <a:ea typeface="Arial"/>
              <a:cs typeface="Arial"/>
              <a:sym typeface="Arial"/>
            </a:endParaRPr>
          </a:p>
        </p:txBody>
      </p:sp>
      <p:pic>
        <p:nvPicPr>
          <p:cNvPr id="3" name="Graphic 2" descr="Toy Train outline">
            <a:extLst>
              <a:ext uri="{FF2B5EF4-FFF2-40B4-BE49-F238E27FC236}">
                <a16:creationId xmlns:a16="http://schemas.microsoft.com/office/drawing/2014/main" id="{9FF1229E-6DB2-8D78-FF5D-C5B42CA71356}"/>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339393" y="322996"/>
            <a:ext cx="914400" cy="914400"/>
          </a:xfrm>
          <a:prstGeom prst="rect">
            <a:avLst/>
          </a:prstGeom>
        </p:spPr>
      </p:pic>
      <p:sp>
        <p:nvSpPr>
          <p:cNvPr id="6" name="TextBox 5">
            <a:extLst>
              <a:ext uri="{FF2B5EF4-FFF2-40B4-BE49-F238E27FC236}">
                <a16:creationId xmlns:a16="http://schemas.microsoft.com/office/drawing/2014/main" id="{A666FB50-0355-85D0-4D38-9323490F4481}"/>
              </a:ext>
            </a:extLst>
          </p:cNvPr>
          <p:cNvSpPr txBox="1"/>
          <p:nvPr/>
        </p:nvSpPr>
        <p:spPr>
          <a:xfrm>
            <a:off x="435589" y="1757620"/>
            <a:ext cx="2982434" cy="1569660"/>
          </a:xfrm>
          <a:prstGeom prst="rect">
            <a:avLst/>
          </a:prstGeom>
          <a:noFill/>
        </p:spPr>
        <p:txBody>
          <a:bodyPr wrap="square">
            <a:spAutoFit/>
          </a:bodyPr>
          <a:lstStyle/>
          <a:p>
            <a:pPr algn="ctr"/>
            <a:r>
              <a:rPr lang="en-GB" sz="1200" dirty="0">
                <a:solidFill>
                  <a:schemeClr val="tx1"/>
                </a:solidFill>
                <a:effectLst/>
                <a:latin typeface="Castledown" panose="02000503040000020003" pitchFamily="2" charset="0"/>
              </a:rPr>
              <a:t>The railway also catered to specific interests, such as railway enthusiasts who were drawn to the engineering marvels of the railway itself. The journey to Weymouth became part of the experience, with its scenic views and the excitement of traveling by train adding to the appeal.</a:t>
            </a:r>
            <a:endParaRPr lang="en-GB" sz="1200" dirty="0">
              <a:solidFill>
                <a:schemeClr val="tx1"/>
              </a:solidFill>
              <a:latin typeface="Castledown" panose="02000503040000020003" pitchFamily="2" charset="0"/>
            </a:endParaRPr>
          </a:p>
        </p:txBody>
      </p:sp>
      <p:sp>
        <p:nvSpPr>
          <p:cNvPr id="10" name="TextBox 9">
            <a:extLst>
              <a:ext uri="{FF2B5EF4-FFF2-40B4-BE49-F238E27FC236}">
                <a16:creationId xmlns:a16="http://schemas.microsoft.com/office/drawing/2014/main" id="{D99D17D7-335B-437E-8FA3-B9DC92B8F95E}"/>
              </a:ext>
            </a:extLst>
          </p:cNvPr>
          <p:cNvSpPr txBox="1"/>
          <p:nvPr/>
        </p:nvSpPr>
        <p:spPr>
          <a:xfrm>
            <a:off x="397489" y="3369069"/>
            <a:ext cx="8593042" cy="2492990"/>
          </a:xfrm>
          <a:prstGeom prst="rect">
            <a:avLst/>
          </a:prstGeom>
          <a:noFill/>
        </p:spPr>
        <p:txBody>
          <a:bodyPr wrap="square">
            <a:spAutoFit/>
          </a:bodyPr>
          <a:lstStyle/>
          <a:p>
            <a:r>
              <a:rPr lang="en-GB" sz="1200" dirty="0">
                <a:latin typeface="Castledown" panose="02000503040000020003" pitchFamily="2" charset="0"/>
              </a:rPr>
              <a:t>Here's how it helps Weymouth:</a:t>
            </a:r>
          </a:p>
          <a:p>
            <a:pPr>
              <a:buFont typeface="Arial" panose="020B0604020202020204" pitchFamily="34" charset="0"/>
              <a:buChar char="•"/>
            </a:pPr>
            <a:r>
              <a:rPr lang="en-GB" sz="1200" b="1" dirty="0">
                <a:latin typeface="Castledown" panose="02000503040000020003" pitchFamily="2" charset="0"/>
              </a:rPr>
              <a:t>More Visitors:</a:t>
            </a:r>
            <a:r>
              <a:rPr lang="en-GB" sz="1200" dirty="0">
                <a:latin typeface="Castledown" panose="02000503040000020003" pitchFamily="2" charset="0"/>
              </a:rPr>
              <a:t> Even if not </a:t>
            </a:r>
            <a:r>
              <a:rPr lang="en-GB" sz="1200" i="1" dirty="0">
                <a:latin typeface="Castledown" panose="02000503040000020003" pitchFamily="2" charset="0"/>
              </a:rPr>
              <a:t>everyone</a:t>
            </a:r>
            <a:r>
              <a:rPr lang="en-GB" sz="1200" dirty="0">
                <a:latin typeface="Castledown" panose="02000503040000020003" pitchFamily="2" charset="0"/>
              </a:rPr>
              <a:t> loves trains, those train lovers </a:t>
            </a:r>
            <a:r>
              <a:rPr lang="en-GB" sz="1200" i="1" dirty="0">
                <a:latin typeface="Castledown" panose="02000503040000020003" pitchFamily="2" charset="0"/>
              </a:rPr>
              <a:t>do</a:t>
            </a:r>
            <a:r>
              <a:rPr lang="en-GB" sz="1200" dirty="0">
                <a:latin typeface="Castledown" panose="02000503040000020003" pitchFamily="2" charset="0"/>
              </a:rPr>
              <a:t> visit Weymouth. And then, maybe they'll bring their families who </a:t>
            </a:r>
            <a:r>
              <a:rPr lang="en-GB" sz="1200" i="1" dirty="0">
                <a:latin typeface="Castledown" panose="02000503040000020003" pitchFamily="2" charset="0"/>
              </a:rPr>
              <a:t>do</a:t>
            </a:r>
            <a:r>
              <a:rPr lang="en-GB" sz="1200" dirty="0">
                <a:latin typeface="Castledown" panose="02000503040000020003" pitchFamily="2" charset="0"/>
              </a:rPr>
              <a:t> like the beach! So, special interest tourism brings </a:t>
            </a:r>
            <a:r>
              <a:rPr lang="en-GB" sz="1200" i="1" dirty="0">
                <a:latin typeface="Castledown" panose="02000503040000020003" pitchFamily="2" charset="0"/>
              </a:rPr>
              <a:t>more</a:t>
            </a:r>
            <a:r>
              <a:rPr lang="en-GB" sz="1200" dirty="0">
                <a:latin typeface="Castledown" panose="02000503040000020003" pitchFamily="2" charset="0"/>
              </a:rPr>
              <a:t> visitors to Weymouth overall.</a:t>
            </a:r>
          </a:p>
          <a:p>
            <a:pPr>
              <a:buFont typeface="Arial" panose="020B0604020202020204" pitchFamily="34" charset="0"/>
              <a:buChar char="•"/>
            </a:pPr>
            <a:r>
              <a:rPr lang="en-GB" sz="1200" b="1" dirty="0">
                <a:latin typeface="Castledown" panose="02000503040000020003" pitchFamily="2" charset="0"/>
              </a:rPr>
              <a:t>Money for Weymouth:</a:t>
            </a:r>
            <a:r>
              <a:rPr lang="en-GB" sz="1200" dirty="0">
                <a:latin typeface="Castledown" panose="02000503040000020003" pitchFamily="2" charset="0"/>
              </a:rPr>
              <a:t> When people visit, they spend money! They buy ice cream, stay in hotels, and visit attractions. This money helps Weymouth stay beautiful and fun for everyone.</a:t>
            </a:r>
          </a:p>
          <a:p>
            <a:pPr>
              <a:buFont typeface="Arial" panose="020B0604020202020204" pitchFamily="34" charset="0"/>
              <a:buChar char="•"/>
            </a:pPr>
            <a:r>
              <a:rPr lang="en-GB" sz="1200" b="1" dirty="0">
                <a:latin typeface="Castledown" panose="02000503040000020003" pitchFamily="2" charset="0"/>
              </a:rPr>
              <a:t>Jobs for People:</a:t>
            </a:r>
            <a:r>
              <a:rPr lang="en-GB" sz="1200" dirty="0">
                <a:latin typeface="Castledown" panose="02000503040000020003" pitchFamily="2" charset="0"/>
              </a:rPr>
              <a:t> More visitors means more jobs! Maybe someone will open a train-themed cafe, or a shop selling train souvenirs. These are new jobs that wouldn't be there without special interest tourism.</a:t>
            </a:r>
          </a:p>
          <a:p>
            <a:pPr>
              <a:buFont typeface="Arial" panose="020B0604020202020204" pitchFamily="34" charset="0"/>
              <a:buChar char="•"/>
            </a:pPr>
            <a:r>
              <a:rPr lang="en-GB" sz="1200" b="1" dirty="0">
                <a:latin typeface="Castledown" panose="02000503040000020003" pitchFamily="2" charset="0"/>
              </a:rPr>
              <a:t>Sharing Weymouth's Story:</a:t>
            </a:r>
            <a:r>
              <a:rPr lang="en-GB" sz="1200" dirty="0">
                <a:latin typeface="Castledown" panose="02000503040000020003" pitchFamily="2" charset="0"/>
              </a:rPr>
              <a:t> Weymouth has lots of interesting stories – about trains, pirates, dinosaurs, you name it! Special interest tourism helps share these stories with more people. It's like showing off your favourite toy to your friends!</a:t>
            </a:r>
          </a:p>
          <a:p>
            <a:pPr>
              <a:buFont typeface="Arial" panose="020B0604020202020204" pitchFamily="34" charset="0"/>
              <a:buChar char="•"/>
            </a:pPr>
            <a:r>
              <a:rPr lang="en-GB" sz="1200" b="1" dirty="0">
                <a:latin typeface="Castledown" panose="02000503040000020003" pitchFamily="2" charset="0"/>
              </a:rPr>
              <a:t>Making Weymouth Special:</a:t>
            </a:r>
            <a:r>
              <a:rPr lang="en-GB" sz="1200" dirty="0">
                <a:latin typeface="Castledown" panose="02000503040000020003" pitchFamily="2" charset="0"/>
              </a:rPr>
              <a:t> When Weymouth caters to special interests, it makes the town unique! It's not just another beach town, it's the place where train lovers (or dinosaur lovers, or history lovers) can have an amazing time.</a:t>
            </a:r>
          </a:p>
          <a:p>
            <a:r>
              <a:rPr lang="en-GB" sz="1200" dirty="0">
                <a:latin typeface="Castledown" panose="02000503040000020003" pitchFamily="2" charset="0"/>
              </a:rPr>
              <a:t>So, special interest tourism is like having lots of different clubs in your school. Each club attracts different kids, but they all make the school more fun and interesting! It makes Weymouth a more exciting place for everyone.</a:t>
            </a:r>
          </a:p>
        </p:txBody>
      </p:sp>
    </p:spTree>
    <p:extLst>
      <p:ext uri="{BB962C8B-B14F-4D97-AF65-F5344CB8AC3E}">
        <p14:creationId xmlns:p14="http://schemas.microsoft.com/office/powerpoint/2010/main" val="26703803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4B6E46B9-AC56-4202-27F1-AB0CD8F6F3BD}"/>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60B2434A-1D3D-D069-AFCE-D76E5883D7CE}"/>
              </a:ext>
            </a:extLst>
          </p:cNvPr>
          <p:cNvSpPr/>
          <p:nvPr/>
        </p:nvSpPr>
        <p:spPr>
          <a:xfrm>
            <a:off x="3385414" y="186002"/>
            <a:ext cx="4075065" cy="1474189"/>
          </a:xfrm>
          <a:prstGeom prst="rect">
            <a:avLst/>
          </a:prstGeom>
          <a:solidFill>
            <a:srgbClr val="F9DC4B"/>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Rounded Corners 3">
            <a:extLst>
              <a:ext uri="{FF2B5EF4-FFF2-40B4-BE49-F238E27FC236}">
                <a16:creationId xmlns:a16="http://schemas.microsoft.com/office/drawing/2014/main" id="{2CCAD3B6-6F55-70D6-CD1F-678673D168D6}"/>
              </a:ext>
            </a:extLst>
          </p:cNvPr>
          <p:cNvSpPr/>
          <p:nvPr/>
        </p:nvSpPr>
        <p:spPr>
          <a:xfrm>
            <a:off x="216638" y="1437176"/>
            <a:ext cx="8710724" cy="4774528"/>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Google Shape;142;p31">
            <a:hlinkClick r:id="rId3" action="ppaction://hlinksldjump"/>
            <a:extLst>
              <a:ext uri="{FF2B5EF4-FFF2-40B4-BE49-F238E27FC236}">
                <a16:creationId xmlns:a16="http://schemas.microsoft.com/office/drawing/2014/main" id="{7732C2C3-3AD9-4EB6-35E7-3CD841012DE8}"/>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800" b="1" i="0" u="none" strike="noStrike" cap="none" dirty="0">
                <a:solidFill>
                  <a:srgbClr val="2F2967"/>
                </a:solidFill>
                <a:latin typeface="Arial"/>
                <a:ea typeface="Arial"/>
                <a:cs typeface="Arial"/>
                <a:sym typeface="Arial"/>
              </a:rPr>
              <a:t>Trade</a:t>
            </a:r>
            <a:endParaRPr sz="2400" b="0" i="0" u="none" strike="noStrike" cap="none" dirty="0">
              <a:solidFill>
                <a:srgbClr val="2F2967"/>
              </a:solidFill>
              <a:latin typeface="Arial"/>
              <a:ea typeface="Arial"/>
              <a:cs typeface="Arial"/>
              <a:sym typeface="Arial"/>
            </a:endParaRPr>
          </a:p>
        </p:txBody>
      </p:sp>
      <p:pic>
        <p:nvPicPr>
          <p:cNvPr id="6" name="Google Shape;146;p31" descr="A picture containing text, clipart&#10;&#10;Description automatically generated">
            <a:extLst>
              <a:ext uri="{FF2B5EF4-FFF2-40B4-BE49-F238E27FC236}">
                <a16:creationId xmlns:a16="http://schemas.microsoft.com/office/drawing/2014/main" id="{753C5D84-19DF-CF45-55C0-F285D1689959}"/>
              </a:ext>
            </a:extLst>
          </p:cNvPr>
          <p:cNvPicPr preferRelativeResize="0"/>
          <p:nvPr/>
        </p:nvPicPr>
        <p:blipFill rotWithShape="1">
          <a:blip r:embed="rId4">
            <a:alphaModFix/>
          </a:blip>
          <a:srcRect/>
          <a:stretch/>
        </p:blipFill>
        <p:spPr>
          <a:xfrm>
            <a:off x="7379493" y="6211704"/>
            <a:ext cx="1685649" cy="568417"/>
          </a:xfrm>
          <a:prstGeom prst="rect">
            <a:avLst/>
          </a:prstGeom>
          <a:noFill/>
          <a:ln>
            <a:noFill/>
          </a:ln>
        </p:spPr>
      </p:pic>
      <p:grpSp>
        <p:nvGrpSpPr>
          <p:cNvPr id="7" name="Group 6">
            <a:extLst>
              <a:ext uri="{FF2B5EF4-FFF2-40B4-BE49-F238E27FC236}">
                <a16:creationId xmlns:a16="http://schemas.microsoft.com/office/drawing/2014/main" id="{06691CE4-C3D7-185A-70A7-6842E1F8625A}"/>
              </a:ext>
            </a:extLst>
          </p:cNvPr>
          <p:cNvGrpSpPr/>
          <p:nvPr/>
        </p:nvGrpSpPr>
        <p:grpSpPr>
          <a:xfrm>
            <a:off x="328612" y="232141"/>
            <a:ext cx="2900340" cy="1084460"/>
            <a:chOff x="328612" y="232141"/>
            <a:chExt cx="2900340" cy="1084460"/>
          </a:xfrm>
        </p:grpSpPr>
        <p:sp>
          <p:nvSpPr>
            <p:cNvPr id="8" name="Rectangle: Rounded Corners 7">
              <a:extLst>
                <a:ext uri="{FF2B5EF4-FFF2-40B4-BE49-F238E27FC236}">
                  <a16:creationId xmlns:a16="http://schemas.microsoft.com/office/drawing/2014/main" id="{F4ABD681-E429-7FF2-D06C-2687EE51EC0D}"/>
                </a:ext>
              </a:extLst>
            </p:cNvPr>
            <p:cNvSpPr/>
            <p:nvPr/>
          </p:nvSpPr>
          <p:spPr>
            <a:xfrm>
              <a:off x="328612" y="232141"/>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dirty="0"/>
            </a:p>
          </p:txBody>
        </p:sp>
        <p:sp>
          <p:nvSpPr>
            <p:cNvPr id="10" name="Rectangle 9">
              <a:extLst>
                <a:ext uri="{FF2B5EF4-FFF2-40B4-BE49-F238E27FC236}">
                  <a16:creationId xmlns:a16="http://schemas.microsoft.com/office/drawing/2014/main" id="{718BBB2C-4D56-54FE-2C66-37B683929328}"/>
                </a:ext>
              </a:extLst>
            </p:cNvPr>
            <p:cNvSpPr/>
            <p:nvPr/>
          </p:nvSpPr>
          <p:spPr>
            <a:xfrm>
              <a:off x="1543303" y="232142"/>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Tourism</a:t>
              </a:r>
            </a:p>
          </p:txBody>
        </p:sp>
      </p:grpSp>
      <p:pic>
        <p:nvPicPr>
          <p:cNvPr id="12" name="Picture 11" descr="A green train next to a building&#10;&#10;Description automatically generated">
            <a:extLst>
              <a:ext uri="{FF2B5EF4-FFF2-40B4-BE49-F238E27FC236}">
                <a16:creationId xmlns:a16="http://schemas.microsoft.com/office/drawing/2014/main" id="{83665E14-456A-BF6E-2C37-01EB123C15F6}"/>
              </a:ext>
            </a:extLst>
          </p:cNvPr>
          <p:cNvPicPr>
            <a:picLocks noChangeAspect="1"/>
          </p:cNvPicPr>
          <p:nvPr/>
        </p:nvPicPr>
        <p:blipFill>
          <a:blip r:embed="rId5"/>
          <a:stretch>
            <a:fillRect/>
          </a:stretch>
        </p:blipFill>
        <p:spPr>
          <a:xfrm>
            <a:off x="6879564" y="5473196"/>
            <a:ext cx="2264436" cy="832352"/>
          </a:xfrm>
          <a:prstGeom prst="rect">
            <a:avLst/>
          </a:prstGeom>
        </p:spPr>
      </p:pic>
      <p:sp>
        <p:nvSpPr>
          <p:cNvPr id="13" name="TextBox 12">
            <a:extLst>
              <a:ext uri="{FF2B5EF4-FFF2-40B4-BE49-F238E27FC236}">
                <a16:creationId xmlns:a16="http://schemas.microsoft.com/office/drawing/2014/main" id="{2290616C-9B0A-C8C1-AF30-35A638487A3F}"/>
              </a:ext>
            </a:extLst>
          </p:cNvPr>
          <p:cNvSpPr txBox="1"/>
          <p:nvPr/>
        </p:nvSpPr>
        <p:spPr>
          <a:xfrm>
            <a:off x="3311871" y="240355"/>
            <a:ext cx="4215283" cy="1169551"/>
          </a:xfrm>
          <a:prstGeom prst="rect">
            <a:avLst/>
          </a:prstGeom>
          <a:noFill/>
        </p:spPr>
        <p:txBody>
          <a:bodyPr wrap="square">
            <a:spAutoFit/>
          </a:bodyPr>
          <a:lstStyle/>
          <a:p>
            <a:pPr algn="ctr"/>
            <a:r>
              <a:rPr lang="en-GB" dirty="0">
                <a:solidFill>
                  <a:srgbClr val="2F2967"/>
                </a:solidFill>
                <a:effectLst/>
                <a:latin typeface="Castledown" panose="02000503040000020003" pitchFamily="2" charset="0"/>
              </a:rPr>
              <a:t> The railway made Weymouth easily accessible from all over the country, turning it into a popular seaside resort. This led to a boom in the hospitality industry, developing hotels, guesthouses, restaurants, and entertainment venues.</a:t>
            </a:r>
            <a:endParaRPr lang="en-GB" dirty="0">
              <a:solidFill>
                <a:srgbClr val="2F2967"/>
              </a:solidFill>
              <a:latin typeface="Castledown" panose="02000503040000020003" pitchFamily="2" charset="0"/>
            </a:endParaRPr>
          </a:p>
        </p:txBody>
      </p:sp>
      <p:pic>
        <p:nvPicPr>
          <p:cNvPr id="15" name="Graphic 14" descr="Selfie Stick outline">
            <a:extLst>
              <a:ext uri="{FF2B5EF4-FFF2-40B4-BE49-F238E27FC236}">
                <a16:creationId xmlns:a16="http://schemas.microsoft.com/office/drawing/2014/main" id="{20DEC0A3-00CF-67F6-C67A-EE2916CE2BC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88685" y="315176"/>
            <a:ext cx="914400" cy="914400"/>
          </a:xfrm>
          <a:prstGeom prst="rect">
            <a:avLst/>
          </a:prstGeom>
        </p:spPr>
      </p:pic>
      <p:pic>
        <p:nvPicPr>
          <p:cNvPr id="17" name="Picture 16" descr="A beach chair and umbrella&#10;&#10;AI-generated content may be incorrect.">
            <a:extLst>
              <a:ext uri="{FF2B5EF4-FFF2-40B4-BE49-F238E27FC236}">
                <a16:creationId xmlns:a16="http://schemas.microsoft.com/office/drawing/2014/main" id="{865F50CB-5351-E896-EED2-1300893A3762}"/>
              </a:ext>
            </a:extLst>
          </p:cNvPr>
          <p:cNvPicPr>
            <a:picLocks noChangeAspect="1"/>
          </p:cNvPicPr>
          <p:nvPr/>
        </p:nvPicPr>
        <p:blipFill>
          <a:blip r:embed="rId8"/>
          <a:stretch>
            <a:fillRect/>
          </a:stretch>
        </p:blipFill>
        <p:spPr>
          <a:xfrm flipH="1">
            <a:off x="7153078" y="390577"/>
            <a:ext cx="1070496" cy="1073682"/>
          </a:xfrm>
          <a:prstGeom prst="rect">
            <a:avLst/>
          </a:prstGeom>
        </p:spPr>
      </p:pic>
      <p:sp>
        <p:nvSpPr>
          <p:cNvPr id="18" name="Rectangle 1">
            <a:extLst>
              <a:ext uri="{FF2B5EF4-FFF2-40B4-BE49-F238E27FC236}">
                <a16:creationId xmlns:a16="http://schemas.microsoft.com/office/drawing/2014/main" id="{757262C2-2D8F-5A2D-CDD8-285D69823D62}"/>
              </a:ext>
            </a:extLst>
          </p:cNvPr>
          <p:cNvSpPr>
            <a:spLocks noChangeArrowheads="1"/>
          </p:cNvSpPr>
          <p:nvPr/>
        </p:nvSpPr>
        <p:spPr bwMode="auto">
          <a:xfrm>
            <a:off x="518654" y="1608497"/>
            <a:ext cx="4457607"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Castledown" panose="02000503040000020003" pitchFamily="2" charset="0"/>
              </a:rPr>
              <a:t>1. The Arrival of the Railway:</a:t>
            </a:r>
            <a:endParaRPr kumimoji="0" lang="en-US" altLang="en-US" sz="1200" b="0" i="0" u="none" strike="noStrike" cap="none" normalizeH="0" baseline="0" dirty="0">
              <a:ln>
                <a:noFill/>
              </a:ln>
              <a:solidFill>
                <a:schemeClr val="tx1"/>
              </a:solidFill>
              <a:effectLst/>
              <a:latin typeface="Castledown" panose="02000503040000020003" pitchFamily="2"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1" i="0" u="none" strike="noStrike" cap="none" normalizeH="0" baseline="0" dirty="0">
                <a:ln>
                  <a:noFill/>
                </a:ln>
                <a:solidFill>
                  <a:schemeClr val="tx1"/>
                </a:solidFill>
                <a:effectLst/>
                <a:latin typeface="Castledown" panose="02000503040000020003" pitchFamily="2" charset="0"/>
              </a:rPr>
              <a:t>Accessibility:</a:t>
            </a:r>
            <a:r>
              <a:rPr kumimoji="0" lang="en-US" altLang="en-US" sz="1200" b="0" i="0" u="none" strike="noStrike" cap="none" normalizeH="0" baseline="0" dirty="0">
                <a:ln>
                  <a:noFill/>
                </a:ln>
                <a:solidFill>
                  <a:schemeClr val="tx1"/>
                </a:solidFill>
                <a:effectLst/>
                <a:latin typeface="Castledown" panose="02000503040000020003" pitchFamily="2" charset="0"/>
              </a:rPr>
              <a:t> The Great Western Railway reached Weymouth in 1857, connecting it to major cities like London. This dramatically reduced travel time and cost, making Weymouth accessible to a much wider population.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1" i="0" u="none" strike="noStrike" cap="none" normalizeH="0" baseline="0" dirty="0">
                <a:ln>
                  <a:noFill/>
                </a:ln>
                <a:solidFill>
                  <a:schemeClr val="tx1"/>
                </a:solidFill>
                <a:effectLst/>
                <a:latin typeface="Castledown" panose="02000503040000020003" pitchFamily="2" charset="0"/>
              </a:rPr>
              <a:t>Increased Visitor Numbers:</a:t>
            </a:r>
            <a:r>
              <a:rPr kumimoji="0" lang="en-US" altLang="en-US" sz="1200" b="0" i="0" u="none" strike="noStrike" cap="none" normalizeH="0" baseline="0" dirty="0">
                <a:ln>
                  <a:noFill/>
                </a:ln>
                <a:solidFill>
                  <a:schemeClr val="tx1"/>
                </a:solidFill>
                <a:effectLst/>
                <a:latin typeface="Castledown" panose="02000503040000020003" pitchFamily="2" charset="0"/>
              </a:rPr>
              <a:t> The railway brought an influx of day-trippers and holidaymakers, eager to experience the seaside and enjoy Weymouth's attractions.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Castledown" panose="02000503040000020003" pitchFamily="2" charset="0"/>
            </a:endParaRPr>
          </a:p>
        </p:txBody>
      </p:sp>
      <p:sp>
        <p:nvSpPr>
          <p:cNvPr id="19" name="Rectangle 2">
            <a:extLst>
              <a:ext uri="{FF2B5EF4-FFF2-40B4-BE49-F238E27FC236}">
                <a16:creationId xmlns:a16="http://schemas.microsoft.com/office/drawing/2014/main" id="{B7C599FB-E79A-6FBA-116C-7A5E1EC68904}"/>
              </a:ext>
            </a:extLst>
          </p:cNvPr>
          <p:cNvSpPr>
            <a:spLocks noChangeArrowheads="1"/>
          </p:cNvSpPr>
          <p:nvPr/>
        </p:nvSpPr>
        <p:spPr bwMode="auto">
          <a:xfrm>
            <a:off x="4856781" y="1586167"/>
            <a:ext cx="4141272"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Castledown" panose="02000503040000020003" pitchFamily="2" charset="0"/>
              </a:rPr>
              <a:t>2. Victorian Ideals and Seaside Popularity:</a:t>
            </a:r>
            <a:endParaRPr kumimoji="0" lang="en-US" altLang="en-US" sz="1200" b="0" i="0" u="none" strike="noStrike" cap="none" normalizeH="0" baseline="0" dirty="0">
              <a:ln>
                <a:noFill/>
              </a:ln>
              <a:solidFill>
                <a:schemeClr val="tx1"/>
              </a:solidFill>
              <a:effectLst/>
              <a:latin typeface="Castledown" panose="02000503040000020003" pitchFamily="2"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1" i="0" u="none" strike="noStrike" cap="none" normalizeH="0" baseline="0" dirty="0">
                <a:ln>
                  <a:noFill/>
                </a:ln>
                <a:solidFill>
                  <a:schemeClr val="tx1"/>
                </a:solidFill>
                <a:effectLst/>
                <a:latin typeface="Castledown" panose="02000503040000020003" pitchFamily="2" charset="0"/>
              </a:rPr>
              <a:t>Sea Bathing Craze:</a:t>
            </a:r>
            <a:r>
              <a:rPr kumimoji="0" lang="en-US" altLang="en-US" sz="1200" b="0" i="0" u="none" strike="noStrike" cap="none" normalizeH="0" baseline="0" dirty="0">
                <a:ln>
                  <a:noFill/>
                </a:ln>
                <a:solidFill>
                  <a:schemeClr val="tx1"/>
                </a:solidFill>
                <a:effectLst/>
                <a:latin typeface="Castledown" panose="02000503040000020003" pitchFamily="2" charset="0"/>
              </a:rPr>
              <a:t> The Victorian era saw a surge in the popularity of sea bathing for health and leisure. Weymouth's sandy beaches and clean waters were perfectly suited to this trend.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1" i="0" u="none" strike="noStrike" cap="none" normalizeH="0" baseline="0" dirty="0">
                <a:ln>
                  <a:noFill/>
                </a:ln>
                <a:solidFill>
                  <a:schemeClr val="tx1"/>
                </a:solidFill>
                <a:effectLst/>
                <a:latin typeface="Castledown" panose="02000503040000020003" pitchFamily="2" charset="0"/>
              </a:rPr>
              <a:t>Respectability and Family Holidays:</a:t>
            </a:r>
            <a:r>
              <a:rPr kumimoji="0" lang="en-US" altLang="en-US" sz="1200" b="0" i="0" u="none" strike="noStrike" cap="none" normalizeH="0" baseline="0" dirty="0">
                <a:ln>
                  <a:noFill/>
                </a:ln>
                <a:solidFill>
                  <a:schemeClr val="tx1"/>
                </a:solidFill>
                <a:effectLst/>
                <a:latin typeface="Castledown" panose="02000503040000020003" pitchFamily="2" charset="0"/>
              </a:rPr>
              <a:t> Weymouth had a reputation for being a respectable and family-friendly resort, attracting middle-class Victorians seeking a wholesome seaside experience.</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Castledown" panose="02000503040000020003" pitchFamily="2" charset="0"/>
            </a:endParaRPr>
          </a:p>
        </p:txBody>
      </p:sp>
      <p:sp>
        <p:nvSpPr>
          <p:cNvPr id="22" name="TextBox 21">
            <a:extLst>
              <a:ext uri="{FF2B5EF4-FFF2-40B4-BE49-F238E27FC236}">
                <a16:creationId xmlns:a16="http://schemas.microsoft.com/office/drawing/2014/main" id="{C50425FC-8083-58D5-3605-B7C90AFCE756}"/>
              </a:ext>
            </a:extLst>
          </p:cNvPr>
          <p:cNvSpPr txBox="1"/>
          <p:nvPr/>
        </p:nvSpPr>
        <p:spPr>
          <a:xfrm>
            <a:off x="494265" y="3199692"/>
            <a:ext cx="5637028" cy="1569660"/>
          </a:xfrm>
          <a:prstGeom prst="rect">
            <a:avLst/>
          </a:prstGeom>
          <a:noFill/>
        </p:spPr>
        <p:txBody>
          <a:bodyPr wrap="square">
            <a:spAutoFit/>
          </a:bodyPr>
          <a:lstStyle/>
          <a:p>
            <a:r>
              <a:rPr lang="en-GB" sz="1200" b="1" dirty="0">
                <a:solidFill>
                  <a:schemeClr val="tx1"/>
                </a:solidFill>
                <a:latin typeface="Castledown" panose="02000503040000020003" pitchFamily="2" charset="0"/>
              </a:rPr>
              <a:t>3. Development of Infrastructure and Attractions:</a:t>
            </a:r>
            <a:endParaRPr lang="en-GB" sz="1200" dirty="0">
              <a:solidFill>
                <a:schemeClr val="tx1"/>
              </a:solidFill>
              <a:latin typeface="Castledown" panose="02000503040000020003" pitchFamily="2" charset="0"/>
            </a:endParaRPr>
          </a:p>
          <a:p>
            <a:pPr>
              <a:buFont typeface="Arial" panose="020B0604020202020204" pitchFamily="34" charset="0"/>
              <a:buChar char="•"/>
            </a:pPr>
            <a:r>
              <a:rPr lang="en-GB" sz="1200" b="1" dirty="0">
                <a:solidFill>
                  <a:schemeClr val="tx1"/>
                </a:solidFill>
                <a:latin typeface="Castledown" panose="02000503040000020003" pitchFamily="2" charset="0"/>
              </a:rPr>
              <a:t>Accommodation:</a:t>
            </a:r>
            <a:r>
              <a:rPr lang="en-GB" sz="1200" dirty="0">
                <a:solidFill>
                  <a:schemeClr val="tx1"/>
                </a:solidFill>
                <a:latin typeface="Castledown" panose="02000503040000020003" pitchFamily="2" charset="0"/>
              </a:rPr>
              <a:t> The increased number of visitors led to the construction of grand hotels, guesthouses, and lodging options to cater to different budgets.</a:t>
            </a:r>
          </a:p>
          <a:p>
            <a:pPr>
              <a:buFont typeface="Arial" panose="020B0604020202020204" pitchFamily="34" charset="0"/>
              <a:buChar char="•"/>
            </a:pPr>
            <a:r>
              <a:rPr lang="en-GB" sz="1200" b="1" dirty="0">
                <a:solidFill>
                  <a:schemeClr val="tx1"/>
                </a:solidFill>
                <a:latin typeface="Castledown" panose="02000503040000020003" pitchFamily="2" charset="0"/>
              </a:rPr>
              <a:t>Entertainment:</a:t>
            </a:r>
            <a:r>
              <a:rPr lang="en-GB" sz="1200" dirty="0">
                <a:solidFill>
                  <a:schemeClr val="tx1"/>
                </a:solidFill>
                <a:latin typeface="Castledown" panose="02000503040000020003" pitchFamily="2" charset="0"/>
              </a:rPr>
              <a:t> Weymouth developed a range of attractions to entertain visitors, including theatres, pleasure gardens, piers, and promenades.</a:t>
            </a:r>
          </a:p>
          <a:p>
            <a:pPr>
              <a:buFont typeface="Arial" panose="020B0604020202020204" pitchFamily="34" charset="0"/>
              <a:buChar char="•"/>
            </a:pPr>
            <a:r>
              <a:rPr lang="en-GB" sz="1200" b="1" dirty="0">
                <a:solidFill>
                  <a:schemeClr val="tx1"/>
                </a:solidFill>
                <a:latin typeface="Castledown" panose="02000503040000020003" pitchFamily="2" charset="0"/>
              </a:rPr>
              <a:t>Amenities:</a:t>
            </a:r>
            <a:r>
              <a:rPr lang="en-GB" sz="1200" dirty="0">
                <a:solidFill>
                  <a:schemeClr val="tx1"/>
                </a:solidFill>
                <a:latin typeface="Castledown" panose="02000503040000020003" pitchFamily="2" charset="0"/>
              </a:rPr>
              <a:t> The town invested in improving its infrastructure, including sanitation, lighting, and transport, making it a more comfortable and convenient place to visit.</a:t>
            </a:r>
          </a:p>
        </p:txBody>
      </p:sp>
      <p:sp>
        <p:nvSpPr>
          <p:cNvPr id="23" name="Rectangle 3">
            <a:extLst>
              <a:ext uri="{FF2B5EF4-FFF2-40B4-BE49-F238E27FC236}">
                <a16:creationId xmlns:a16="http://schemas.microsoft.com/office/drawing/2014/main" id="{2D777304-02A1-D107-F809-F852E0F4E93F}"/>
              </a:ext>
            </a:extLst>
          </p:cNvPr>
          <p:cNvSpPr>
            <a:spLocks noChangeArrowheads="1"/>
          </p:cNvSpPr>
          <p:nvPr/>
        </p:nvSpPr>
        <p:spPr bwMode="auto">
          <a:xfrm>
            <a:off x="441783" y="4720112"/>
            <a:ext cx="6290375"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Castledown" panose="02000503040000020003" pitchFamily="2" charset="0"/>
              </a:rPr>
              <a:t>4. Royal Patronage and Association:</a:t>
            </a:r>
            <a:endParaRPr kumimoji="0" lang="en-US" altLang="en-US" sz="1200" b="0" i="0" u="none" strike="noStrike" cap="none" normalizeH="0" baseline="0" dirty="0">
              <a:ln>
                <a:noFill/>
              </a:ln>
              <a:solidFill>
                <a:schemeClr val="tx1"/>
              </a:solidFill>
              <a:effectLst/>
              <a:latin typeface="Castledown" panose="02000503040000020003" pitchFamily="2"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1" i="0" u="none" strike="noStrike" cap="none" normalizeH="0" baseline="0" dirty="0">
                <a:ln>
                  <a:noFill/>
                </a:ln>
                <a:solidFill>
                  <a:schemeClr val="tx1"/>
                </a:solidFill>
                <a:effectLst/>
                <a:latin typeface="Castledown" panose="02000503040000020003" pitchFamily="2" charset="0"/>
              </a:rPr>
              <a:t>George III's Legacy:</a:t>
            </a:r>
            <a:r>
              <a:rPr kumimoji="0" lang="en-US" altLang="en-US" sz="1200" b="0" i="0" u="none" strike="noStrike" cap="none" normalizeH="0" baseline="0" dirty="0">
                <a:ln>
                  <a:noFill/>
                </a:ln>
                <a:solidFill>
                  <a:schemeClr val="tx1"/>
                </a:solidFill>
                <a:effectLst/>
                <a:latin typeface="Castledown" panose="02000503040000020003" pitchFamily="2" charset="0"/>
              </a:rPr>
              <a:t> Although his visits were earlier, the legacy of King George III's patronage in the late 18th century continued to attract visitors to Weymouth throughout the Victorian era.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1" i="0" u="none" strike="noStrike" cap="none" normalizeH="0" baseline="0" dirty="0">
                <a:ln>
                  <a:noFill/>
                </a:ln>
                <a:solidFill>
                  <a:schemeClr val="tx1"/>
                </a:solidFill>
                <a:effectLst/>
                <a:latin typeface="Castledown" panose="02000503040000020003" pitchFamily="2" charset="0"/>
              </a:rPr>
              <a:t>Royal Association:</a:t>
            </a:r>
            <a:r>
              <a:rPr kumimoji="0" lang="en-US" altLang="en-US" sz="1200" b="0" i="0" u="none" strike="noStrike" cap="none" normalizeH="0" baseline="0" dirty="0">
                <a:ln>
                  <a:noFill/>
                </a:ln>
                <a:solidFill>
                  <a:schemeClr val="tx1"/>
                </a:solidFill>
                <a:effectLst/>
                <a:latin typeface="Castledown" panose="02000503040000020003" pitchFamily="2" charset="0"/>
              </a:rPr>
              <a:t> Weymouth maintained its association with royalty, further enhancing its appeal as a prestigious and fashionable resort.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Castledown" panose="02000503040000020003" pitchFamily="2" charset="0"/>
            </a:endParaRPr>
          </a:p>
        </p:txBody>
      </p:sp>
      <p:sp>
        <p:nvSpPr>
          <p:cNvPr id="33" name="Rectangle 4">
            <a:extLst>
              <a:ext uri="{FF2B5EF4-FFF2-40B4-BE49-F238E27FC236}">
                <a16:creationId xmlns:a16="http://schemas.microsoft.com/office/drawing/2014/main" id="{09C7D8FB-719C-2BDC-F3CE-51130DB6C4B0}"/>
              </a:ext>
            </a:extLst>
          </p:cNvPr>
          <p:cNvSpPr>
            <a:spLocks noChangeArrowheads="1"/>
          </p:cNvSpPr>
          <p:nvPr/>
        </p:nvSpPr>
        <p:spPr bwMode="auto">
          <a:xfrm flipH="1">
            <a:off x="6601305" y="3898935"/>
            <a:ext cx="2326057"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Castledown" panose="02000503040000020003" pitchFamily="2" charset="0"/>
              </a:rPr>
              <a:t>5. Marketing and Promotion:</a:t>
            </a:r>
            <a:endParaRPr kumimoji="0" lang="en-US" altLang="en-US" sz="1200" b="0" i="0" u="none" strike="noStrike" cap="none" normalizeH="0" baseline="0" dirty="0">
              <a:ln>
                <a:noFill/>
              </a:ln>
              <a:solidFill>
                <a:schemeClr val="tx1"/>
              </a:solidFill>
              <a:effectLst/>
              <a:latin typeface="Castledown" panose="02000503040000020003" pitchFamily="2"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1" i="0" u="none" strike="noStrike" cap="none" normalizeH="0" baseline="0" dirty="0">
                <a:ln>
                  <a:noFill/>
                </a:ln>
                <a:solidFill>
                  <a:schemeClr val="tx1"/>
                </a:solidFill>
                <a:effectLst/>
                <a:latin typeface="Castledown" panose="02000503040000020003" pitchFamily="2" charset="0"/>
              </a:rPr>
              <a:t>Guidebooks and Advertising:</a:t>
            </a:r>
            <a:r>
              <a:rPr kumimoji="0" lang="en-US" altLang="en-US" sz="1200" b="0" i="0" u="none" strike="noStrike" cap="none" normalizeH="0" baseline="0" dirty="0">
                <a:ln>
                  <a:noFill/>
                </a:ln>
                <a:solidFill>
                  <a:schemeClr val="tx1"/>
                </a:solidFill>
                <a:effectLst/>
                <a:latin typeface="Castledown" panose="02000503040000020003" pitchFamily="2" charset="0"/>
              </a:rPr>
              <a:t> The rise of mass media and advertising helped promote Weymouth as a desirable tourist destination. Guidebooks and promotional materials highlighted its attractions and amenities.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Castledown" panose="02000503040000020003" pitchFamily="2" charset="0"/>
            </a:endParaRPr>
          </a:p>
        </p:txBody>
      </p:sp>
      <p:pic>
        <p:nvPicPr>
          <p:cNvPr id="34" name="Picture 33" descr="A cartoon of a building with people swimming in water&#10;&#10;AI-generated content may be incorrect.">
            <a:extLst>
              <a:ext uri="{FF2B5EF4-FFF2-40B4-BE49-F238E27FC236}">
                <a16:creationId xmlns:a16="http://schemas.microsoft.com/office/drawing/2014/main" id="{47E89AF2-291D-A226-11E2-0AE811DC261C}"/>
              </a:ext>
            </a:extLst>
          </p:cNvPr>
          <p:cNvPicPr>
            <a:picLocks noChangeAspect="1"/>
          </p:cNvPicPr>
          <p:nvPr/>
        </p:nvPicPr>
        <p:blipFill>
          <a:blip r:embed="rId9"/>
          <a:stretch>
            <a:fillRect/>
          </a:stretch>
        </p:blipFill>
        <p:spPr>
          <a:xfrm>
            <a:off x="7212135" y="3199692"/>
            <a:ext cx="1104395" cy="624684"/>
          </a:xfrm>
          <a:prstGeom prst="rect">
            <a:avLst/>
          </a:prstGeom>
        </p:spPr>
      </p:pic>
    </p:spTree>
    <p:extLst>
      <p:ext uri="{BB962C8B-B14F-4D97-AF65-F5344CB8AC3E}">
        <p14:creationId xmlns:p14="http://schemas.microsoft.com/office/powerpoint/2010/main" val="42885132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20A8A0ED-9E91-E6E3-9529-37839BAD8FB7}"/>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DE92672F-D1F8-2527-1D3C-C86BB8994102}"/>
              </a:ext>
            </a:extLst>
          </p:cNvPr>
          <p:cNvSpPr/>
          <p:nvPr/>
        </p:nvSpPr>
        <p:spPr>
          <a:xfrm>
            <a:off x="3409002" y="195773"/>
            <a:ext cx="4068123" cy="1241403"/>
          </a:xfrm>
          <a:prstGeom prst="rect">
            <a:avLst/>
          </a:prstGeom>
          <a:solidFill>
            <a:srgbClr val="F9DC4B"/>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Rounded Corners 3">
            <a:extLst>
              <a:ext uri="{FF2B5EF4-FFF2-40B4-BE49-F238E27FC236}">
                <a16:creationId xmlns:a16="http://schemas.microsoft.com/office/drawing/2014/main" id="{E80B3331-BD8D-94A1-38B7-4B244C4D2B27}"/>
              </a:ext>
            </a:extLst>
          </p:cNvPr>
          <p:cNvSpPr/>
          <p:nvPr/>
        </p:nvSpPr>
        <p:spPr>
          <a:xfrm>
            <a:off x="214201" y="1437176"/>
            <a:ext cx="8710724" cy="4774528"/>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5" name="Google Shape;146;p31" descr="A picture containing text, clipart&#10;&#10;Description automatically generated">
            <a:extLst>
              <a:ext uri="{FF2B5EF4-FFF2-40B4-BE49-F238E27FC236}">
                <a16:creationId xmlns:a16="http://schemas.microsoft.com/office/drawing/2014/main" id="{782D8200-3C33-7D7C-5A70-FAB93B70A944}"/>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grpSp>
        <p:nvGrpSpPr>
          <p:cNvPr id="6" name="Group 5">
            <a:extLst>
              <a:ext uri="{FF2B5EF4-FFF2-40B4-BE49-F238E27FC236}">
                <a16:creationId xmlns:a16="http://schemas.microsoft.com/office/drawing/2014/main" id="{74797010-C5C5-8592-98B7-717BFF9BBFEF}"/>
              </a:ext>
            </a:extLst>
          </p:cNvPr>
          <p:cNvGrpSpPr/>
          <p:nvPr/>
        </p:nvGrpSpPr>
        <p:grpSpPr>
          <a:xfrm>
            <a:off x="318977" y="175983"/>
            <a:ext cx="2919169" cy="1149437"/>
            <a:chOff x="300147" y="3145361"/>
            <a:chExt cx="2919169" cy="1149437"/>
          </a:xfrm>
        </p:grpSpPr>
        <p:sp>
          <p:nvSpPr>
            <p:cNvPr id="7" name="Rectangle: Rounded Corners 6">
              <a:extLst>
                <a:ext uri="{FF2B5EF4-FFF2-40B4-BE49-F238E27FC236}">
                  <a16:creationId xmlns:a16="http://schemas.microsoft.com/office/drawing/2014/main" id="{0931514F-3CEA-1540-66FF-DCA3673BDF45}"/>
                </a:ext>
              </a:extLst>
            </p:cNvPr>
            <p:cNvSpPr/>
            <p:nvPr/>
          </p:nvSpPr>
          <p:spPr>
            <a:xfrm>
              <a:off x="300147" y="3185192"/>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8" name="Rectangle 7">
              <a:extLst>
                <a:ext uri="{FF2B5EF4-FFF2-40B4-BE49-F238E27FC236}">
                  <a16:creationId xmlns:a16="http://schemas.microsoft.com/office/drawing/2014/main" id="{CB8EC30B-0DC7-9000-2FDF-DD700C417069}"/>
                </a:ext>
              </a:extLst>
            </p:cNvPr>
            <p:cNvSpPr/>
            <p:nvPr/>
          </p:nvSpPr>
          <p:spPr>
            <a:xfrm>
              <a:off x="1533667" y="3178361"/>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Shipbuilding and Repair</a:t>
              </a:r>
            </a:p>
          </p:txBody>
        </p:sp>
        <p:pic>
          <p:nvPicPr>
            <p:cNvPr id="12" name="Graphic 11" descr="Anchor outline">
              <a:extLst>
                <a:ext uri="{FF2B5EF4-FFF2-40B4-BE49-F238E27FC236}">
                  <a16:creationId xmlns:a16="http://schemas.microsoft.com/office/drawing/2014/main" id="{B95E5280-5AE5-F2E4-4C43-493EAD5CB17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25547" y="3145361"/>
              <a:ext cx="1149437" cy="1149437"/>
            </a:xfrm>
            <a:prstGeom prst="rect">
              <a:avLst/>
            </a:prstGeom>
          </p:spPr>
        </p:pic>
      </p:grpSp>
      <p:sp>
        <p:nvSpPr>
          <p:cNvPr id="13" name="Google Shape;142;p31">
            <a:hlinkClick r:id="rId6" action="ppaction://hlinksldjump"/>
            <a:extLst>
              <a:ext uri="{FF2B5EF4-FFF2-40B4-BE49-F238E27FC236}">
                <a16:creationId xmlns:a16="http://schemas.microsoft.com/office/drawing/2014/main" id="{A0F2F0B2-FD75-4DDB-3A0F-2AFC8F64A4DF}"/>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800" b="1" i="0" u="none" strike="noStrike" cap="none" dirty="0">
                <a:solidFill>
                  <a:srgbClr val="2F2967"/>
                </a:solidFill>
                <a:latin typeface="Arial"/>
                <a:ea typeface="Arial"/>
                <a:cs typeface="Arial"/>
                <a:sym typeface="Arial"/>
              </a:rPr>
              <a:t>Trade</a:t>
            </a:r>
            <a:endParaRPr sz="2400" b="0" i="0" u="none" strike="noStrike" cap="none" dirty="0">
              <a:solidFill>
                <a:srgbClr val="2F2967"/>
              </a:solidFill>
              <a:latin typeface="Arial"/>
              <a:ea typeface="Arial"/>
              <a:cs typeface="Arial"/>
              <a:sym typeface="Arial"/>
            </a:endParaRPr>
          </a:p>
        </p:txBody>
      </p:sp>
      <p:sp>
        <p:nvSpPr>
          <p:cNvPr id="15" name="TextBox 14">
            <a:extLst>
              <a:ext uri="{FF2B5EF4-FFF2-40B4-BE49-F238E27FC236}">
                <a16:creationId xmlns:a16="http://schemas.microsoft.com/office/drawing/2014/main" id="{FF873F35-EB63-BE82-D01A-3D6D1E3242DD}"/>
              </a:ext>
            </a:extLst>
          </p:cNvPr>
          <p:cNvSpPr txBox="1"/>
          <p:nvPr/>
        </p:nvSpPr>
        <p:spPr>
          <a:xfrm>
            <a:off x="5143500" y="2727603"/>
            <a:ext cx="3680084" cy="1585049"/>
          </a:xfrm>
          <a:prstGeom prst="rect">
            <a:avLst/>
          </a:prstGeom>
          <a:noFill/>
        </p:spPr>
        <p:txBody>
          <a:bodyPr wrap="square">
            <a:spAutoFit/>
          </a:bodyPr>
          <a:lstStyle/>
          <a:p>
            <a:pPr algn="l">
              <a:spcBef>
                <a:spcPts val="1500"/>
              </a:spcBef>
              <a:spcAft>
                <a:spcPts val="750"/>
              </a:spcAft>
            </a:pPr>
            <a:r>
              <a:rPr lang="en-GB" sz="1200" b="1" i="0" dirty="0">
                <a:solidFill>
                  <a:srgbClr val="001D35"/>
                </a:solidFill>
                <a:effectLst/>
                <a:latin typeface="Castledown" panose="02000503040000020003" pitchFamily="2" charset="0"/>
              </a:rPr>
              <a:t>Technology</a:t>
            </a:r>
          </a:p>
          <a:p>
            <a:pPr algn="l">
              <a:spcBef>
                <a:spcPts val="750"/>
              </a:spcBef>
              <a:spcAft>
                <a:spcPts val="600"/>
              </a:spcAft>
            </a:pPr>
            <a:r>
              <a:rPr lang="en-GB" sz="1200" i="0" u="sng" dirty="0">
                <a:solidFill>
                  <a:srgbClr val="001D35"/>
                </a:solidFill>
                <a:effectLst/>
                <a:latin typeface="Castledown" panose="02000503040000020003" pitchFamily="2" charset="0"/>
              </a:rPr>
              <a:t>Materials </a:t>
            </a:r>
            <a:r>
              <a:rPr lang="en-GB" sz="1200" b="0" i="0" dirty="0">
                <a:solidFill>
                  <a:srgbClr val="001D35"/>
                </a:solidFill>
                <a:effectLst/>
                <a:latin typeface="Castledown" panose="02000503040000020003" pitchFamily="2" charset="0"/>
              </a:rPr>
              <a:t>Ships were built from wood until the 19th century, when iron and steel became more common. </a:t>
            </a:r>
          </a:p>
          <a:p>
            <a:pPr algn="l">
              <a:spcBef>
                <a:spcPts val="750"/>
              </a:spcBef>
              <a:spcAft>
                <a:spcPts val="1500"/>
              </a:spcAft>
            </a:pPr>
            <a:r>
              <a:rPr lang="en-GB" sz="1200" i="0" u="sng" dirty="0">
                <a:solidFill>
                  <a:srgbClr val="001D35"/>
                </a:solidFill>
                <a:effectLst/>
                <a:latin typeface="Castledown" panose="02000503040000020003" pitchFamily="2" charset="0"/>
              </a:rPr>
              <a:t>Power</a:t>
            </a:r>
            <a:r>
              <a:rPr lang="en-GB" sz="1200" dirty="0">
                <a:solidFill>
                  <a:srgbClr val="001D35"/>
                </a:solidFill>
                <a:latin typeface="Castledown" panose="02000503040000020003" pitchFamily="2" charset="0"/>
              </a:rPr>
              <a:t> </a:t>
            </a:r>
            <a:r>
              <a:rPr lang="en-GB" sz="1200" b="0" i="0" dirty="0">
                <a:solidFill>
                  <a:srgbClr val="001D35"/>
                </a:solidFill>
                <a:effectLst/>
                <a:latin typeface="Castledown" panose="02000503040000020003" pitchFamily="2" charset="0"/>
              </a:rPr>
              <a:t>Paddle-wheels were used until the 1840s, when screw propellers became more common. </a:t>
            </a:r>
          </a:p>
        </p:txBody>
      </p:sp>
      <p:sp>
        <p:nvSpPr>
          <p:cNvPr id="17" name="TextBox 16">
            <a:extLst>
              <a:ext uri="{FF2B5EF4-FFF2-40B4-BE49-F238E27FC236}">
                <a16:creationId xmlns:a16="http://schemas.microsoft.com/office/drawing/2014/main" id="{815946F4-A75E-2571-B8B1-BD1028890281}"/>
              </a:ext>
            </a:extLst>
          </p:cNvPr>
          <p:cNvSpPr txBox="1"/>
          <p:nvPr/>
        </p:nvSpPr>
        <p:spPr>
          <a:xfrm>
            <a:off x="5143500" y="1482900"/>
            <a:ext cx="3680084" cy="1215717"/>
          </a:xfrm>
          <a:prstGeom prst="rect">
            <a:avLst/>
          </a:prstGeom>
          <a:noFill/>
        </p:spPr>
        <p:txBody>
          <a:bodyPr wrap="square">
            <a:spAutoFit/>
          </a:bodyPr>
          <a:lstStyle/>
          <a:p>
            <a:pPr algn="l" fontAlgn="ctr">
              <a:spcBef>
                <a:spcPts val="1500"/>
              </a:spcBef>
              <a:spcAft>
                <a:spcPts val="750"/>
              </a:spcAft>
            </a:pPr>
            <a:r>
              <a:rPr lang="en-GB" sz="1200" b="1" i="0" dirty="0">
                <a:solidFill>
                  <a:srgbClr val="001D35"/>
                </a:solidFill>
                <a:effectLst/>
                <a:latin typeface="Castledown" panose="02000503040000020003" pitchFamily="2" charset="0"/>
              </a:rPr>
              <a:t>Production </a:t>
            </a:r>
          </a:p>
          <a:p>
            <a:pPr algn="l">
              <a:spcBef>
                <a:spcPts val="750"/>
              </a:spcBef>
              <a:spcAft>
                <a:spcPts val="600"/>
              </a:spcAft>
            </a:pPr>
            <a:r>
              <a:rPr lang="en-GB" sz="1200" i="0" u="sng" dirty="0">
                <a:solidFill>
                  <a:srgbClr val="001D35"/>
                </a:solidFill>
                <a:effectLst/>
                <a:latin typeface="Castledown" panose="02000503040000020003" pitchFamily="2" charset="0"/>
              </a:rPr>
              <a:t>Ship size: </a:t>
            </a:r>
            <a:r>
              <a:rPr lang="en-GB" sz="1200" b="0" i="0" dirty="0">
                <a:solidFill>
                  <a:srgbClr val="001D35"/>
                </a:solidFill>
                <a:effectLst/>
                <a:latin typeface="Castledown" panose="02000503040000020003" pitchFamily="2" charset="0"/>
              </a:rPr>
              <a:t>Ship sizes increased in the 19th century.</a:t>
            </a:r>
          </a:p>
          <a:p>
            <a:pPr algn="l">
              <a:spcBef>
                <a:spcPts val="750"/>
              </a:spcBef>
              <a:spcAft>
                <a:spcPts val="1500"/>
              </a:spcAft>
            </a:pPr>
            <a:r>
              <a:rPr lang="en-GB" sz="1200" i="0" u="sng" dirty="0">
                <a:solidFill>
                  <a:srgbClr val="001D35"/>
                </a:solidFill>
                <a:effectLst/>
                <a:latin typeface="Castledown" panose="02000503040000020003" pitchFamily="2" charset="0"/>
              </a:rPr>
              <a:t>World market: </a:t>
            </a:r>
            <a:r>
              <a:rPr lang="en-GB" sz="1200" b="0" i="0" dirty="0">
                <a:solidFill>
                  <a:srgbClr val="001D35"/>
                </a:solidFill>
                <a:effectLst/>
                <a:latin typeface="Castledown" panose="02000503040000020003" pitchFamily="2" charset="0"/>
              </a:rPr>
              <a:t>Britain produced most of the world's shipping at the end of the century.</a:t>
            </a:r>
          </a:p>
        </p:txBody>
      </p:sp>
      <p:sp>
        <p:nvSpPr>
          <p:cNvPr id="20" name="TextBox 19">
            <a:extLst>
              <a:ext uri="{FF2B5EF4-FFF2-40B4-BE49-F238E27FC236}">
                <a16:creationId xmlns:a16="http://schemas.microsoft.com/office/drawing/2014/main" id="{99BEED85-4241-6C7B-9FB6-589DCE1FB3AE}"/>
              </a:ext>
            </a:extLst>
          </p:cNvPr>
          <p:cNvSpPr txBox="1"/>
          <p:nvPr/>
        </p:nvSpPr>
        <p:spPr>
          <a:xfrm>
            <a:off x="5143500" y="4341638"/>
            <a:ext cx="3680084" cy="1585049"/>
          </a:xfrm>
          <a:prstGeom prst="rect">
            <a:avLst/>
          </a:prstGeom>
          <a:noFill/>
        </p:spPr>
        <p:txBody>
          <a:bodyPr wrap="square">
            <a:spAutoFit/>
          </a:bodyPr>
          <a:lstStyle/>
          <a:p>
            <a:pPr algn="l">
              <a:spcBef>
                <a:spcPts val="1500"/>
              </a:spcBef>
              <a:spcAft>
                <a:spcPts val="750"/>
              </a:spcAft>
            </a:pPr>
            <a:r>
              <a:rPr lang="en-GB" sz="1200" b="1" i="0" dirty="0">
                <a:solidFill>
                  <a:srgbClr val="001D35"/>
                </a:solidFill>
                <a:effectLst/>
                <a:latin typeface="Castledown" panose="02000503040000020003" pitchFamily="2" charset="0"/>
              </a:rPr>
              <a:t>Economic impact</a:t>
            </a:r>
          </a:p>
          <a:p>
            <a:pPr algn="l" fontAlgn="ctr">
              <a:spcBef>
                <a:spcPts val="750"/>
              </a:spcBef>
              <a:spcAft>
                <a:spcPts val="600"/>
              </a:spcAft>
              <a:buFont typeface="Arial" panose="020B0604020202020204" pitchFamily="34" charset="0"/>
              <a:buChar char="•"/>
            </a:pPr>
            <a:r>
              <a:rPr lang="en-GB" sz="1200" b="0" i="0" dirty="0">
                <a:solidFill>
                  <a:srgbClr val="001D35"/>
                </a:solidFill>
                <a:effectLst/>
                <a:latin typeface="Castledown" panose="02000503040000020003" pitchFamily="2" charset="0"/>
              </a:rPr>
              <a:t>Shipbuilding employed many people, including those who worked on engines, boilers, fittings, and steel. </a:t>
            </a:r>
          </a:p>
          <a:p>
            <a:pPr algn="l">
              <a:spcBef>
                <a:spcPts val="750"/>
              </a:spcBef>
              <a:spcAft>
                <a:spcPts val="1500"/>
              </a:spcAft>
              <a:buFont typeface="Arial" panose="020B0604020202020204" pitchFamily="34" charset="0"/>
              <a:buChar char="•"/>
            </a:pPr>
            <a:r>
              <a:rPr lang="en-GB" sz="1200" b="0" i="0" dirty="0">
                <a:solidFill>
                  <a:srgbClr val="001D35"/>
                </a:solidFill>
                <a:effectLst/>
                <a:latin typeface="Castledown" panose="02000503040000020003" pitchFamily="2" charset="0"/>
              </a:rPr>
              <a:t>Shipbuilding was a vital part of the British economy. </a:t>
            </a:r>
          </a:p>
        </p:txBody>
      </p:sp>
      <p:sp>
        <p:nvSpPr>
          <p:cNvPr id="21" name="TextBox 20">
            <a:extLst>
              <a:ext uri="{FF2B5EF4-FFF2-40B4-BE49-F238E27FC236}">
                <a16:creationId xmlns:a16="http://schemas.microsoft.com/office/drawing/2014/main" id="{2BAF1F36-0CF4-6B6F-CF59-4715E0BE839D}"/>
              </a:ext>
            </a:extLst>
          </p:cNvPr>
          <p:cNvSpPr txBox="1"/>
          <p:nvPr/>
        </p:nvSpPr>
        <p:spPr>
          <a:xfrm>
            <a:off x="344377" y="3114354"/>
            <a:ext cx="3732922" cy="276999"/>
          </a:xfrm>
          <a:prstGeom prst="rect">
            <a:avLst/>
          </a:prstGeom>
          <a:noFill/>
        </p:spPr>
        <p:txBody>
          <a:bodyPr wrap="square">
            <a:spAutoFit/>
          </a:bodyPr>
          <a:lstStyle/>
          <a:p>
            <a:pPr algn="l" fontAlgn="ctr">
              <a:spcBef>
                <a:spcPts val="1500"/>
              </a:spcBef>
              <a:spcAft>
                <a:spcPts val="750"/>
              </a:spcAft>
            </a:pPr>
            <a:r>
              <a:rPr lang="en-GB" sz="1200" b="1" i="0" u="sng" dirty="0">
                <a:solidFill>
                  <a:srgbClr val="001D35"/>
                </a:solidFill>
                <a:effectLst/>
                <a:latin typeface="Castledown" panose="02000503040000020003" pitchFamily="2" charset="0"/>
              </a:rPr>
              <a:t>Key Aspects of Weymouth’s Shipbuilding history</a:t>
            </a:r>
          </a:p>
        </p:txBody>
      </p:sp>
      <p:pic>
        <p:nvPicPr>
          <p:cNvPr id="22" name="Picture 6" descr="Forrestt's Lifeboat Building Yard ...">
            <a:extLst>
              <a:ext uri="{FF2B5EF4-FFF2-40B4-BE49-F238E27FC236}">
                <a16:creationId xmlns:a16="http://schemas.microsoft.com/office/drawing/2014/main" id="{E37BD7D8-94C4-2C75-61A8-29ACD29CFC5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71468" y="1452823"/>
            <a:ext cx="2116800" cy="1348424"/>
          </a:xfrm>
          <a:prstGeom prst="rect">
            <a:avLst/>
          </a:prstGeom>
          <a:noFill/>
          <a:ln w="28575">
            <a:solidFill>
              <a:schemeClr val="tx1"/>
            </a:solidFill>
          </a:ln>
          <a:extLst>
            <a:ext uri="{909E8E84-426E-40DD-AFC4-6F175D3DCCD1}">
              <a14:hiddenFill xmlns:a14="http://schemas.microsoft.com/office/drawing/2010/main">
                <a:solidFill>
                  <a:srgbClr val="FFFFFF"/>
                </a:solidFill>
              </a14:hiddenFill>
            </a:ext>
          </a:extLst>
        </p:spPr>
      </p:pic>
      <p:pic>
        <p:nvPicPr>
          <p:cNvPr id="23" name="Picture 22" descr="A cartoon of a sailboat&#10;&#10;AI-generated content may be incorrect.">
            <a:extLst>
              <a:ext uri="{FF2B5EF4-FFF2-40B4-BE49-F238E27FC236}">
                <a16:creationId xmlns:a16="http://schemas.microsoft.com/office/drawing/2014/main" id="{219DEF2C-BF2A-4EFF-65C9-A42DB3F81A12}"/>
              </a:ext>
            </a:extLst>
          </p:cNvPr>
          <p:cNvPicPr>
            <a:picLocks noChangeAspect="1"/>
          </p:cNvPicPr>
          <p:nvPr/>
        </p:nvPicPr>
        <p:blipFill>
          <a:blip r:embed="rId8"/>
          <a:stretch>
            <a:fillRect/>
          </a:stretch>
        </p:blipFill>
        <p:spPr>
          <a:xfrm>
            <a:off x="7279009" y="686382"/>
            <a:ext cx="1133052" cy="750794"/>
          </a:xfrm>
          <a:prstGeom prst="rect">
            <a:avLst/>
          </a:prstGeom>
        </p:spPr>
      </p:pic>
      <p:sp>
        <p:nvSpPr>
          <p:cNvPr id="24" name="TextBox 23">
            <a:extLst>
              <a:ext uri="{FF2B5EF4-FFF2-40B4-BE49-F238E27FC236}">
                <a16:creationId xmlns:a16="http://schemas.microsoft.com/office/drawing/2014/main" id="{2978AADD-8176-5E4C-5444-E437193023B2}"/>
              </a:ext>
            </a:extLst>
          </p:cNvPr>
          <p:cNvSpPr txBox="1"/>
          <p:nvPr/>
        </p:nvSpPr>
        <p:spPr>
          <a:xfrm>
            <a:off x="3379763" y="254583"/>
            <a:ext cx="4117593" cy="1015663"/>
          </a:xfrm>
          <a:prstGeom prst="rect">
            <a:avLst/>
          </a:prstGeom>
          <a:noFill/>
        </p:spPr>
        <p:txBody>
          <a:bodyPr wrap="square">
            <a:spAutoFit/>
          </a:bodyPr>
          <a:lstStyle/>
          <a:p>
            <a:pPr algn="ctr"/>
            <a:r>
              <a:rPr lang="en-GB" sz="1200" dirty="0">
                <a:solidFill>
                  <a:srgbClr val="2F2967"/>
                </a:solidFill>
                <a:effectLst/>
                <a:latin typeface="Castledown" panose="02000503040000020003" pitchFamily="2" charset="0"/>
              </a:rPr>
              <a:t>While Weymouth already had a shipbuilding tradition, the railway improved the supply of materials and the transportation of finished vessels and components. This facilitated the growth of shipbuilding and ship repair activities in the town.</a:t>
            </a:r>
            <a:endParaRPr lang="en-GB" sz="1000" dirty="0">
              <a:solidFill>
                <a:srgbClr val="2F2967"/>
              </a:solidFill>
              <a:latin typeface="Castledown" panose="02000503040000020003" pitchFamily="2" charset="0"/>
            </a:endParaRPr>
          </a:p>
        </p:txBody>
      </p:sp>
      <p:sp>
        <p:nvSpPr>
          <p:cNvPr id="25" name="TextBox 24">
            <a:extLst>
              <a:ext uri="{FF2B5EF4-FFF2-40B4-BE49-F238E27FC236}">
                <a16:creationId xmlns:a16="http://schemas.microsoft.com/office/drawing/2014/main" id="{FDDD0F4C-337E-1381-A025-2C4C047C8F53}"/>
              </a:ext>
            </a:extLst>
          </p:cNvPr>
          <p:cNvSpPr txBox="1"/>
          <p:nvPr/>
        </p:nvSpPr>
        <p:spPr>
          <a:xfrm>
            <a:off x="291361" y="1554752"/>
            <a:ext cx="2652491" cy="1569660"/>
          </a:xfrm>
          <a:prstGeom prst="rect">
            <a:avLst/>
          </a:prstGeom>
          <a:noFill/>
        </p:spPr>
        <p:txBody>
          <a:bodyPr wrap="square">
            <a:spAutoFit/>
          </a:bodyPr>
          <a:lstStyle/>
          <a:p>
            <a:pPr algn="ctr"/>
            <a:r>
              <a:rPr lang="en-GB" sz="1200" b="1" dirty="0">
                <a:solidFill>
                  <a:schemeClr val="tx1"/>
                </a:solidFill>
                <a:latin typeface="Castledown" panose="02000503040000020003" pitchFamily="2" charset="0"/>
              </a:rPr>
              <a:t>Growth and Development:</a:t>
            </a:r>
            <a:r>
              <a:rPr lang="en-GB" sz="1200" dirty="0">
                <a:solidFill>
                  <a:schemeClr val="tx1"/>
                </a:solidFill>
                <a:latin typeface="Castledown" panose="02000503040000020003" pitchFamily="2" charset="0"/>
              </a:rPr>
              <a:t> With Weymouth's rise as a significant port and fishing centre, shipbuilding became more prominent. Local shipyards built a variety of vessels, including fishing boats, merchant ships, and even some smaller warships.</a:t>
            </a:r>
          </a:p>
        </p:txBody>
      </p:sp>
      <p:sp>
        <p:nvSpPr>
          <p:cNvPr id="26" name="Rectangle 1">
            <a:extLst>
              <a:ext uri="{FF2B5EF4-FFF2-40B4-BE49-F238E27FC236}">
                <a16:creationId xmlns:a16="http://schemas.microsoft.com/office/drawing/2014/main" id="{DA7A95B2-BE39-479E-F798-BA672CBA0865}"/>
              </a:ext>
            </a:extLst>
          </p:cNvPr>
          <p:cNvSpPr>
            <a:spLocks noChangeArrowheads="1"/>
          </p:cNvSpPr>
          <p:nvPr/>
        </p:nvSpPr>
        <p:spPr bwMode="auto">
          <a:xfrm>
            <a:off x="318977" y="3317709"/>
            <a:ext cx="4824523"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1" i="0" u="none" strike="noStrike" cap="none" normalizeH="0" baseline="0" dirty="0">
                <a:ln>
                  <a:noFill/>
                </a:ln>
                <a:solidFill>
                  <a:schemeClr val="tx1"/>
                </a:solidFill>
                <a:effectLst/>
                <a:latin typeface="Castledown" panose="02000503040000020003" pitchFamily="2" charset="0"/>
              </a:rPr>
              <a:t>Variety of Vessels:</a:t>
            </a:r>
            <a:r>
              <a:rPr kumimoji="0" lang="en-US" altLang="en-US" sz="1200" b="0" i="0" u="none" strike="noStrike" cap="none" normalizeH="0" baseline="0" dirty="0">
                <a:ln>
                  <a:noFill/>
                </a:ln>
                <a:solidFill>
                  <a:schemeClr val="tx1"/>
                </a:solidFill>
                <a:effectLst/>
                <a:latin typeface="Castledown" panose="02000503040000020003" pitchFamily="2" charset="0"/>
              </a:rPr>
              <a:t> Weymouth's shipyards built a range of vessels, reflecting the town's diverse maritime activities.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1" i="0" u="none" strike="noStrike" cap="none" normalizeH="0" baseline="0" dirty="0">
                <a:ln>
                  <a:noFill/>
                </a:ln>
                <a:solidFill>
                  <a:schemeClr val="tx1"/>
                </a:solidFill>
                <a:effectLst/>
                <a:latin typeface="Castledown" panose="02000503040000020003" pitchFamily="2" charset="0"/>
              </a:rPr>
              <a:t>Local Materials and Skills:</a:t>
            </a:r>
            <a:r>
              <a:rPr kumimoji="0" lang="en-US" altLang="en-US" sz="1200" b="0" i="0" u="none" strike="noStrike" cap="none" normalizeH="0" baseline="0" dirty="0">
                <a:ln>
                  <a:noFill/>
                </a:ln>
                <a:solidFill>
                  <a:schemeClr val="tx1"/>
                </a:solidFill>
                <a:effectLst/>
                <a:latin typeface="Castledown" panose="02000503040000020003" pitchFamily="2" charset="0"/>
              </a:rPr>
              <a:t> Shipbuilders utilized local timber and expertise, contributing to the town's economy and community.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1" i="0" u="none" strike="noStrike" cap="none" normalizeH="0" baseline="0" dirty="0">
                <a:ln>
                  <a:noFill/>
                </a:ln>
                <a:solidFill>
                  <a:schemeClr val="tx1"/>
                </a:solidFill>
                <a:effectLst/>
                <a:latin typeface="Castledown" panose="02000503040000020003" pitchFamily="2" charset="0"/>
              </a:rPr>
              <a:t>Connection to the Royal Navy:</a:t>
            </a:r>
            <a:r>
              <a:rPr kumimoji="0" lang="en-US" altLang="en-US" sz="1200" b="0" i="0" u="none" strike="noStrike" cap="none" normalizeH="0" baseline="0" dirty="0">
                <a:ln>
                  <a:noFill/>
                </a:ln>
                <a:solidFill>
                  <a:schemeClr val="tx1"/>
                </a:solidFill>
                <a:effectLst/>
                <a:latin typeface="Castledown" panose="02000503040000020003" pitchFamily="2" charset="0"/>
              </a:rPr>
              <a:t> Weymouth's strategic location meant that it sometimes played a role in building or supplying ships for the Royal Navy.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1" i="0" u="none" strike="noStrike" cap="none" normalizeH="0" baseline="0" dirty="0">
                <a:ln>
                  <a:noFill/>
                </a:ln>
                <a:solidFill>
                  <a:schemeClr val="tx1"/>
                </a:solidFill>
                <a:effectLst/>
                <a:latin typeface="Castledown" panose="02000503040000020003" pitchFamily="2" charset="0"/>
              </a:rPr>
              <a:t>Evolution and Resilience:</a:t>
            </a:r>
            <a:r>
              <a:rPr kumimoji="0" lang="en-US" altLang="en-US" sz="1200" b="0" i="0" u="none" strike="noStrike" cap="none" normalizeH="0" baseline="0" dirty="0">
                <a:ln>
                  <a:noFill/>
                </a:ln>
                <a:solidFill>
                  <a:schemeClr val="tx1"/>
                </a:solidFill>
                <a:effectLst/>
                <a:latin typeface="Castledown" panose="02000503040000020003" pitchFamily="2" charset="0"/>
              </a:rPr>
              <a:t> Despite challenges, Weymouth's shipbuilding industry adapted and evolved, demonstrating its resilience and connection to the sea. </a:t>
            </a:r>
          </a:p>
        </p:txBody>
      </p:sp>
      <p:sp>
        <p:nvSpPr>
          <p:cNvPr id="38" name="Rectangle 2">
            <a:extLst>
              <a:ext uri="{FF2B5EF4-FFF2-40B4-BE49-F238E27FC236}">
                <a16:creationId xmlns:a16="http://schemas.microsoft.com/office/drawing/2014/main" id="{914AF3D4-F09B-DDCC-AC28-DCB3C55FCB3A}"/>
              </a:ext>
            </a:extLst>
          </p:cNvPr>
          <p:cNvSpPr>
            <a:spLocks noChangeArrowheads="1"/>
          </p:cNvSpPr>
          <p:nvPr/>
        </p:nvSpPr>
        <p:spPr bwMode="auto">
          <a:xfrm>
            <a:off x="299622" y="5136890"/>
            <a:ext cx="448972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1" i="0" u="none" strike="noStrike" cap="none" normalizeH="0" baseline="0" dirty="0">
                <a:ln>
                  <a:noFill/>
                </a:ln>
                <a:solidFill>
                  <a:schemeClr val="tx1"/>
                </a:solidFill>
                <a:effectLst/>
                <a:latin typeface="Castledown" panose="02000503040000020003" pitchFamily="2" charset="0"/>
              </a:rPr>
              <a:t>Specialization:</a:t>
            </a:r>
            <a:r>
              <a:rPr kumimoji="0" lang="en-US" altLang="en-US" sz="1200" b="0" i="0" u="none" strike="noStrike" cap="none" normalizeH="0" baseline="0" dirty="0">
                <a:ln>
                  <a:noFill/>
                </a:ln>
                <a:solidFill>
                  <a:schemeClr val="tx1"/>
                </a:solidFill>
                <a:effectLst/>
                <a:latin typeface="Castledown" panose="02000503040000020003" pitchFamily="2" charset="0"/>
              </a:rPr>
              <a:t> Shipbuilding in Weymouth shifted towards more specialized areas, such as boatbuilding, repairs, and marine services. </a:t>
            </a:r>
          </a:p>
        </p:txBody>
      </p:sp>
      <p:pic>
        <p:nvPicPr>
          <p:cNvPr id="39" name="Picture 38" descr="A cartoon of a ship&#10;&#10;AI-generated content may be incorrect.">
            <a:extLst>
              <a:ext uri="{FF2B5EF4-FFF2-40B4-BE49-F238E27FC236}">
                <a16:creationId xmlns:a16="http://schemas.microsoft.com/office/drawing/2014/main" id="{822AA81C-F59E-E974-D824-B873B3B6C423}"/>
              </a:ext>
            </a:extLst>
          </p:cNvPr>
          <p:cNvPicPr>
            <a:picLocks noChangeAspect="1"/>
          </p:cNvPicPr>
          <p:nvPr/>
        </p:nvPicPr>
        <p:blipFill>
          <a:blip r:embed="rId9"/>
          <a:stretch>
            <a:fillRect/>
          </a:stretch>
        </p:blipFill>
        <p:spPr>
          <a:xfrm flipH="1">
            <a:off x="607977" y="5460056"/>
            <a:ext cx="2030448" cy="1155108"/>
          </a:xfrm>
          <a:prstGeom prst="rect">
            <a:avLst/>
          </a:prstGeom>
        </p:spPr>
      </p:pic>
    </p:spTree>
    <p:extLst>
      <p:ext uri="{BB962C8B-B14F-4D97-AF65-F5344CB8AC3E}">
        <p14:creationId xmlns:p14="http://schemas.microsoft.com/office/powerpoint/2010/main" val="5420895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D5211139-6E44-4198-D0C2-7813D8099442}"/>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274E4CA1-62A0-B659-DC18-0135F21B8E7C}"/>
              </a:ext>
            </a:extLst>
          </p:cNvPr>
          <p:cNvSpPr/>
          <p:nvPr/>
        </p:nvSpPr>
        <p:spPr>
          <a:xfrm>
            <a:off x="385008" y="365176"/>
            <a:ext cx="8373985" cy="7540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strike="noStrike" kern="0" cap="none" spc="0" normalizeH="0" baseline="0" noProof="0" dirty="0">
                <a:ln>
                  <a:noFill/>
                </a:ln>
                <a:solidFill>
                  <a:srgbClr val="2F2967"/>
                </a:solidFill>
                <a:effectLst/>
                <a:uLnTx/>
                <a:uFillTx/>
                <a:latin typeface="Arial"/>
                <a:ea typeface="+mn-ea"/>
                <a:cs typeface="+mn-cs"/>
                <a:sym typeface="Arial"/>
              </a:rPr>
              <a:t>When was the Industrial Revolution?</a:t>
            </a:r>
          </a:p>
        </p:txBody>
      </p:sp>
      <p:sp>
        <p:nvSpPr>
          <p:cNvPr id="5" name="Rectangle: Rounded Corners 4">
            <a:extLst>
              <a:ext uri="{FF2B5EF4-FFF2-40B4-BE49-F238E27FC236}">
                <a16:creationId xmlns:a16="http://schemas.microsoft.com/office/drawing/2014/main" id="{4E4257C2-0FEF-81F2-0F24-9A06D13111DD}"/>
              </a:ext>
            </a:extLst>
          </p:cNvPr>
          <p:cNvSpPr/>
          <p:nvPr/>
        </p:nvSpPr>
        <p:spPr>
          <a:xfrm>
            <a:off x="385008" y="1280560"/>
            <a:ext cx="8373985" cy="4807724"/>
          </a:xfrm>
          <a:prstGeom prst="roundRect">
            <a:avLst>
              <a:gd name="adj" fmla="val 3641"/>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buClr>
                <a:schemeClr val="bg1"/>
              </a:buClr>
              <a:tabLst>
                <a:tab pos="269875" algn="l"/>
              </a:tabLst>
            </a:pPr>
            <a:r>
              <a:rPr lang="en-GB" sz="2000" dirty="0">
                <a:solidFill>
                  <a:srgbClr val="2F2967"/>
                </a:solidFill>
                <a:latin typeface="Arial"/>
              </a:rPr>
              <a:t>The </a:t>
            </a:r>
            <a:r>
              <a:rPr lang="en-GB" sz="2000" b="1" dirty="0">
                <a:solidFill>
                  <a:srgbClr val="2F2967"/>
                </a:solidFill>
                <a:latin typeface="Arial"/>
              </a:rPr>
              <a:t>Industrial Revolution </a:t>
            </a:r>
            <a:r>
              <a:rPr lang="en-GB" sz="2000" dirty="0">
                <a:solidFill>
                  <a:srgbClr val="2F2967"/>
                </a:solidFill>
                <a:latin typeface="Arial"/>
              </a:rPr>
              <a:t>began in Britain in the mid </a:t>
            </a:r>
            <a:r>
              <a:rPr lang="en-GB" sz="2000" b="1" dirty="0">
                <a:solidFill>
                  <a:srgbClr val="2F2967"/>
                </a:solidFill>
                <a:latin typeface="Arial"/>
              </a:rPr>
              <a:t>1700s</a:t>
            </a:r>
            <a:r>
              <a:rPr lang="en-GB" sz="2000" dirty="0">
                <a:solidFill>
                  <a:srgbClr val="2F2967"/>
                </a:solidFill>
                <a:latin typeface="Arial"/>
              </a:rPr>
              <a:t> and lasted until </a:t>
            </a:r>
            <a:r>
              <a:rPr lang="en-GB" sz="2000" b="1" dirty="0">
                <a:solidFill>
                  <a:srgbClr val="2F2967"/>
                </a:solidFill>
                <a:latin typeface="Arial"/>
              </a:rPr>
              <a:t>1900</a:t>
            </a:r>
            <a:r>
              <a:rPr lang="en-GB" sz="2000" dirty="0">
                <a:solidFill>
                  <a:srgbClr val="2F2967"/>
                </a:solidFill>
                <a:latin typeface="Arial"/>
              </a:rPr>
              <a:t>. It changed </a:t>
            </a:r>
            <a:r>
              <a:rPr lang="en-GB" sz="2000" dirty="0">
                <a:solidFill>
                  <a:srgbClr val="2F2967"/>
                </a:solidFill>
              </a:rPr>
              <a:t>farming, mining, transport, manufacturing (making things) and technology. It changed people’s lives. It began in the reign of </a:t>
            </a:r>
            <a:r>
              <a:rPr lang="en-GB" sz="2000" b="1" dirty="0">
                <a:solidFill>
                  <a:srgbClr val="2F2967"/>
                </a:solidFill>
              </a:rPr>
              <a:t>George II </a:t>
            </a:r>
            <a:r>
              <a:rPr lang="en-GB" sz="2000" dirty="0">
                <a:solidFill>
                  <a:srgbClr val="2F2967"/>
                </a:solidFill>
              </a:rPr>
              <a:t>and ended at the end of the </a:t>
            </a:r>
            <a:r>
              <a:rPr lang="en-GB" sz="2000" b="1" dirty="0">
                <a:solidFill>
                  <a:srgbClr val="2F2967"/>
                </a:solidFill>
              </a:rPr>
              <a:t>Victorian</a:t>
            </a:r>
            <a:r>
              <a:rPr lang="en-GB" sz="2000" dirty="0">
                <a:solidFill>
                  <a:srgbClr val="2F2967"/>
                </a:solidFill>
              </a:rPr>
              <a:t> era.</a:t>
            </a:r>
            <a:endParaRPr lang="en-GB" sz="2000" dirty="0">
              <a:solidFill>
                <a:srgbClr val="2F2967"/>
              </a:solidFill>
              <a:latin typeface="Arial"/>
            </a:endParaRPr>
          </a:p>
        </p:txBody>
      </p:sp>
      <p:pic>
        <p:nvPicPr>
          <p:cNvPr id="6" name="Picture 5" descr="A white letters on a black background&#10;&#10;Description automatically generated">
            <a:extLst>
              <a:ext uri="{FF2B5EF4-FFF2-40B4-BE49-F238E27FC236}">
                <a16:creationId xmlns:a16="http://schemas.microsoft.com/office/drawing/2014/main" id="{1AEBEE5D-7464-8D60-273F-27468E8FD3AE}"/>
              </a:ext>
            </a:extLst>
          </p:cNvPr>
          <p:cNvPicPr>
            <a:picLocks noChangeAspect="1"/>
          </p:cNvPicPr>
          <p:nvPr/>
        </p:nvPicPr>
        <p:blipFill>
          <a:blip r:embed="rId3"/>
          <a:stretch>
            <a:fillRect/>
          </a:stretch>
        </p:blipFill>
        <p:spPr>
          <a:xfrm>
            <a:off x="7004131" y="6249621"/>
            <a:ext cx="1754862" cy="388702"/>
          </a:xfrm>
          <a:prstGeom prst="rect">
            <a:avLst/>
          </a:prstGeom>
        </p:spPr>
      </p:pic>
      <p:grpSp>
        <p:nvGrpSpPr>
          <p:cNvPr id="7" name="Group 6">
            <a:extLst>
              <a:ext uri="{FF2B5EF4-FFF2-40B4-BE49-F238E27FC236}">
                <a16:creationId xmlns:a16="http://schemas.microsoft.com/office/drawing/2014/main" id="{D5CF5313-4CFA-F0F1-DF27-2BD40E0991FF}"/>
              </a:ext>
            </a:extLst>
          </p:cNvPr>
          <p:cNvGrpSpPr/>
          <p:nvPr/>
        </p:nvGrpSpPr>
        <p:grpSpPr>
          <a:xfrm>
            <a:off x="256407" y="2465406"/>
            <a:ext cx="8543092" cy="3521599"/>
            <a:chOff x="256407" y="2465406"/>
            <a:chExt cx="8543092" cy="3521599"/>
          </a:xfrm>
        </p:grpSpPr>
        <p:pic>
          <p:nvPicPr>
            <p:cNvPr id="8" name="Picture 7">
              <a:extLst>
                <a:ext uri="{FF2B5EF4-FFF2-40B4-BE49-F238E27FC236}">
                  <a16:creationId xmlns:a16="http://schemas.microsoft.com/office/drawing/2014/main" id="{63401F6E-B4AB-E64F-873F-83F3A66C5797}"/>
                </a:ext>
              </a:extLst>
            </p:cNvPr>
            <p:cNvPicPr>
              <a:picLocks noChangeAspect="1"/>
            </p:cNvPicPr>
            <p:nvPr/>
          </p:nvPicPr>
          <p:blipFill>
            <a:blip r:embed="rId4"/>
            <a:stretch>
              <a:fillRect/>
            </a:stretch>
          </p:blipFill>
          <p:spPr>
            <a:xfrm>
              <a:off x="256407" y="2708475"/>
              <a:ext cx="8543092" cy="3278530"/>
            </a:xfrm>
            <a:prstGeom prst="rect">
              <a:avLst/>
            </a:prstGeom>
          </p:spPr>
        </p:pic>
        <p:pic>
          <p:nvPicPr>
            <p:cNvPr id="9" name="Picture 8" descr="A person wearing a crown&#10;&#10;Description automatically generated">
              <a:extLst>
                <a:ext uri="{FF2B5EF4-FFF2-40B4-BE49-F238E27FC236}">
                  <a16:creationId xmlns:a16="http://schemas.microsoft.com/office/drawing/2014/main" id="{5FC92DAC-EFD0-A18D-9C0C-44C9102282E2}"/>
                </a:ext>
              </a:extLst>
            </p:cNvPr>
            <p:cNvPicPr>
              <a:picLocks noChangeAspect="1"/>
            </p:cNvPicPr>
            <p:nvPr/>
          </p:nvPicPr>
          <p:blipFill>
            <a:blip r:embed="rId5"/>
            <a:stretch>
              <a:fillRect/>
            </a:stretch>
          </p:blipFill>
          <p:spPr>
            <a:xfrm flipH="1">
              <a:off x="7735033" y="2465406"/>
              <a:ext cx="900109" cy="1192194"/>
            </a:xfrm>
            <a:prstGeom prst="rect">
              <a:avLst/>
            </a:prstGeom>
          </p:spPr>
        </p:pic>
        <p:pic>
          <p:nvPicPr>
            <p:cNvPr id="10" name="Picture 9" descr="A grey factory with smoke coming out of it&#10;&#10;Description automatically generated">
              <a:extLst>
                <a:ext uri="{FF2B5EF4-FFF2-40B4-BE49-F238E27FC236}">
                  <a16:creationId xmlns:a16="http://schemas.microsoft.com/office/drawing/2014/main" id="{FDB2AE88-55FD-7830-21CE-F3DADA8946B4}"/>
                </a:ext>
              </a:extLst>
            </p:cNvPr>
            <p:cNvPicPr>
              <a:picLocks noChangeAspect="1"/>
            </p:cNvPicPr>
            <p:nvPr/>
          </p:nvPicPr>
          <p:blipFill>
            <a:blip r:embed="rId6"/>
            <a:stretch>
              <a:fillRect/>
            </a:stretch>
          </p:blipFill>
          <p:spPr>
            <a:xfrm>
              <a:off x="6519133" y="3975975"/>
              <a:ext cx="1861593" cy="1955604"/>
            </a:xfrm>
            <a:prstGeom prst="rect">
              <a:avLst/>
            </a:prstGeom>
          </p:spPr>
        </p:pic>
      </p:grpSp>
    </p:spTree>
    <p:extLst>
      <p:ext uri="{BB962C8B-B14F-4D97-AF65-F5344CB8AC3E}">
        <p14:creationId xmlns:p14="http://schemas.microsoft.com/office/powerpoint/2010/main" val="1025591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DE6E0F9F-81D0-D757-4A62-3BD07349C8C8}"/>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F001A962-16C7-EF8B-3744-280C5660E6BE}"/>
              </a:ext>
            </a:extLst>
          </p:cNvPr>
          <p:cNvSpPr/>
          <p:nvPr/>
        </p:nvSpPr>
        <p:spPr>
          <a:xfrm>
            <a:off x="3409002" y="195773"/>
            <a:ext cx="4068123" cy="1241403"/>
          </a:xfrm>
          <a:prstGeom prst="rect">
            <a:avLst/>
          </a:prstGeom>
          <a:solidFill>
            <a:srgbClr val="F9DC4B"/>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Google Shape;146;p31" descr="A picture containing text, clipart&#10;&#10;Description automatically generated">
            <a:extLst>
              <a:ext uri="{FF2B5EF4-FFF2-40B4-BE49-F238E27FC236}">
                <a16:creationId xmlns:a16="http://schemas.microsoft.com/office/drawing/2014/main" id="{7B5E0E1D-C116-5ABB-9F29-624BE58C24A4}"/>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grpSp>
        <p:nvGrpSpPr>
          <p:cNvPr id="5" name="Group 4">
            <a:extLst>
              <a:ext uri="{FF2B5EF4-FFF2-40B4-BE49-F238E27FC236}">
                <a16:creationId xmlns:a16="http://schemas.microsoft.com/office/drawing/2014/main" id="{D0391347-F854-FCDB-AD41-5E9BAE92CBDB}"/>
              </a:ext>
            </a:extLst>
          </p:cNvPr>
          <p:cNvGrpSpPr/>
          <p:nvPr/>
        </p:nvGrpSpPr>
        <p:grpSpPr>
          <a:xfrm>
            <a:off x="318977" y="195773"/>
            <a:ext cx="2900338" cy="1084459"/>
            <a:chOff x="318977" y="4677451"/>
            <a:chExt cx="2900338" cy="1084459"/>
          </a:xfrm>
        </p:grpSpPr>
        <p:sp>
          <p:nvSpPr>
            <p:cNvPr id="6" name="Rectangle: Rounded Corners 5">
              <a:extLst>
                <a:ext uri="{FF2B5EF4-FFF2-40B4-BE49-F238E27FC236}">
                  <a16:creationId xmlns:a16="http://schemas.microsoft.com/office/drawing/2014/main" id="{8FB6F9BB-A1EF-DFE5-06F9-2F28A13CD651}"/>
                </a:ext>
              </a:extLst>
            </p:cNvPr>
            <p:cNvSpPr/>
            <p:nvPr/>
          </p:nvSpPr>
          <p:spPr>
            <a:xfrm>
              <a:off x="318977" y="4681440"/>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dirty="0"/>
            </a:p>
          </p:txBody>
        </p:sp>
        <p:sp>
          <p:nvSpPr>
            <p:cNvPr id="7" name="Rectangle 6">
              <a:extLst>
                <a:ext uri="{FF2B5EF4-FFF2-40B4-BE49-F238E27FC236}">
                  <a16:creationId xmlns:a16="http://schemas.microsoft.com/office/drawing/2014/main" id="{3D1B0CB2-8713-95CF-8FF3-77271F37D53E}"/>
                </a:ext>
              </a:extLst>
            </p:cNvPr>
            <p:cNvSpPr/>
            <p:nvPr/>
          </p:nvSpPr>
          <p:spPr>
            <a:xfrm>
              <a:off x="1533666" y="4677451"/>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Fishing</a:t>
              </a:r>
            </a:p>
          </p:txBody>
        </p:sp>
      </p:grpSp>
      <p:sp>
        <p:nvSpPr>
          <p:cNvPr id="8" name="Google Shape;142;p31">
            <a:hlinkClick r:id="rId4" action="ppaction://hlinksldjump"/>
            <a:extLst>
              <a:ext uri="{FF2B5EF4-FFF2-40B4-BE49-F238E27FC236}">
                <a16:creationId xmlns:a16="http://schemas.microsoft.com/office/drawing/2014/main" id="{3E757AEB-DE46-6301-15E7-B7EB6CDB72F7}"/>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800" b="1" i="0" u="none" strike="noStrike" cap="none" dirty="0">
                <a:solidFill>
                  <a:srgbClr val="2F2967"/>
                </a:solidFill>
                <a:latin typeface="Arial"/>
                <a:ea typeface="Arial"/>
                <a:cs typeface="Arial"/>
                <a:sym typeface="Arial"/>
              </a:rPr>
              <a:t>Trade</a:t>
            </a:r>
            <a:endParaRPr sz="2400" b="0" i="0" u="none" strike="noStrike" cap="none" dirty="0">
              <a:solidFill>
                <a:srgbClr val="2F2967"/>
              </a:solidFill>
              <a:latin typeface="Arial"/>
              <a:ea typeface="Arial"/>
              <a:cs typeface="Arial"/>
              <a:sym typeface="Arial"/>
            </a:endParaRPr>
          </a:p>
        </p:txBody>
      </p:sp>
      <p:sp>
        <p:nvSpPr>
          <p:cNvPr id="11" name="Rectangle: Rounded Corners 10">
            <a:extLst>
              <a:ext uri="{FF2B5EF4-FFF2-40B4-BE49-F238E27FC236}">
                <a16:creationId xmlns:a16="http://schemas.microsoft.com/office/drawing/2014/main" id="{66470A21-969C-8D35-154B-E3FE2CE5208C}"/>
              </a:ext>
            </a:extLst>
          </p:cNvPr>
          <p:cNvSpPr/>
          <p:nvPr/>
        </p:nvSpPr>
        <p:spPr>
          <a:xfrm>
            <a:off x="214200" y="1437176"/>
            <a:ext cx="8710724" cy="4774528"/>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a:extLst>
              <a:ext uri="{FF2B5EF4-FFF2-40B4-BE49-F238E27FC236}">
                <a16:creationId xmlns:a16="http://schemas.microsoft.com/office/drawing/2014/main" id="{A3CB7188-CD71-0FF2-C23C-5421BB05D9CE}"/>
              </a:ext>
            </a:extLst>
          </p:cNvPr>
          <p:cNvSpPr txBox="1"/>
          <p:nvPr/>
        </p:nvSpPr>
        <p:spPr>
          <a:xfrm>
            <a:off x="3376983" y="223652"/>
            <a:ext cx="4068124" cy="1169551"/>
          </a:xfrm>
          <a:prstGeom prst="rect">
            <a:avLst/>
          </a:prstGeom>
          <a:noFill/>
        </p:spPr>
        <p:txBody>
          <a:bodyPr wrap="square">
            <a:spAutoFit/>
          </a:bodyPr>
          <a:lstStyle/>
          <a:p>
            <a:pPr algn="ctr"/>
            <a:r>
              <a:rPr lang="en-GB" dirty="0">
                <a:solidFill>
                  <a:srgbClr val="2F2967"/>
                </a:solidFill>
                <a:effectLst/>
                <a:latin typeface="Castledown" panose="02000503040000020003" pitchFamily="2" charset="0"/>
              </a:rPr>
              <a:t>The railway facilitated the quick and efficient transport of fresh fish to markets further inland. This allowed Weymouth's fishing industry to expand its reach and sell its catches to a wider audience, boosting its profitability.</a:t>
            </a:r>
            <a:endParaRPr lang="en-GB" sz="1050" dirty="0">
              <a:solidFill>
                <a:srgbClr val="2F2967"/>
              </a:solidFill>
              <a:latin typeface="Castledown" panose="02000503040000020003" pitchFamily="2" charset="0"/>
            </a:endParaRPr>
          </a:p>
        </p:txBody>
      </p:sp>
      <p:pic>
        <p:nvPicPr>
          <p:cNvPr id="13" name="Graphic 12" descr="Fishing outline">
            <a:extLst>
              <a:ext uri="{FF2B5EF4-FFF2-40B4-BE49-F238E27FC236}">
                <a16:creationId xmlns:a16="http://schemas.microsoft.com/office/drawing/2014/main" id="{A2F724AA-3C58-2739-9AE3-DAEB1695E97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69122" y="280802"/>
            <a:ext cx="914400" cy="914400"/>
          </a:xfrm>
          <a:prstGeom prst="rect">
            <a:avLst/>
          </a:prstGeom>
        </p:spPr>
      </p:pic>
      <p:pic>
        <p:nvPicPr>
          <p:cNvPr id="15" name="Picture 14" descr="A white sailboat with pink sails&#10;&#10;AI-generated content may be incorrect.">
            <a:extLst>
              <a:ext uri="{FF2B5EF4-FFF2-40B4-BE49-F238E27FC236}">
                <a16:creationId xmlns:a16="http://schemas.microsoft.com/office/drawing/2014/main" id="{D76F98EC-A0EF-20F8-B5DA-D87F9C1B902B}"/>
              </a:ext>
            </a:extLst>
          </p:cNvPr>
          <p:cNvPicPr>
            <a:picLocks noChangeAspect="1"/>
          </p:cNvPicPr>
          <p:nvPr/>
        </p:nvPicPr>
        <p:blipFill>
          <a:blip r:embed="rId7"/>
          <a:stretch>
            <a:fillRect/>
          </a:stretch>
        </p:blipFill>
        <p:spPr>
          <a:xfrm>
            <a:off x="7232665" y="406946"/>
            <a:ext cx="999177" cy="1130425"/>
          </a:xfrm>
          <a:prstGeom prst="rect">
            <a:avLst/>
          </a:prstGeom>
        </p:spPr>
      </p:pic>
      <p:sp>
        <p:nvSpPr>
          <p:cNvPr id="17" name="Rectangle 1">
            <a:extLst>
              <a:ext uri="{FF2B5EF4-FFF2-40B4-BE49-F238E27FC236}">
                <a16:creationId xmlns:a16="http://schemas.microsoft.com/office/drawing/2014/main" id="{4757C267-BE45-FCBA-42C2-C79042D73966}"/>
              </a:ext>
            </a:extLst>
          </p:cNvPr>
          <p:cNvSpPr>
            <a:spLocks noChangeArrowheads="1"/>
          </p:cNvSpPr>
          <p:nvPr/>
        </p:nvSpPr>
        <p:spPr bwMode="auto">
          <a:xfrm>
            <a:off x="318977" y="1570923"/>
            <a:ext cx="8524986" cy="1277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chemeClr val="tx1"/>
                </a:solidFill>
                <a:effectLst/>
                <a:latin typeface="Castledown" panose="02000503040000020003" pitchFamily="2" charset="0"/>
              </a:rPr>
              <a:t>1. Faster and Wider Distribution:</a:t>
            </a:r>
            <a:endParaRPr kumimoji="0" lang="en-US" altLang="en-US" sz="1100" b="0" i="0" u="none" strike="noStrike" cap="none" normalizeH="0" baseline="0" dirty="0">
              <a:ln>
                <a:noFill/>
              </a:ln>
              <a:solidFill>
                <a:schemeClr val="tx1"/>
              </a:solidFill>
              <a:effectLst/>
              <a:latin typeface="Castledown" panose="02000503040000020003" pitchFamily="2" charset="0"/>
            </a:endParaRPr>
          </a:p>
          <a:p>
            <a:pPr marL="0" marR="0" lvl="0" indent="0" defTabSz="914400" rtl="0" eaLnBrk="0" fontAlgn="base" latinLnBrk="0" hangingPunct="0">
              <a:lnSpc>
                <a:spcPct val="100000"/>
              </a:lnSpc>
              <a:spcBef>
                <a:spcPct val="0"/>
              </a:spcBef>
              <a:spcAft>
                <a:spcPct val="0"/>
              </a:spcAft>
              <a:buClrTx/>
              <a:buSzTx/>
              <a:buFontTx/>
              <a:buChar char="•"/>
              <a:tabLst/>
            </a:pPr>
            <a:r>
              <a:rPr kumimoji="0" lang="en-US" altLang="en-US" sz="1100" b="1" i="0" u="none" strike="noStrike" cap="none" normalizeH="0" baseline="0" dirty="0">
                <a:ln>
                  <a:noFill/>
                </a:ln>
                <a:solidFill>
                  <a:schemeClr val="tx1"/>
                </a:solidFill>
                <a:effectLst/>
                <a:latin typeface="Castledown" panose="02000503040000020003" pitchFamily="2" charset="0"/>
              </a:rPr>
              <a:t>Freshness:</a:t>
            </a:r>
            <a:r>
              <a:rPr kumimoji="0" lang="en-US" altLang="en-US" sz="1100" b="0" i="0" u="none" strike="noStrike" cap="none" normalizeH="0" baseline="0" dirty="0">
                <a:ln>
                  <a:noFill/>
                </a:ln>
                <a:solidFill>
                  <a:schemeClr val="tx1"/>
                </a:solidFill>
                <a:effectLst/>
                <a:latin typeface="Castledown" panose="02000503040000020003" pitchFamily="2" charset="0"/>
              </a:rPr>
              <a:t> The railway enabled fishermen to transport their catches to markets further inland much more quickly than before. This meant that fish could reach consumers in London and other cities while still fresh, increasing their value and demand. </a:t>
            </a:r>
          </a:p>
          <a:p>
            <a:pPr marL="0" marR="0" lvl="0" indent="0" defTabSz="914400" rtl="0" eaLnBrk="0" fontAlgn="base" latinLnBrk="0" hangingPunct="0">
              <a:lnSpc>
                <a:spcPct val="100000"/>
              </a:lnSpc>
              <a:spcBef>
                <a:spcPct val="0"/>
              </a:spcBef>
              <a:spcAft>
                <a:spcPct val="0"/>
              </a:spcAft>
              <a:buClrTx/>
              <a:buSzTx/>
              <a:buFontTx/>
              <a:buChar char="•"/>
              <a:tabLst/>
            </a:pPr>
            <a:r>
              <a:rPr kumimoji="0" lang="en-US" altLang="en-US" sz="1100" b="1" i="0" u="none" strike="noStrike" cap="none" normalizeH="0" baseline="0" dirty="0">
                <a:ln>
                  <a:noFill/>
                </a:ln>
                <a:solidFill>
                  <a:schemeClr val="tx1"/>
                </a:solidFill>
                <a:effectLst/>
                <a:latin typeface="Castledown" panose="02000503040000020003" pitchFamily="2" charset="0"/>
              </a:rPr>
              <a:t>Expanded Market Reach:</a:t>
            </a:r>
            <a:r>
              <a:rPr kumimoji="0" lang="en-US" altLang="en-US" sz="1100" b="0" i="0" u="none" strike="noStrike" cap="none" normalizeH="0" baseline="0" dirty="0">
                <a:ln>
                  <a:noFill/>
                </a:ln>
                <a:solidFill>
                  <a:schemeClr val="tx1"/>
                </a:solidFill>
                <a:effectLst/>
                <a:latin typeface="Castledown" panose="02000503040000020003" pitchFamily="2" charset="0"/>
              </a:rPr>
              <a:t> Weymouth's fishermen could now access a much larger market for their fish, as the railway connected them to a wider network of towns and cities. This stimulated increased fishing activity and higher catches.</a:t>
            </a:r>
          </a:p>
          <a:p>
            <a:pPr marL="0" marR="0" lvl="0" indent="0"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chemeClr val="tx1"/>
                </a:solidFill>
                <a:effectLst/>
                <a:latin typeface="Castledown" panose="02000503040000020003" pitchFamily="2" charset="0"/>
              </a:rPr>
              <a:t>  </a:t>
            </a:r>
          </a:p>
          <a:p>
            <a:pPr marL="0" marR="0" lvl="0" indent="0" defTabSz="914400" rtl="0" eaLnBrk="0" fontAlgn="base" latinLnBrk="0" hangingPunct="0">
              <a:lnSpc>
                <a:spcPct val="100000"/>
              </a:lnSpc>
              <a:spcBef>
                <a:spcPct val="0"/>
              </a:spcBef>
              <a:spcAft>
                <a:spcPct val="0"/>
              </a:spcAft>
              <a:buClrTx/>
              <a:buSzTx/>
              <a:buFontTx/>
              <a:buNone/>
              <a:tabLst/>
            </a:pPr>
            <a:endParaRPr kumimoji="0" lang="en-US" altLang="en-US" sz="1100" b="0" i="0" u="none" strike="noStrike" cap="none" normalizeH="0" baseline="0" dirty="0">
              <a:ln>
                <a:noFill/>
              </a:ln>
              <a:solidFill>
                <a:schemeClr val="tx1"/>
              </a:solidFill>
              <a:effectLst/>
              <a:latin typeface="Castledown" panose="02000503040000020003" pitchFamily="2" charset="0"/>
            </a:endParaRPr>
          </a:p>
        </p:txBody>
      </p:sp>
      <p:sp>
        <p:nvSpPr>
          <p:cNvPr id="19" name="TextBox 18">
            <a:extLst>
              <a:ext uri="{FF2B5EF4-FFF2-40B4-BE49-F238E27FC236}">
                <a16:creationId xmlns:a16="http://schemas.microsoft.com/office/drawing/2014/main" id="{66F091DA-E3EA-01F5-CFBD-CF4CDD1B3EB6}"/>
              </a:ext>
            </a:extLst>
          </p:cNvPr>
          <p:cNvSpPr txBox="1"/>
          <p:nvPr/>
        </p:nvSpPr>
        <p:spPr>
          <a:xfrm>
            <a:off x="214200" y="2498697"/>
            <a:ext cx="8624888" cy="938719"/>
          </a:xfrm>
          <a:prstGeom prst="rect">
            <a:avLst/>
          </a:prstGeom>
          <a:noFill/>
        </p:spPr>
        <p:txBody>
          <a:bodyPr wrap="square">
            <a:spAutoFit/>
          </a:bodyPr>
          <a:lstStyle/>
          <a:p>
            <a:pPr algn="ctr"/>
            <a:r>
              <a:rPr lang="en-GB" sz="1100" b="1" dirty="0">
                <a:latin typeface="Castledown" panose="02000503040000020003" pitchFamily="2" charset="0"/>
              </a:rPr>
              <a:t>2. Improved Infrastructure and Logistics:</a:t>
            </a:r>
            <a:endParaRPr lang="en-GB" sz="1100" dirty="0">
              <a:latin typeface="Castledown" panose="02000503040000020003" pitchFamily="2" charset="0"/>
            </a:endParaRPr>
          </a:p>
          <a:p>
            <a:pPr>
              <a:buFont typeface="Arial" panose="020B0604020202020204" pitchFamily="34" charset="0"/>
              <a:buChar char="•"/>
            </a:pPr>
            <a:r>
              <a:rPr lang="en-GB" sz="1100" b="1" dirty="0">
                <a:latin typeface="Castledown" panose="02000503040000020003" pitchFamily="2" charset="0"/>
              </a:rPr>
              <a:t>Efficient Transport:</a:t>
            </a:r>
            <a:r>
              <a:rPr lang="en-GB" sz="1100" dirty="0">
                <a:latin typeface="Castledown" panose="02000503040000020003" pitchFamily="2" charset="0"/>
              </a:rPr>
              <a:t> The railway provided a reliable and efficient way to transport not only the fish but also the necessary supplies for the fishing industry, such as ice for preserving catches and equipment for maintaining boats.</a:t>
            </a:r>
          </a:p>
          <a:p>
            <a:pPr>
              <a:buFont typeface="Arial" panose="020B0604020202020204" pitchFamily="34" charset="0"/>
              <a:buChar char="•"/>
            </a:pPr>
            <a:r>
              <a:rPr lang="en-GB" sz="1100" b="1" dirty="0">
                <a:latin typeface="Castledown" panose="02000503040000020003" pitchFamily="2" charset="0"/>
              </a:rPr>
              <a:t>Harbor Development:</a:t>
            </a:r>
            <a:r>
              <a:rPr lang="en-GB" sz="1100" dirty="0">
                <a:latin typeface="Castledown" panose="02000503040000020003" pitchFamily="2" charset="0"/>
              </a:rPr>
              <a:t> The railway's presence likely encouraged further development of Weymouth's harbour and related infrastructure to handle the increased volume of fish being landed and transported.</a:t>
            </a:r>
          </a:p>
        </p:txBody>
      </p:sp>
      <p:sp>
        <p:nvSpPr>
          <p:cNvPr id="20" name="TextBox 19">
            <a:extLst>
              <a:ext uri="{FF2B5EF4-FFF2-40B4-BE49-F238E27FC236}">
                <a16:creationId xmlns:a16="http://schemas.microsoft.com/office/drawing/2014/main" id="{C56D983A-66AE-382E-1B3F-1918FB5E9AB2}"/>
              </a:ext>
            </a:extLst>
          </p:cNvPr>
          <p:cNvSpPr txBox="1"/>
          <p:nvPr/>
        </p:nvSpPr>
        <p:spPr>
          <a:xfrm>
            <a:off x="214200" y="3411766"/>
            <a:ext cx="8736555" cy="1107996"/>
          </a:xfrm>
          <a:prstGeom prst="rect">
            <a:avLst/>
          </a:prstGeom>
          <a:noFill/>
        </p:spPr>
        <p:txBody>
          <a:bodyPr wrap="square" rtlCol="0">
            <a:spAutoFit/>
          </a:bodyPr>
          <a:lstStyle/>
          <a:p>
            <a:pPr algn="ctr"/>
            <a:r>
              <a:rPr lang="en-GB" sz="1100" b="1" dirty="0">
                <a:solidFill>
                  <a:schemeClr val="tx1"/>
                </a:solidFill>
                <a:latin typeface="Castledown" panose="02000503040000020003" pitchFamily="2" charset="0"/>
              </a:rPr>
              <a:t>3. Economic Growth and Investment:</a:t>
            </a:r>
            <a:endParaRPr lang="en-GB" sz="1100" dirty="0">
              <a:solidFill>
                <a:schemeClr val="tx1"/>
              </a:solidFill>
              <a:latin typeface="Castledown" panose="02000503040000020003" pitchFamily="2" charset="0"/>
            </a:endParaRPr>
          </a:p>
          <a:p>
            <a:pPr>
              <a:buFont typeface="Arial" panose="020B0604020202020204" pitchFamily="34" charset="0"/>
              <a:buChar char="•"/>
            </a:pPr>
            <a:r>
              <a:rPr lang="en-GB" sz="1100" b="1" dirty="0">
                <a:solidFill>
                  <a:schemeClr val="tx1"/>
                </a:solidFill>
                <a:latin typeface="Castledown" panose="02000503040000020003" pitchFamily="2" charset="0"/>
              </a:rPr>
              <a:t>Increased Profitability:</a:t>
            </a:r>
            <a:r>
              <a:rPr lang="en-GB" sz="1100" dirty="0">
                <a:solidFill>
                  <a:schemeClr val="tx1"/>
                </a:solidFill>
                <a:latin typeface="Castledown" panose="02000503040000020003" pitchFamily="2" charset="0"/>
              </a:rPr>
              <a:t> The ability to sell fish to a larger market and at higher prices increased the profitability of the fishing industry in Weymouth.</a:t>
            </a:r>
          </a:p>
          <a:p>
            <a:pPr>
              <a:buFont typeface="Arial" panose="020B0604020202020204" pitchFamily="34" charset="0"/>
              <a:buChar char="•"/>
            </a:pPr>
            <a:r>
              <a:rPr lang="en-GB" sz="1100" b="1" dirty="0">
                <a:solidFill>
                  <a:schemeClr val="tx1"/>
                </a:solidFill>
                <a:latin typeface="Castledown" panose="02000503040000020003" pitchFamily="2" charset="0"/>
              </a:rPr>
              <a:t>Investment and Expansion:</a:t>
            </a:r>
            <a:r>
              <a:rPr lang="en-GB" sz="1100" dirty="0">
                <a:solidFill>
                  <a:schemeClr val="tx1"/>
                </a:solidFill>
                <a:latin typeface="Castledown" panose="02000503040000020003" pitchFamily="2" charset="0"/>
              </a:rPr>
              <a:t> This profitability likely led to reinvestment in the industry, with fishermen acquiring larger boats, better equipment, and expanding their operations.</a:t>
            </a:r>
          </a:p>
          <a:p>
            <a:endParaRPr lang="en-GB" sz="1100" dirty="0">
              <a:solidFill>
                <a:schemeClr val="tx1"/>
              </a:solidFill>
              <a:latin typeface="Castledown" panose="02000503040000020003" pitchFamily="2" charset="0"/>
            </a:endParaRPr>
          </a:p>
        </p:txBody>
      </p:sp>
      <p:sp>
        <p:nvSpPr>
          <p:cNvPr id="21" name="TextBox 20">
            <a:extLst>
              <a:ext uri="{FF2B5EF4-FFF2-40B4-BE49-F238E27FC236}">
                <a16:creationId xmlns:a16="http://schemas.microsoft.com/office/drawing/2014/main" id="{3325BACA-9C2E-846E-715C-D6DF241D1D3B}"/>
              </a:ext>
            </a:extLst>
          </p:cNvPr>
          <p:cNvSpPr txBox="1"/>
          <p:nvPr/>
        </p:nvSpPr>
        <p:spPr>
          <a:xfrm>
            <a:off x="214200" y="4313138"/>
            <a:ext cx="8793815" cy="1100301"/>
          </a:xfrm>
          <a:prstGeom prst="rect">
            <a:avLst/>
          </a:prstGeom>
          <a:noFill/>
        </p:spPr>
        <p:txBody>
          <a:bodyPr wrap="square" rtlCol="0">
            <a:spAutoFit/>
          </a:bodyPr>
          <a:lstStyle/>
          <a:p>
            <a:pPr algn="ctr"/>
            <a:r>
              <a:rPr lang="en-GB" sz="1100" b="1" dirty="0">
                <a:solidFill>
                  <a:schemeClr val="tx1"/>
                </a:solidFill>
                <a:latin typeface="Castledown" panose="02000503040000020003" pitchFamily="2" charset="0"/>
              </a:rPr>
              <a:t>4. Specialization and Diversification:</a:t>
            </a:r>
            <a:endParaRPr lang="en-GB" sz="1100" dirty="0">
              <a:solidFill>
                <a:schemeClr val="tx1"/>
              </a:solidFill>
              <a:latin typeface="Castledown" panose="02000503040000020003" pitchFamily="2" charset="0"/>
            </a:endParaRPr>
          </a:p>
          <a:p>
            <a:pPr>
              <a:buFont typeface="Arial" panose="020B0604020202020204" pitchFamily="34" charset="0"/>
              <a:buChar char="•"/>
            </a:pPr>
            <a:r>
              <a:rPr lang="en-GB" sz="1100" b="1" dirty="0">
                <a:solidFill>
                  <a:schemeClr val="tx1"/>
                </a:solidFill>
                <a:latin typeface="Castledown" panose="02000503040000020003" pitchFamily="2" charset="0"/>
              </a:rPr>
              <a:t>Targeting Specific Markets:</a:t>
            </a:r>
            <a:r>
              <a:rPr lang="en-GB" sz="1100" dirty="0">
                <a:solidFill>
                  <a:schemeClr val="tx1"/>
                </a:solidFill>
                <a:latin typeface="Castledown" panose="02000503040000020003" pitchFamily="2" charset="0"/>
              </a:rPr>
              <a:t> The railway allowed fishermen to specialize in catching certain types of fish that were in high demand in distant markets, leading to a more diversified fishing industry.</a:t>
            </a:r>
          </a:p>
          <a:p>
            <a:pPr>
              <a:buFont typeface="Arial" panose="020B0604020202020204" pitchFamily="34" charset="0"/>
              <a:buChar char="•"/>
            </a:pPr>
            <a:r>
              <a:rPr lang="en-GB" sz="1100" b="1" dirty="0">
                <a:solidFill>
                  <a:schemeClr val="tx1"/>
                </a:solidFill>
                <a:latin typeface="Castledown" panose="02000503040000020003" pitchFamily="2" charset="0"/>
              </a:rPr>
              <a:t>Meeting Consumer Needs:</a:t>
            </a:r>
            <a:r>
              <a:rPr lang="en-GB" sz="1100" dirty="0">
                <a:solidFill>
                  <a:schemeClr val="tx1"/>
                </a:solidFill>
                <a:latin typeface="Castledown" panose="02000503040000020003" pitchFamily="2" charset="0"/>
              </a:rPr>
              <a:t> The ability to transport fish quickly and efficiently allowed Weymouth's fishermen to cater to specific consumer preferences and demands in different markets.</a:t>
            </a:r>
          </a:p>
          <a:p>
            <a:endParaRPr lang="en-GB" sz="1000" dirty="0">
              <a:solidFill>
                <a:schemeClr val="tx1"/>
              </a:solidFill>
              <a:latin typeface="Castledown" panose="02000503040000020003" pitchFamily="2" charset="0"/>
            </a:endParaRPr>
          </a:p>
        </p:txBody>
      </p:sp>
      <p:sp>
        <p:nvSpPr>
          <p:cNvPr id="24" name="TextBox 23">
            <a:extLst>
              <a:ext uri="{FF2B5EF4-FFF2-40B4-BE49-F238E27FC236}">
                <a16:creationId xmlns:a16="http://schemas.microsoft.com/office/drawing/2014/main" id="{ED45173E-42A2-C71B-5476-56E29DEC1A6E}"/>
              </a:ext>
            </a:extLst>
          </p:cNvPr>
          <p:cNvSpPr txBox="1"/>
          <p:nvPr/>
        </p:nvSpPr>
        <p:spPr>
          <a:xfrm>
            <a:off x="261825" y="5244914"/>
            <a:ext cx="8586409" cy="938719"/>
          </a:xfrm>
          <a:prstGeom prst="rect">
            <a:avLst/>
          </a:prstGeom>
          <a:noFill/>
        </p:spPr>
        <p:txBody>
          <a:bodyPr wrap="square" rtlCol="0">
            <a:spAutoFit/>
          </a:bodyPr>
          <a:lstStyle/>
          <a:p>
            <a:pPr algn="ctr"/>
            <a:r>
              <a:rPr lang="en-GB" sz="1100" b="1" dirty="0">
                <a:solidFill>
                  <a:schemeClr val="tx1"/>
                </a:solidFill>
                <a:latin typeface="Castledown" panose="02000503040000020003" pitchFamily="2" charset="0"/>
              </a:rPr>
              <a:t>5. Population Growth and Demand:</a:t>
            </a:r>
            <a:endParaRPr lang="en-GB" sz="1100" dirty="0">
              <a:solidFill>
                <a:schemeClr val="tx1"/>
              </a:solidFill>
              <a:latin typeface="Castledown" panose="02000503040000020003" pitchFamily="2" charset="0"/>
            </a:endParaRPr>
          </a:p>
          <a:p>
            <a:pPr>
              <a:buFont typeface="Arial" panose="020B0604020202020204" pitchFamily="34" charset="0"/>
              <a:buChar char="•"/>
            </a:pPr>
            <a:r>
              <a:rPr lang="en-GB" sz="1100" b="1" dirty="0">
                <a:solidFill>
                  <a:schemeClr val="tx1"/>
                </a:solidFill>
                <a:latin typeface="Castledown" panose="02000503040000020003" pitchFamily="2" charset="0"/>
              </a:rPr>
              <a:t>Increased Local Consumption:</a:t>
            </a:r>
            <a:r>
              <a:rPr lang="en-GB" sz="1100" dirty="0">
                <a:solidFill>
                  <a:schemeClr val="tx1"/>
                </a:solidFill>
                <a:latin typeface="Castledown" panose="02000503040000020003" pitchFamily="2" charset="0"/>
              </a:rPr>
              <a:t> The railway also brought more people to Weymouth, both as tourists and residents, increasing the local demand for fresh fish.</a:t>
            </a:r>
          </a:p>
          <a:p>
            <a:pPr algn="ctr">
              <a:buFont typeface="Arial" panose="020B0604020202020204" pitchFamily="34" charset="0"/>
              <a:buChar char="•"/>
            </a:pPr>
            <a:r>
              <a:rPr lang="en-GB" sz="1100" b="1" dirty="0">
                <a:solidFill>
                  <a:schemeClr val="tx1"/>
                </a:solidFill>
                <a:latin typeface="Castledown" panose="02000503040000020003" pitchFamily="2" charset="0"/>
              </a:rPr>
              <a:t>Supporting Industries:</a:t>
            </a:r>
            <a:r>
              <a:rPr lang="en-GB" sz="1100" dirty="0">
                <a:solidFill>
                  <a:schemeClr val="tx1"/>
                </a:solidFill>
                <a:latin typeface="Castledown" panose="02000503040000020003" pitchFamily="2" charset="0"/>
              </a:rPr>
              <a:t> The growth of the fishing industry supported related industries in Weymouth, such as fish processing, packaging, and distribution.</a:t>
            </a:r>
          </a:p>
        </p:txBody>
      </p:sp>
      <p:pic>
        <p:nvPicPr>
          <p:cNvPr id="25" name="Graphic 24" descr="Clownfish with solid fill">
            <a:extLst>
              <a:ext uri="{FF2B5EF4-FFF2-40B4-BE49-F238E27FC236}">
                <a16:creationId xmlns:a16="http://schemas.microsoft.com/office/drawing/2014/main" id="{D03BC6CA-9564-AD4A-7126-86238326F31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010524" y="4765728"/>
            <a:ext cx="914400" cy="914400"/>
          </a:xfrm>
          <a:prstGeom prst="rect">
            <a:avLst/>
          </a:prstGeom>
        </p:spPr>
      </p:pic>
    </p:spTree>
    <p:extLst>
      <p:ext uri="{BB962C8B-B14F-4D97-AF65-F5344CB8AC3E}">
        <p14:creationId xmlns:p14="http://schemas.microsoft.com/office/powerpoint/2010/main" val="18838709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AC2A3179-1F67-85E8-63FE-261678975122}"/>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6C308D6D-E3AB-4A38-D3DA-D81A1E3C40DF}"/>
              </a:ext>
            </a:extLst>
          </p:cNvPr>
          <p:cNvSpPr/>
          <p:nvPr/>
        </p:nvSpPr>
        <p:spPr>
          <a:xfrm>
            <a:off x="3347144" y="186002"/>
            <a:ext cx="4178638" cy="1474189"/>
          </a:xfrm>
          <a:prstGeom prst="rect">
            <a:avLst/>
          </a:prstGeom>
          <a:solidFill>
            <a:srgbClr val="F9DC4B"/>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Rounded Corners 2">
            <a:extLst>
              <a:ext uri="{FF2B5EF4-FFF2-40B4-BE49-F238E27FC236}">
                <a16:creationId xmlns:a16="http://schemas.microsoft.com/office/drawing/2014/main" id="{6BD8C73C-70B8-B3FC-6006-1BCB7CFC708D}"/>
              </a:ext>
            </a:extLst>
          </p:cNvPr>
          <p:cNvSpPr/>
          <p:nvPr/>
        </p:nvSpPr>
        <p:spPr>
          <a:xfrm>
            <a:off x="214201" y="1430493"/>
            <a:ext cx="8710724" cy="4774528"/>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4" name="Google Shape;146;p31" descr="A picture containing text, clipart&#10;&#10;Description automatically generated">
            <a:extLst>
              <a:ext uri="{FF2B5EF4-FFF2-40B4-BE49-F238E27FC236}">
                <a16:creationId xmlns:a16="http://schemas.microsoft.com/office/drawing/2014/main" id="{2791FCF5-C2DE-ABB0-DE3A-EB8761B7EC2A}"/>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grpSp>
        <p:nvGrpSpPr>
          <p:cNvPr id="5" name="Group 4">
            <a:extLst>
              <a:ext uri="{FF2B5EF4-FFF2-40B4-BE49-F238E27FC236}">
                <a16:creationId xmlns:a16="http://schemas.microsoft.com/office/drawing/2014/main" id="{14F3B97A-4C8E-73AA-FBE8-C7F3B753C299}"/>
              </a:ext>
            </a:extLst>
          </p:cNvPr>
          <p:cNvGrpSpPr/>
          <p:nvPr/>
        </p:nvGrpSpPr>
        <p:grpSpPr>
          <a:xfrm>
            <a:off x="315912" y="192686"/>
            <a:ext cx="2913040" cy="1087154"/>
            <a:chOff x="4697294" y="1635623"/>
            <a:chExt cx="2913040" cy="1087154"/>
          </a:xfrm>
        </p:grpSpPr>
        <p:sp>
          <p:nvSpPr>
            <p:cNvPr id="6" name="Rectangle: Rounded Corners 5">
              <a:extLst>
                <a:ext uri="{FF2B5EF4-FFF2-40B4-BE49-F238E27FC236}">
                  <a16:creationId xmlns:a16="http://schemas.microsoft.com/office/drawing/2014/main" id="{C374B4DB-B8C0-8F6E-8035-90C9B597D112}"/>
                </a:ext>
              </a:extLst>
            </p:cNvPr>
            <p:cNvSpPr/>
            <p:nvPr/>
          </p:nvSpPr>
          <p:spPr>
            <a:xfrm>
              <a:off x="4697294" y="1635623"/>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7" name="Rectangle 6">
              <a:extLst>
                <a:ext uri="{FF2B5EF4-FFF2-40B4-BE49-F238E27FC236}">
                  <a16:creationId xmlns:a16="http://schemas.microsoft.com/office/drawing/2014/main" id="{B7995CC2-C75D-1EC1-AB78-AA212366DEA9}"/>
                </a:ext>
              </a:extLst>
            </p:cNvPr>
            <p:cNvSpPr/>
            <p:nvPr/>
          </p:nvSpPr>
          <p:spPr>
            <a:xfrm>
              <a:off x="5924685" y="1638318"/>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Agriculture</a:t>
              </a:r>
            </a:p>
          </p:txBody>
        </p:sp>
      </p:grpSp>
      <p:sp>
        <p:nvSpPr>
          <p:cNvPr id="8" name="Google Shape;142;p31">
            <a:hlinkClick r:id="rId4" action="ppaction://hlinksldjump"/>
            <a:extLst>
              <a:ext uri="{FF2B5EF4-FFF2-40B4-BE49-F238E27FC236}">
                <a16:creationId xmlns:a16="http://schemas.microsoft.com/office/drawing/2014/main" id="{63A63357-7144-9A3B-AB46-D9CF69D6CAFA}"/>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800" b="1" i="0" u="none" strike="noStrike" cap="none" dirty="0">
                <a:solidFill>
                  <a:srgbClr val="2F2967"/>
                </a:solidFill>
                <a:latin typeface="Arial"/>
                <a:ea typeface="Arial"/>
                <a:cs typeface="Arial"/>
                <a:sym typeface="Arial"/>
              </a:rPr>
              <a:t>Trade</a:t>
            </a:r>
            <a:endParaRPr sz="2400" b="0" i="0" u="none" strike="noStrike" cap="none" dirty="0">
              <a:solidFill>
                <a:srgbClr val="2F2967"/>
              </a:solidFill>
              <a:latin typeface="Arial"/>
              <a:ea typeface="Arial"/>
              <a:cs typeface="Arial"/>
              <a:sym typeface="Arial"/>
            </a:endParaRPr>
          </a:p>
        </p:txBody>
      </p:sp>
      <p:pic>
        <p:nvPicPr>
          <p:cNvPr id="12" name="Picture 6" descr="Gloucester cattle in Cirencester Park © Philip Halling :: Geograph Britain  and Ireland">
            <a:extLst>
              <a:ext uri="{FF2B5EF4-FFF2-40B4-BE49-F238E27FC236}">
                <a16:creationId xmlns:a16="http://schemas.microsoft.com/office/drawing/2014/main" id="{D47D639B-F905-2BC3-7DF4-0836C6B2535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3175" y="1443880"/>
            <a:ext cx="2683392" cy="1781940"/>
          </a:xfrm>
          <a:prstGeom prst="rect">
            <a:avLst/>
          </a:prstGeom>
          <a:noFill/>
          <a:ln w="28575">
            <a:solidFill>
              <a:schemeClr val="tx1"/>
            </a:solidFill>
          </a:ln>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AFD9AA05-9B90-B287-7BA4-54A3602BE88B}"/>
              </a:ext>
            </a:extLst>
          </p:cNvPr>
          <p:cNvSpPr txBox="1"/>
          <p:nvPr/>
        </p:nvSpPr>
        <p:spPr>
          <a:xfrm>
            <a:off x="3268285" y="179319"/>
            <a:ext cx="4294312" cy="1169551"/>
          </a:xfrm>
          <a:prstGeom prst="rect">
            <a:avLst/>
          </a:prstGeom>
          <a:noFill/>
        </p:spPr>
        <p:txBody>
          <a:bodyPr wrap="square">
            <a:spAutoFit/>
          </a:bodyPr>
          <a:lstStyle/>
          <a:p>
            <a:pPr algn="ctr"/>
            <a:r>
              <a:rPr lang="en-GB" dirty="0">
                <a:solidFill>
                  <a:srgbClr val="2F2967"/>
                </a:solidFill>
                <a:effectLst/>
                <a:latin typeface="Castledown" panose="02000503040000020003" pitchFamily="2" charset="0"/>
              </a:rPr>
              <a:t>Local farmers benefited from the railway's ability to transport agricultural produce to distant markets. This allowed them to sell their goods beyond the local area, increasing their income and stimulating agricultural production in the region.</a:t>
            </a:r>
            <a:endParaRPr lang="en-GB" sz="1050" dirty="0">
              <a:solidFill>
                <a:srgbClr val="2F2967"/>
              </a:solidFill>
              <a:latin typeface="Castledown" panose="02000503040000020003" pitchFamily="2" charset="0"/>
            </a:endParaRPr>
          </a:p>
        </p:txBody>
      </p:sp>
      <p:pic>
        <p:nvPicPr>
          <p:cNvPr id="15" name="Graphic 14" descr="Farm scene outline">
            <a:extLst>
              <a:ext uri="{FF2B5EF4-FFF2-40B4-BE49-F238E27FC236}">
                <a16:creationId xmlns:a16="http://schemas.microsoft.com/office/drawing/2014/main" id="{7266C2A5-10AC-DAA0-815F-1083D550B4C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2408" y="265795"/>
            <a:ext cx="914400" cy="914400"/>
          </a:xfrm>
          <a:prstGeom prst="rect">
            <a:avLst/>
          </a:prstGeom>
        </p:spPr>
      </p:pic>
      <p:pic>
        <p:nvPicPr>
          <p:cNvPr id="16" name="Picture 15" descr="A cow and a person&#10;&#10;AI-generated content may be incorrect.">
            <a:extLst>
              <a:ext uri="{FF2B5EF4-FFF2-40B4-BE49-F238E27FC236}">
                <a16:creationId xmlns:a16="http://schemas.microsoft.com/office/drawing/2014/main" id="{679D952F-9DED-AE40-F115-84DB453F5BAE}"/>
              </a:ext>
            </a:extLst>
          </p:cNvPr>
          <p:cNvPicPr>
            <a:picLocks noChangeAspect="1"/>
          </p:cNvPicPr>
          <p:nvPr/>
        </p:nvPicPr>
        <p:blipFill>
          <a:blip r:embed="rId8"/>
          <a:stretch>
            <a:fillRect/>
          </a:stretch>
        </p:blipFill>
        <p:spPr>
          <a:xfrm>
            <a:off x="7142419" y="913571"/>
            <a:ext cx="1676486" cy="565179"/>
          </a:xfrm>
          <a:prstGeom prst="rect">
            <a:avLst/>
          </a:prstGeom>
        </p:spPr>
      </p:pic>
      <p:sp>
        <p:nvSpPr>
          <p:cNvPr id="18" name="TextBox 17">
            <a:extLst>
              <a:ext uri="{FF2B5EF4-FFF2-40B4-BE49-F238E27FC236}">
                <a16:creationId xmlns:a16="http://schemas.microsoft.com/office/drawing/2014/main" id="{661A48D2-0505-E1D3-7705-2ECF529A77F7}"/>
              </a:ext>
            </a:extLst>
          </p:cNvPr>
          <p:cNvSpPr txBox="1"/>
          <p:nvPr/>
        </p:nvSpPr>
        <p:spPr>
          <a:xfrm>
            <a:off x="258486" y="1601782"/>
            <a:ext cx="6103685" cy="1384995"/>
          </a:xfrm>
          <a:prstGeom prst="rect">
            <a:avLst/>
          </a:prstGeom>
          <a:noFill/>
        </p:spPr>
        <p:txBody>
          <a:bodyPr wrap="square">
            <a:spAutoFit/>
          </a:bodyPr>
          <a:lstStyle/>
          <a:p>
            <a:pPr algn="ctr"/>
            <a:r>
              <a:rPr lang="en-GB" dirty="0">
                <a:solidFill>
                  <a:schemeClr val="tx1"/>
                </a:solidFill>
                <a:latin typeface="Castledown" panose="02000503040000020003" pitchFamily="2" charset="0"/>
              </a:rPr>
              <a:t>Imagine Weymouth a long time ago, before trains! Farmers near Weymouth grew yummy fruits and vegetables, but it was hard to get them to people far away. It was like trying to send a birthday card to your friend by snail mail - it took a long time!</a:t>
            </a:r>
          </a:p>
          <a:p>
            <a:pPr algn="ctr"/>
            <a:r>
              <a:rPr lang="en-GB" dirty="0">
                <a:solidFill>
                  <a:schemeClr val="tx1"/>
                </a:solidFill>
                <a:latin typeface="Castledown" panose="02000503040000020003" pitchFamily="2" charset="0"/>
              </a:rPr>
              <a:t>Then, the train came to Weymouth! It was like getting a super-fast rocket to deliver those fruits and veggies. Here's how it helped the farmers:</a:t>
            </a:r>
          </a:p>
        </p:txBody>
      </p:sp>
      <p:sp>
        <p:nvSpPr>
          <p:cNvPr id="19" name="TextBox 18">
            <a:extLst>
              <a:ext uri="{FF2B5EF4-FFF2-40B4-BE49-F238E27FC236}">
                <a16:creationId xmlns:a16="http://schemas.microsoft.com/office/drawing/2014/main" id="{62D0471E-551E-DA8E-0F9D-F4598AF804AC}"/>
              </a:ext>
            </a:extLst>
          </p:cNvPr>
          <p:cNvSpPr txBox="1"/>
          <p:nvPr/>
        </p:nvSpPr>
        <p:spPr>
          <a:xfrm>
            <a:off x="315912" y="3466773"/>
            <a:ext cx="8512176" cy="2462213"/>
          </a:xfrm>
          <a:prstGeom prst="rect">
            <a:avLst/>
          </a:prstGeom>
          <a:noFill/>
        </p:spPr>
        <p:txBody>
          <a:bodyPr wrap="square">
            <a:spAutoFit/>
          </a:bodyPr>
          <a:lstStyle/>
          <a:p>
            <a:pPr>
              <a:buFont typeface="Arial" panose="020B0604020202020204" pitchFamily="34" charset="0"/>
              <a:buChar char="•"/>
            </a:pPr>
            <a:r>
              <a:rPr lang="en-GB" sz="1400" b="1" dirty="0">
                <a:solidFill>
                  <a:schemeClr val="tx1"/>
                </a:solidFill>
                <a:latin typeface="Castledown" panose="02000503040000020003" pitchFamily="2" charset="0"/>
              </a:rPr>
              <a:t>Speedy Delivery:</a:t>
            </a:r>
            <a:r>
              <a:rPr lang="en-GB" sz="1400" dirty="0">
                <a:solidFill>
                  <a:schemeClr val="tx1"/>
                </a:solidFill>
                <a:latin typeface="Castledown" panose="02000503040000020003" pitchFamily="2" charset="0"/>
              </a:rPr>
              <a:t> The train could zoom those apples and potatoes to towns and cities much faster than before. Think of it like sending your friend's birthday card by express delivery - it arrives super quick!</a:t>
            </a:r>
          </a:p>
          <a:p>
            <a:pPr>
              <a:buFont typeface="Arial" panose="020B0604020202020204" pitchFamily="34" charset="0"/>
              <a:buChar char="•"/>
            </a:pPr>
            <a:r>
              <a:rPr lang="en-GB" sz="1400" b="1" dirty="0">
                <a:solidFill>
                  <a:schemeClr val="tx1"/>
                </a:solidFill>
                <a:latin typeface="Castledown" panose="02000503040000020003" pitchFamily="2" charset="0"/>
              </a:rPr>
              <a:t>Fresh Food for Everyone:</a:t>
            </a:r>
            <a:r>
              <a:rPr lang="en-GB" sz="1400" dirty="0">
                <a:solidFill>
                  <a:schemeClr val="tx1"/>
                </a:solidFill>
                <a:latin typeface="Castledown" panose="02000503040000020003" pitchFamily="2" charset="0"/>
              </a:rPr>
              <a:t> Because the train was so fast, the food stayed fresh and tasty. People in faraway places could now enjoy Weymouth's delicious produce, like juicy strawberries and crisp carrots.</a:t>
            </a:r>
          </a:p>
          <a:p>
            <a:pPr>
              <a:buFont typeface="Arial" panose="020B0604020202020204" pitchFamily="34" charset="0"/>
              <a:buChar char="•"/>
            </a:pPr>
            <a:r>
              <a:rPr lang="en-GB" sz="1400" b="1" dirty="0">
                <a:solidFill>
                  <a:schemeClr val="tx1"/>
                </a:solidFill>
                <a:latin typeface="Castledown" panose="02000503040000020003" pitchFamily="2" charset="0"/>
              </a:rPr>
              <a:t>More Money for Farmers:</a:t>
            </a:r>
            <a:r>
              <a:rPr lang="en-GB" sz="1400" dirty="0">
                <a:solidFill>
                  <a:schemeClr val="tx1"/>
                </a:solidFill>
                <a:latin typeface="Castledown" panose="02000503040000020003" pitchFamily="2" charset="0"/>
              </a:rPr>
              <a:t> With the train, farmers could sell more of their food to more people. This meant they could earn more money, which helped them buy better tools and grow even more yummy things.</a:t>
            </a:r>
          </a:p>
          <a:p>
            <a:pPr>
              <a:buFont typeface="Arial" panose="020B0604020202020204" pitchFamily="34" charset="0"/>
              <a:buChar char="•"/>
            </a:pPr>
            <a:r>
              <a:rPr lang="en-GB" sz="1400" b="1" dirty="0">
                <a:solidFill>
                  <a:schemeClr val="tx1"/>
                </a:solidFill>
                <a:latin typeface="Castledown" panose="02000503040000020003" pitchFamily="2" charset="0"/>
              </a:rPr>
              <a:t>Weymouth Grows:</a:t>
            </a:r>
            <a:r>
              <a:rPr lang="en-GB" sz="1400" dirty="0">
                <a:solidFill>
                  <a:schemeClr val="tx1"/>
                </a:solidFill>
                <a:latin typeface="Castledown" panose="02000503040000020003" pitchFamily="2" charset="0"/>
              </a:rPr>
              <a:t> Because the farmers were doing well, Weymouth grew bigger and busier. More people came to live and work there, and the town became a fun and exciting place.</a:t>
            </a:r>
          </a:p>
          <a:p>
            <a:r>
              <a:rPr lang="en-GB" sz="1400" dirty="0">
                <a:solidFill>
                  <a:schemeClr val="tx1"/>
                </a:solidFill>
                <a:latin typeface="Castledown" panose="02000503040000020003" pitchFamily="2" charset="0"/>
              </a:rPr>
              <a:t>So, the train was like a superhero for Weymouth's farmers! It helped them share their delicious food with everyone, earn more money, and make Weymouth a better place to live.</a:t>
            </a:r>
          </a:p>
        </p:txBody>
      </p:sp>
    </p:spTree>
    <p:extLst>
      <p:ext uri="{BB962C8B-B14F-4D97-AF65-F5344CB8AC3E}">
        <p14:creationId xmlns:p14="http://schemas.microsoft.com/office/powerpoint/2010/main" val="28499250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51946241-14B4-7678-863D-9DB545B23A7B}"/>
            </a:ext>
          </a:extLst>
        </p:cNvPr>
        <p:cNvGrpSpPr/>
        <p:nvPr/>
      </p:nvGrpSpPr>
      <p:grpSpPr>
        <a:xfrm>
          <a:off x="0" y="0"/>
          <a:ext cx="0" cy="0"/>
          <a:chOff x="0" y="0"/>
          <a:chExt cx="0" cy="0"/>
        </a:xfrm>
      </p:grpSpPr>
      <p:pic>
        <p:nvPicPr>
          <p:cNvPr id="2" name="Google Shape;146;p31" descr="A picture containing text, clipart&#10;&#10;Description automatically generated">
            <a:extLst>
              <a:ext uri="{FF2B5EF4-FFF2-40B4-BE49-F238E27FC236}">
                <a16:creationId xmlns:a16="http://schemas.microsoft.com/office/drawing/2014/main" id="{CC496E8D-E367-A75B-9B20-30A5CD7C4206}"/>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grpSp>
        <p:nvGrpSpPr>
          <p:cNvPr id="3" name="Group 2">
            <a:extLst>
              <a:ext uri="{FF2B5EF4-FFF2-40B4-BE49-F238E27FC236}">
                <a16:creationId xmlns:a16="http://schemas.microsoft.com/office/drawing/2014/main" id="{97E6C4ED-C85E-831B-582F-0927453DAB8C}"/>
              </a:ext>
            </a:extLst>
          </p:cNvPr>
          <p:cNvGrpSpPr/>
          <p:nvPr/>
        </p:nvGrpSpPr>
        <p:grpSpPr>
          <a:xfrm>
            <a:off x="318977" y="175978"/>
            <a:ext cx="2913040" cy="1087811"/>
            <a:chOff x="4697294" y="3177851"/>
            <a:chExt cx="2913040" cy="1087811"/>
          </a:xfrm>
        </p:grpSpPr>
        <p:sp>
          <p:nvSpPr>
            <p:cNvPr id="4" name="Rectangle: Rounded Corners 3">
              <a:extLst>
                <a:ext uri="{FF2B5EF4-FFF2-40B4-BE49-F238E27FC236}">
                  <a16:creationId xmlns:a16="http://schemas.microsoft.com/office/drawing/2014/main" id="{0D6A2388-05AB-F7B0-E965-0BC2D5EAD12C}"/>
                </a:ext>
              </a:extLst>
            </p:cNvPr>
            <p:cNvSpPr/>
            <p:nvPr/>
          </p:nvSpPr>
          <p:spPr>
            <a:xfrm>
              <a:off x="4697294" y="3185192"/>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5" name="Rectangle 4">
              <a:extLst>
                <a:ext uri="{FF2B5EF4-FFF2-40B4-BE49-F238E27FC236}">
                  <a16:creationId xmlns:a16="http://schemas.microsoft.com/office/drawing/2014/main" id="{E5010BCF-E88F-E787-794A-FB82A52FCD24}"/>
                </a:ext>
              </a:extLst>
            </p:cNvPr>
            <p:cNvSpPr/>
            <p:nvPr/>
          </p:nvSpPr>
          <p:spPr>
            <a:xfrm>
              <a:off x="5924685" y="3177851"/>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Quarrying</a:t>
              </a:r>
            </a:p>
          </p:txBody>
        </p:sp>
      </p:grpSp>
      <p:sp>
        <p:nvSpPr>
          <p:cNvPr id="6" name="Google Shape;142;p31">
            <a:hlinkClick r:id="rId4" action="ppaction://hlinksldjump"/>
            <a:extLst>
              <a:ext uri="{FF2B5EF4-FFF2-40B4-BE49-F238E27FC236}">
                <a16:creationId xmlns:a16="http://schemas.microsoft.com/office/drawing/2014/main" id="{DA5B45DA-699B-D5AD-2D23-A721692F52F6}"/>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800" b="1" i="0" u="none" strike="noStrike" cap="none" dirty="0">
                <a:solidFill>
                  <a:srgbClr val="2F2967"/>
                </a:solidFill>
                <a:latin typeface="Arial"/>
                <a:ea typeface="Arial"/>
                <a:cs typeface="Arial"/>
                <a:sym typeface="Arial"/>
              </a:rPr>
              <a:t>Trade</a:t>
            </a:r>
            <a:endParaRPr sz="2400" b="0" i="0" u="none" strike="noStrike" cap="none" dirty="0">
              <a:solidFill>
                <a:srgbClr val="2F2967"/>
              </a:solidFill>
              <a:latin typeface="Arial"/>
              <a:ea typeface="Arial"/>
              <a:cs typeface="Arial"/>
              <a:sym typeface="Arial"/>
            </a:endParaRPr>
          </a:p>
        </p:txBody>
      </p:sp>
      <p:sp>
        <p:nvSpPr>
          <p:cNvPr id="7" name="Rectangle 6">
            <a:extLst>
              <a:ext uri="{FF2B5EF4-FFF2-40B4-BE49-F238E27FC236}">
                <a16:creationId xmlns:a16="http://schemas.microsoft.com/office/drawing/2014/main" id="{704CFDDE-B3ED-DA10-510A-16B293CD1780}"/>
              </a:ext>
            </a:extLst>
          </p:cNvPr>
          <p:cNvSpPr/>
          <p:nvPr/>
        </p:nvSpPr>
        <p:spPr>
          <a:xfrm>
            <a:off x="3385414" y="192685"/>
            <a:ext cx="4075065" cy="1474189"/>
          </a:xfrm>
          <a:prstGeom prst="rect">
            <a:avLst/>
          </a:prstGeom>
          <a:solidFill>
            <a:srgbClr val="F9DC4B"/>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Rounded Corners 7">
            <a:extLst>
              <a:ext uri="{FF2B5EF4-FFF2-40B4-BE49-F238E27FC236}">
                <a16:creationId xmlns:a16="http://schemas.microsoft.com/office/drawing/2014/main" id="{AE3DA805-5C0E-DF58-9F14-60B54C0A12C1}"/>
              </a:ext>
            </a:extLst>
          </p:cNvPr>
          <p:cNvSpPr/>
          <p:nvPr/>
        </p:nvSpPr>
        <p:spPr>
          <a:xfrm>
            <a:off x="214201" y="1437176"/>
            <a:ext cx="8710724" cy="4774528"/>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TextBox 8">
            <a:extLst>
              <a:ext uri="{FF2B5EF4-FFF2-40B4-BE49-F238E27FC236}">
                <a16:creationId xmlns:a16="http://schemas.microsoft.com/office/drawing/2014/main" id="{9AB77EEF-FC11-500B-7031-1F6625ABC99B}"/>
              </a:ext>
            </a:extLst>
          </p:cNvPr>
          <p:cNvSpPr txBox="1"/>
          <p:nvPr/>
        </p:nvSpPr>
        <p:spPr>
          <a:xfrm>
            <a:off x="3359533" y="244774"/>
            <a:ext cx="4151588" cy="1015663"/>
          </a:xfrm>
          <a:prstGeom prst="rect">
            <a:avLst/>
          </a:prstGeom>
          <a:noFill/>
        </p:spPr>
        <p:txBody>
          <a:bodyPr wrap="square">
            <a:spAutoFit/>
          </a:bodyPr>
          <a:lstStyle/>
          <a:p>
            <a:pPr algn="ctr"/>
            <a:r>
              <a:rPr lang="en-GB" sz="1200" dirty="0">
                <a:solidFill>
                  <a:srgbClr val="2F2967"/>
                </a:solidFill>
                <a:effectLst/>
                <a:latin typeface="Castledown" panose="02000503040000020003" pitchFamily="2" charset="0"/>
              </a:rPr>
              <a:t>The railway enabled the transportation of stone from local quarries to construction sites across the country. This boosted the quarrying industry in Weymouth, as they could now supply stone for major building projects and infrastructure development.</a:t>
            </a:r>
            <a:endParaRPr lang="en-GB" sz="1000" dirty="0">
              <a:solidFill>
                <a:srgbClr val="2F2967"/>
              </a:solidFill>
              <a:latin typeface="Castledown" panose="02000503040000020003" pitchFamily="2" charset="0"/>
            </a:endParaRPr>
          </a:p>
        </p:txBody>
      </p:sp>
      <p:pic>
        <p:nvPicPr>
          <p:cNvPr id="10" name="Graphic 9" descr="Mining tools outline">
            <a:extLst>
              <a:ext uri="{FF2B5EF4-FFF2-40B4-BE49-F238E27FC236}">
                <a16:creationId xmlns:a16="http://schemas.microsoft.com/office/drawing/2014/main" id="{61F4CC76-49E3-CD49-7368-940C0C4C5A6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75473" y="227156"/>
            <a:ext cx="914400" cy="914400"/>
          </a:xfrm>
          <a:prstGeom prst="rect">
            <a:avLst/>
          </a:prstGeom>
        </p:spPr>
      </p:pic>
      <p:pic>
        <p:nvPicPr>
          <p:cNvPr id="11" name="Picture 10" descr="A building with a clock on top&#10;&#10;AI-generated content may be incorrect.">
            <a:extLst>
              <a:ext uri="{FF2B5EF4-FFF2-40B4-BE49-F238E27FC236}">
                <a16:creationId xmlns:a16="http://schemas.microsoft.com/office/drawing/2014/main" id="{0FBE2A77-2373-B72E-8C28-ABEC9977FCFA}"/>
              </a:ext>
            </a:extLst>
          </p:cNvPr>
          <p:cNvPicPr>
            <a:picLocks noChangeAspect="1"/>
          </p:cNvPicPr>
          <p:nvPr/>
        </p:nvPicPr>
        <p:blipFill>
          <a:blip r:embed="rId7"/>
          <a:stretch>
            <a:fillRect/>
          </a:stretch>
        </p:blipFill>
        <p:spPr>
          <a:xfrm>
            <a:off x="7212661" y="669092"/>
            <a:ext cx="1196876" cy="910189"/>
          </a:xfrm>
          <a:prstGeom prst="rect">
            <a:avLst/>
          </a:prstGeom>
        </p:spPr>
      </p:pic>
      <p:sp>
        <p:nvSpPr>
          <p:cNvPr id="12" name="TextBox 11">
            <a:extLst>
              <a:ext uri="{FF2B5EF4-FFF2-40B4-BE49-F238E27FC236}">
                <a16:creationId xmlns:a16="http://schemas.microsoft.com/office/drawing/2014/main" id="{4B98859D-2312-C4E5-1F49-1FC84AD30D29}"/>
              </a:ext>
            </a:extLst>
          </p:cNvPr>
          <p:cNvSpPr txBox="1"/>
          <p:nvPr/>
        </p:nvSpPr>
        <p:spPr>
          <a:xfrm>
            <a:off x="276548" y="3203869"/>
            <a:ext cx="8710724" cy="2677656"/>
          </a:xfrm>
          <a:prstGeom prst="rect">
            <a:avLst/>
          </a:prstGeom>
          <a:noFill/>
        </p:spPr>
        <p:txBody>
          <a:bodyPr wrap="square">
            <a:spAutoFit/>
          </a:bodyPr>
          <a:lstStyle/>
          <a:p>
            <a:r>
              <a:rPr lang="en-GB" dirty="0">
                <a:solidFill>
                  <a:schemeClr val="tx1"/>
                </a:solidFill>
                <a:latin typeface="Castledown" panose="02000503040000020003" pitchFamily="2" charset="0"/>
              </a:rPr>
              <a:t>Then, the train came to Weymouth! It was like getting a super-strong crane to help with the Lego castle. Here's how it helped the people who got stones from the ground, the "quarrymen":</a:t>
            </a:r>
          </a:p>
          <a:p>
            <a:pPr>
              <a:buFont typeface="Arial" panose="020B0604020202020204" pitchFamily="34" charset="0"/>
              <a:buChar char="•"/>
            </a:pPr>
            <a:r>
              <a:rPr lang="en-GB" b="1" dirty="0">
                <a:solidFill>
                  <a:schemeClr val="tx1"/>
                </a:solidFill>
                <a:latin typeface="Castledown" panose="02000503040000020003" pitchFamily="2" charset="0"/>
              </a:rPr>
              <a:t>Easy Moving:</a:t>
            </a:r>
            <a:r>
              <a:rPr lang="en-GB" dirty="0">
                <a:solidFill>
                  <a:schemeClr val="tx1"/>
                </a:solidFill>
                <a:latin typeface="Castledown" panose="02000503040000020003" pitchFamily="2" charset="0"/>
              </a:rPr>
              <a:t> The train could carry huge, heavy stones much faster and easier than horses and carts. Think of it like a big truck delivering all your Lego bricks at once, instead of you having to go back and forth to the shop many times!</a:t>
            </a:r>
          </a:p>
          <a:p>
            <a:pPr>
              <a:buFont typeface="Arial" panose="020B0604020202020204" pitchFamily="34" charset="0"/>
              <a:buChar char="•"/>
            </a:pPr>
            <a:r>
              <a:rPr lang="en-GB" b="1" dirty="0">
                <a:solidFill>
                  <a:schemeClr val="tx1"/>
                </a:solidFill>
                <a:latin typeface="Castledown" panose="02000503040000020003" pitchFamily="2" charset="0"/>
              </a:rPr>
              <a:t>Building Big Things:</a:t>
            </a:r>
            <a:r>
              <a:rPr lang="en-GB" dirty="0">
                <a:solidFill>
                  <a:schemeClr val="tx1"/>
                </a:solidFill>
                <a:latin typeface="Castledown" panose="02000503040000020003" pitchFamily="2" charset="0"/>
              </a:rPr>
              <a:t> Because the train could carry lots of stones, people could build bigger and more amazing things in Weymouth and in other towns too. They could build grand houses, strong bridges, and long roads. It was like having enough Lego bricks to build a whole Lego city!</a:t>
            </a:r>
          </a:p>
          <a:p>
            <a:pPr>
              <a:buFont typeface="Arial" panose="020B0604020202020204" pitchFamily="34" charset="0"/>
              <a:buChar char="•"/>
            </a:pPr>
            <a:r>
              <a:rPr lang="en-GB" b="1" dirty="0">
                <a:solidFill>
                  <a:schemeClr val="tx1"/>
                </a:solidFill>
                <a:latin typeface="Castledown" panose="02000503040000020003" pitchFamily="2" charset="0"/>
              </a:rPr>
              <a:t>More Jobs:</a:t>
            </a:r>
            <a:r>
              <a:rPr lang="en-GB" dirty="0">
                <a:solidFill>
                  <a:schemeClr val="tx1"/>
                </a:solidFill>
                <a:latin typeface="Castledown" panose="02000503040000020003" pitchFamily="2" charset="0"/>
              </a:rPr>
              <a:t> With the train helping to move stones, more people were needed to work in the quarries, loading the stones onto the train and helping to build things. This meant more jobs for people in Weymouth.</a:t>
            </a:r>
          </a:p>
          <a:p>
            <a:pPr>
              <a:buFont typeface="Arial" panose="020B0604020202020204" pitchFamily="34" charset="0"/>
              <a:buChar char="•"/>
            </a:pPr>
            <a:r>
              <a:rPr lang="en-GB" b="1" dirty="0">
                <a:solidFill>
                  <a:schemeClr val="tx1"/>
                </a:solidFill>
                <a:latin typeface="Castledown" panose="02000503040000020003" pitchFamily="2" charset="0"/>
              </a:rPr>
              <a:t>Weymouth Grows:</a:t>
            </a:r>
            <a:r>
              <a:rPr lang="en-GB" dirty="0">
                <a:solidFill>
                  <a:schemeClr val="tx1"/>
                </a:solidFill>
                <a:latin typeface="Castledown" panose="02000503040000020003" pitchFamily="2" charset="0"/>
              </a:rPr>
              <a:t> Because the quarrymen were doing well, Weymouth grew bigger and busier. More people came to live and work there, and the town became a fun and exciting place.</a:t>
            </a:r>
          </a:p>
        </p:txBody>
      </p:sp>
      <p:sp>
        <p:nvSpPr>
          <p:cNvPr id="13" name="TextBox 12">
            <a:extLst>
              <a:ext uri="{FF2B5EF4-FFF2-40B4-BE49-F238E27FC236}">
                <a16:creationId xmlns:a16="http://schemas.microsoft.com/office/drawing/2014/main" id="{7191246C-4853-951A-DD9C-2480DFE13B9C}"/>
              </a:ext>
            </a:extLst>
          </p:cNvPr>
          <p:cNvSpPr txBox="1"/>
          <p:nvPr/>
        </p:nvSpPr>
        <p:spPr>
          <a:xfrm>
            <a:off x="2269710" y="1642135"/>
            <a:ext cx="4572000" cy="1384995"/>
          </a:xfrm>
          <a:prstGeom prst="rect">
            <a:avLst/>
          </a:prstGeom>
          <a:noFill/>
        </p:spPr>
        <p:txBody>
          <a:bodyPr wrap="square">
            <a:spAutoFit/>
          </a:bodyPr>
          <a:lstStyle/>
          <a:p>
            <a:pPr algn="ctr"/>
            <a:r>
              <a:rPr lang="en-GB" dirty="0">
                <a:solidFill>
                  <a:schemeClr val="tx1"/>
                </a:solidFill>
                <a:latin typeface="Castledown" panose="02000503040000020003" pitchFamily="2" charset="0"/>
              </a:rPr>
              <a:t>For a long, long time, the people of Weymouth used stone from the ground to build houses and roads, but it was hard work! They had to dig the stones out by hand and carry them in carts pulled by horses. It was like trying to build a giant Lego castle using only your hands and no instructions!</a:t>
            </a:r>
          </a:p>
        </p:txBody>
      </p:sp>
      <p:pic>
        <p:nvPicPr>
          <p:cNvPr id="14" name="Picture 2" descr="National Slate Museum - Dinorwig slate quarries (disused) | Flickr">
            <a:extLst>
              <a:ext uri="{FF2B5EF4-FFF2-40B4-BE49-F238E27FC236}">
                <a16:creationId xmlns:a16="http://schemas.microsoft.com/office/drawing/2014/main" id="{B5B0ECCA-8F1C-359E-9D29-ACFA46B471C7}"/>
              </a:ext>
            </a:extLst>
          </p:cNvPr>
          <p:cNvPicPr>
            <a:picLocks noChangeAspect="1" noChangeArrowheads="1"/>
          </p:cNvPicPr>
          <p:nvPr/>
        </p:nvPicPr>
        <p:blipFill rotWithShape="1">
          <a:blip r:embed="rId8">
            <a:duotone>
              <a:prstClr val="black"/>
              <a:srgbClr val="D9C3A5">
                <a:tint val="50000"/>
                <a:satMod val="180000"/>
              </a:srgbClr>
            </a:duotone>
            <a:extLst>
              <a:ext uri="{28A0092B-C50C-407E-A947-70E740481C1C}">
                <a14:useLocalDpi xmlns:a14="http://schemas.microsoft.com/office/drawing/2010/main" val="0"/>
              </a:ext>
            </a:extLst>
          </a:blip>
          <a:srcRect r="17602" b="938"/>
          <a:stretch/>
        </p:blipFill>
        <p:spPr bwMode="auto">
          <a:xfrm>
            <a:off x="643386" y="1642135"/>
            <a:ext cx="1572402" cy="141779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Stones wall stone wall building. A black and white photo of a stone wall -  PICRYL - Public Domain Media Search Engine Public Domain Image">
            <a:extLst>
              <a:ext uri="{FF2B5EF4-FFF2-40B4-BE49-F238E27FC236}">
                <a16:creationId xmlns:a16="http://schemas.microsoft.com/office/drawing/2014/main" id="{BD144004-78AC-2733-9020-A8A6BE7FF3BF}"/>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15572" r="13689" b="2660"/>
          <a:stretch/>
        </p:blipFill>
        <p:spPr bwMode="auto">
          <a:xfrm>
            <a:off x="6876562" y="1666874"/>
            <a:ext cx="1547142" cy="141779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National Slate Museum - Dinorwig slate quarries (disused) | Flickr">
            <a:extLst>
              <a:ext uri="{FF2B5EF4-FFF2-40B4-BE49-F238E27FC236}">
                <a16:creationId xmlns:a16="http://schemas.microsoft.com/office/drawing/2014/main" id="{17622D98-E03B-E61B-55F8-6C305511AE70}"/>
              </a:ext>
            </a:extLst>
          </p:cNvPr>
          <p:cNvPicPr>
            <a:picLocks noChangeAspect="1" noChangeArrowheads="1"/>
          </p:cNvPicPr>
          <p:nvPr/>
        </p:nvPicPr>
        <p:blipFill rotWithShape="1">
          <a:blip r:embed="rId8">
            <a:duotone>
              <a:prstClr val="black"/>
              <a:srgbClr val="D9C3A5">
                <a:tint val="50000"/>
                <a:satMod val="180000"/>
              </a:srgbClr>
            </a:duotone>
            <a:extLst>
              <a:ext uri="{28A0092B-C50C-407E-A947-70E740481C1C}">
                <a14:useLocalDpi xmlns:a14="http://schemas.microsoft.com/office/drawing/2010/main" val="0"/>
              </a:ext>
            </a:extLst>
          </a:blip>
          <a:srcRect r="17602" b="938"/>
          <a:stretch/>
        </p:blipFill>
        <p:spPr bwMode="auto">
          <a:xfrm>
            <a:off x="653688" y="1649380"/>
            <a:ext cx="1572402" cy="1417797"/>
          </a:xfrm>
          <a:prstGeom prst="rect">
            <a:avLst/>
          </a:prstGeom>
          <a:noFill/>
          <a:ln w="28575">
            <a:solidFill>
              <a:schemeClr val="tx1"/>
            </a:solidFill>
          </a:ln>
          <a:extLst>
            <a:ext uri="{909E8E84-426E-40DD-AFC4-6F175D3DCCD1}">
              <a14:hiddenFill xmlns:a14="http://schemas.microsoft.com/office/drawing/2010/main">
                <a:solidFill>
                  <a:srgbClr val="FFFFFF"/>
                </a:solidFill>
              </a14:hiddenFill>
            </a:ext>
          </a:extLst>
        </p:spPr>
      </p:pic>
      <p:pic>
        <p:nvPicPr>
          <p:cNvPr id="17" name="Picture 4" descr="Stones wall stone wall building. A black and white photo of a stone wall -  PICRYL - Public Domain Media Search Engine Public Domain Image">
            <a:extLst>
              <a:ext uri="{FF2B5EF4-FFF2-40B4-BE49-F238E27FC236}">
                <a16:creationId xmlns:a16="http://schemas.microsoft.com/office/drawing/2014/main" id="{3B43EEF4-1542-E7A8-5E53-301B51A2A1F7}"/>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15572" r="13689" b="2660"/>
          <a:stretch/>
        </p:blipFill>
        <p:spPr bwMode="auto">
          <a:xfrm>
            <a:off x="6886864" y="1674119"/>
            <a:ext cx="1547142" cy="1417797"/>
          </a:xfrm>
          <a:prstGeom prst="rect">
            <a:avLst/>
          </a:prstGeom>
          <a:noFill/>
          <a:ln w="28575">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43470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6D26AE94-11A9-6AB7-C2CB-ED3736635915}"/>
            </a:ext>
          </a:extLst>
        </p:cNvPr>
        <p:cNvGrpSpPr/>
        <p:nvPr/>
      </p:nvGrpSpPr>
      <p:grpSpPr>
        <a:xfrm>
          <a:off x="0" y="0"/>
          <a:ext cx="0" cy="0"/>
          <a:chOff x="0" y="0"/>
          <a:chExt cx="0" cy="0"/>
        </a:xfrm>
      </p:grpSpPr>
      <p:pic>
        <p:nvPicPr>
          <p:cNvPr id="2" name="Google Shape;146;p31" descr="A picture containing text, clipart&#10;&#10;Description automatically generated">
            <a:extLst>
              <a:ext uri="{FF2B5EF4-FFF2-40B4-BE49-F238E27FC236}">
                <a16:creationId xmlns:a16="http://schemas.microsoft.com/office/drawing/2014/main" id="{10D8B0C7-F9E0-BF5E-1950-5FF2F6D786C0}"/>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grpSp>
        <p:nvGrpSpPr>
          <p:cNvPr id="3" name="Group 2">
            <a:extLst>
              <a:ext uri="{FF2B5EF4-FFF2-40B4-BE49-F238E27FC236}">
                <a16:creationId xmlns:a16="http://schemas.microsoft.com/office/drawing/2014/main" id="{922C808A-9367-D245-69D9-694B0A4BCF4E}"/>
              </a:ext>
            </a:extLst>
          </p:cNvPr>
          <p:cNvGrpSpPr/>
          <p:nvPr/>
        </p:nvGrpSpPr>
        <p:grpSpPr>
          <a:xfrm>
            <a:off x="323308" y="166779"/>
            <a:ext cx="2913040" cy="1086244"/>
            <a:chOff x="4697294" y="4678187"/>
            <a:chExt cx="2913040" cy="1086244"/>
          </a:xfrm>
        </p:grpSpPr>
        <p:sp>
          <p:nvSpPr>
            <p:cNvPr id="4" name="Rectangle: Rounded Corners 3">
              <a:extLst>
                <a:ext uri="{FF2B5EF4-FFF2-40B4-BE49-F238E27FC236}">
                  <a16:creationId xmlns:a16="http://schemas.microsoft.com/office/drawing/2014/main" id="{3F4E8809-9C9A-1270-9499-92B2F92450EA}"/>
                </a:ext>
              </a:extLst>
            </p:cNvPr>
            <p:cNvSpPr/>
            <p:nvPr/>
          </p:nvSpPr>
          <p:spPr>
            <a:xfrm>
              <a:off x="4697294" y="4683961"/>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5" name="Rectangle 4">
              <a:extLst>
                <a:ext uri="{FF2B5EF4-FFF2-40B4-BE49-F238E27FC236}">
                  <a16:creationId xmlns:a16="http://schemas.microsoft.com/office/drawing/2014/main" id="{17254E21-F1F4-9D77-EB72-E068E895994B}"/>
                </a:ext>
              </a:extLst>
            </p:cNvPr>
            <p:cNvSpPr/>
            <p:nvPr/>
          </p:nvSpPr>
          <p:spPr>
            <a:xfrm>
              <a:off x="5924685" y="4678187"/>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Retail and Commerce</a:t>
              </a:r>
            </a:p>
          </p:txBody>
        </p:sp>
      </p:grpSp>
      <p:sp>
        <p:nvSpPr>
          <p:cNvPr id="6" name="Google Shape;142;p31">
            <a:hlinkClick r:id="rId4" action="ppaction://hlinksldjump"/>
            <a:extLst>
              <a:ext uri="{FF2B5EF4-FFF2-40B4-BE49-F238E27FC236}">
                <a16:creationId xmlns:a16="http://schemas.microsoft.com/office/drawing/2014/main" id="{5B885261-16FC-A47A-28B5-D8357A108DFC}"/>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800" b="1" i="0" u="none" strike="noStrike" cap="none" dirty="0">
                <a:solidFill>
                  <a:srgbClr val="2F2967"/>
                </a:solidFill>
                <a:latin typeface="Arial"/>
                <a:ea typeface="Arial"/>
                <a:cs typeface="Arial"/>
                <a:sym typeface="Arial"/>
              </a:rPr>
              <a:t>Trade</a:t>
            </a:r>
            <a:endParaRPr sz="2400" b="0" i="0" u="none" strike="noStrike" cap="none" dirty="0">
              <a:solidFill>
                <a:srgbClr val="2F2967"/>
              </a:solidFill>
              <a:latin typeface="Arial"/>
              <a:ea typeface="Arial"/>
              <a:cs typeface="Arial"/>
              <a:sym typeface="Arial"/>
            </a:endParaRPr>
          </a:p>
        </p:txBody>
      </p:sp>
      <p:sp>
        <p:nvSpPr>
          <p:cNvPr id="7" name="Rectangle 6">
            <a:extLst>
              <a:ext uri="{FF2B5EF4-FFF2-40B4-BE49-F238E27FC236}">
                <a16:creationId xmlns:a16="http://schemas.microsoft.com/office/drawing/2014/main" id="{1D2E7E7C-AA5F-7106-C416-C08D256E2BCD}"/>
              </a:ext>
            </a:extLst>
          </p:cNvPr>
          <p:cNvSpPr/>
          <p:nvPr/>
        </p:nvSpPr>
        <p:spPr>
          <a:xfrm>
            <a:off x="3385414" y="192685"/>
            <a:ext cx="4075065" cy="1474189"/>
          </a:xfrm>
          <a:prstGeom prst="rect">
            <a:avLst/>
          </a:prstGeom>
          <a:solidFill>
            <a:srgbClr val="F9DC4B"/>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Rounded Corners 7">
            <a:extLst>
              <a:ext uri="{FF2B5EF4-FFF2-40B4-BE49-F238E27FC236}">
                <a16:creationId xmlns:a16="http://schemas.microsoft.com/office/drawing/2014/main" id="{16E27EEC-1EEF-9E6F-24F3-E0DE4432E750}"/>
              </a:ext>
            </a:extLst>
          </p:cNvPr>
          <p:cNvSpPr/>
          <p:nvPr/>
        </p:nvSpPr>
        <p:spPr>
          <a:xfrm>
            <a:off x="214201" y="1437176"/>
            <a:ext cx="8710724" cy="4774528"/>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a:extLst>
              <a:ext uri="{FF2B5EF4-FFF2-40B4-BE49-F238E27FC236}">
                <a16:creationId xmlns:a16="http://schemas.microsoft.com/office/drawing/2014/main" id="{E867F7EA-A677-4D31-CC1A-CC9065BF5C5D}"/>
              </a:ext>
            </a:extLst>
          </p:cNvPr>
          <p:cNvSpPr txBox="1"/>
          <p:nvPr/>
        </p:nvSpPr>
        <p:spPr>
          <a:xfrm>
            <a:off x="3396419" y="214718"/>
            <a:ext cx="4064060" cy="1015663"/>
          </a:xfrm>
          <a:prstGeom prst="rect">
            <a:avLst/>
          </a:prstGeom>
          <a:noFill/>
        </p:spPr>
        <p:txBody>
          <a:bodyPr wrap="square">
            <a:spAutoFit/>
          </a:bodyPr>
          <a:lstStyle/>
          <a:p>
            <a:pPr algn="ctr"/>
            <a:r>
              <a:rPr lang="en-GB" sz="1200">
                <a:solidFill>
                  <a:srgbClr val="2F2967"/>
                </a:solidFill>
                <a:effectLst/>
                <a:latin typeface="Castledown" panose="02000503040000020003" pitchFamily="2" charset="0"/>
              </a:rPr>
              <a:t>The influx of tourists and the general economic growth brought by the railway stimulated retail and commerce in Weymouth. New shops and businesses opened to cater to the growing population and the increased demand for goods and services.</a:t>
            </a:r>
            <a:endParaRPr lang="en-GB" sz="1000" dirty="0">
              <a:solidFill>
                <a:srgbClr val="2F2967"/>
              </a:solidFill>
              <a:latin typeface="Castledown" panose="02000503040000020003" pitchFamily="2" charset="0"/>
            </a:endParaRPr>
          </a:p>
        </p:txBody>
      </p:sp>
      <p:pic>
        <p:nvPicPr>
          <p:cNvPr id="14" name="Graphic 13" descr="Store outline">
            <a:extLst>
              <a:ext uri="{FF2B5EF4-FFF2-40B4-BE49-F238E27FC236}">
                <a16:creationId xmlns:a16="http://schemas.microsoft.com/office/drawing/2014/main" id="{E53803FA-E440-1815-0562-E6CFC67BE59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96081" y="269078"/>
            <a:ext cx="914400" cy="914400"/>
          </a:xfrm>
          <a:prstGeom prst="rect">
            <a:avLst/>
          </a:prstGeom>
        </p:spPr>
      </p:pic>
      <p:pic>
        <p:nvPicPr>
          <p:cNvPr id="15" name="Picture 14" descr="A cartoon of hands hugging a gift box&#10;&#10;AI-generated content may be incorrect.">
            <a:extLst>
              <a:ext uri="{FF2B5EF4-FFF2-40B4-BE49-F238E27FC236}">
                <a16:creationId xmlns:a16="http://schemas.microsoft.com/office/drawing/2014/main" id="{35229449-66AD-276F-4BEB-B5F71693EF50}"/>
              </a:ext>
            </a:extLst>
          </p:cNvPr>
          <p:cNvPicPr>
            <a:picLocks noChangeAspect="1"/>
          </p:cNvPicPr>
          <p:nvPr/>
        </p:nvPicPr>
        <p:blipFill>
          <a:blip r:embed="rId7"/>
          <a:stretch>
            <a:fillRect/>
          </a:stretch>
        </p:blipFill>
        <p:spPr>
          <a:xfrm>
            <a:off x="7261344" y="946108"/>
            <a:ext cx="1155793" cy="610259"/>
          </a:xfrm>
          <a:prstGeom prst="rect">
            <a:avLst/>
          </a:prstGeom>
        </p:spPr>
      </p:pic>
      <p:sp>
        <p:nvSpPr>
          <p:cNvPr id="16" name="TextBox 15">
            <a:extLst>
              <a:ext uri="{FF2B5EF4-FFF2-40B4-BE49-F238E27FC236}">
                <a16:creationId xmlns:a16="http://schemas.microsoft.com/office/drawing/2014/main" id="{279E4C29-143E-CF0A-1655-CA14AC172DB0}"/>
              </a:ext>
            </a:extLst>
          </p:cNvPr>
          <p:cNvSpPr txBox="1"/>
          <p:nvPr/>
        </p:nvSpPr>
        <p:spPr>
          <a:xfrm>
            <a:off x="323309" y="1577719"/>
            <a:ext cx="8601616" cy="4632037"/>
          </a:xfrm>
          <a:prstGeom prst="rect">
            <a:avLst/>
          </a:prstGeom>
          <a:noFill/>
        </p:spPr>
        <p:txBody>
          <a:bodyPr wrap="square">
            <a:spAutoFit/>
          </a:bodyPr>
          <a:lstStyle/>
          <a:p>
            <a:pPr algn="ctr"/>
            <a:r>
              <a:rPr lang="en-GB" dirty="0">
                <a:solidFill>
                  <a:schemeClr val="tx1"/>
                </a:solidFill>
                <a:latin typeface="Castledown" panose="02000503040000020003" pitchFamily="2" charset="0"/>
              </a:rPr>
              <a:t>You're right to ask about retail and commerce! It's a big word, but it just means shops and businesses. Here's how the train helped them grow in Weymouth:</a:t>
            </a:r>
          </a:p>
          <a:p>
            <a:endParaRPr lang="en-GB" sz="1000" dirty="0">
              <a:solidFill>
                <a:schemeClr val="tx1"/>
              </a:solidFill>
              <a:latin typeface="Castledown" panose="02000503040000020003" pitchFamily="2" charset="0"/>
            </a:endParaRPr>
          </a:p>
          <a:p>
            <a:pPr>
              <a:buFont typeface="Arial" panose="020B0604020202020204" pitchFamily="34" charset="0"/>
              <a:buChar char="•"/>
            </a:pPr>
            <a:r>
              <a:rPr lang="en-GB" b="1" dirty="0">
                <a:solidFill>
                  <a:schemeClr val="tx1"/>
                </a:solidFill>
                <a:latin typeface="Castledown" panose="02000503040000020003" pitchFamily="2" charset="0"/>
              </a:rPr>
              <a:t>More People, More Shops:</a:t>
            </a:r>
            <a:r>
              <a:rPr lang="en-GB" dirty="0">
                <a:solidFill>
                  <a:schemeClr val="tx1"/>
                </a:solidFill>
                <a:latin typeface="Castledown" panose="02000503040000020003" pitchFamily="2" charset="0"/>
              </a:rPr>
              <a:t> Imagine lots of people suddenly visiting Weymouth by train! They'd need places to eat, buy souvenirs, and get things they forgot. So, new shops popped up to sell everything from buckets and spades to fancy hats and dresses. It's like when a new neighbourhood is built, and suddenly there's a new supermarket and toy shop!</a:t>
            </a:r>
          </a:p>
          <a:p>
            <a:pPr>
              <a:buFont typeface="Arial" panose="020B0604020202020204" pitchFamily="34" charset="0"/>
              <a:buChar char="•"/>
            </a:pPr>
            <a:endParaRPr lang="en-GB" sz="1000" dirty="0">
              <a:solidFill>
                <a:schemeClr val="tx1"/>
              </a:solidFill>
              <a:latin typeface="Castledown" panose="02000503040000020003" pitchFamily="2" charset="0"/>
            </a:endParaRPr>
          </a:p>
          <a:p>
            <a:pPr>
              <a:buFont typeface="Arial" panose="020B0604020202020204" pitchFamily="34" charset="0"/>
              <a:buChar char="•"/>
            </a:pPr>
            <a:r>
              <a:rPr lang="en-GB" b="1" dirty="0">
                <a:solidFill>
                  <a:schemeClr val="tx1"/>
                </a:solidFill>
                <a:latin typeface="Castledown" panose="02000503040000020003" pitchFamily="2" charset="0"/>
              </a:rPr>
              <a:t>Easy to Get Goods:</a:t>
            </a:r>
            <a:r>
              <a:rPr lang="en-GB" dirty="0">
                <a:solidFill>
                  <a:schemeClr val="tx1"/>
                </a:solidFill>
                <a:latin typeface="Castledown" panose="02000503040000020003" pitchFamily="2" charset="0"/>
              </a:rPr>
              <a:t> The train didn't just bring people, it brought things to sell too! Think of it like Amazon delivering all your toys and books in one go. Shopkeepers could get their shelves filled with exciting new items from all over the country, making Weymouth a fun place to shop.</a:t>
            </a:r>
          </a:p>
          <a:p>
            <a:pPr>
              <a:buFont typeface="Arial" panose="020B0604020202020204" pitchFamily="34" charset="0"/>
              <a:buChar char="•"/>
            </a:pPr>
            <a:endParaRPr lang="en-GB" sz="1000" dirty="0">
              <a:solidFill>
                <a:schemeClr val="tx1"/>
              </a:solidFill>
              <a:latin typeface="Castledown" panose="02000503040000020003" pitchFamily="2" charset="0"/>
            </a:endParaRPr>
          </a:p>
          <a:p>
            <a:pPr>
              <a:buFont typeface="Arial" panose="020B0604020202020204" pitchFamily="34" charset="0"/>
              <a:buChar char="•"/>
            </a:pPr>
            <a:r>
              <a:rPr lang="en-GB" b="1" dirty="0">
                <a:solidFill>
                  <a:schemeClr val="tx1"/>
                </a:solidFill>
                <a:latin typeface="Castledown" panose="02000503040000020003" pitchFamily="2" charset="0"/>
              </a:rPr>
              <a:t>Weymouth Becomes the Place to Be:</a:t>
            </a:r>
            <a:r>
              <a:rPr lang="en-GB" dirty="0">
                <a:solidFill>
                  <a:schemeClr val="tx1"/>
                </a:solidFill>
                <a:latin typeface="Castledown" panose="02000503040000020003" pitchFamily="2" charset="0"/>
              </a:rPr>
              <a:t> With more shops and visitors, Weymouth became a popular place to be. It's like when your school has a big fair, everyone wants to go! This made even more businesses want to open in Weymouth, like restaurants, cafes, and even ice cream parlours. Yum!</a:t>
            </a:r>
          </a:p>
          <a:p>
            <a:pPr>
              <a:buFont typeface="Arial" panose="020B0604020202020204" pitchFamily="34" charset="0"/>
              <a:buChar char="•"/>
            </a:pPr>
            <a:endParaRPr lang="en-GB" sz="1000" dirty="0">
              <a:solidFill>
                <a:schemeClr val="tx1"/>
              </a:solidFill>
              <a:latin typeface="Castledown" panose="02000503040000020003" pitchFamily="2" charset="0"/>
            </a:endParaRPr>
          </a:p>
          <a:p>
            <a:pPr>
              <a:buFont typeface="Arial" panose="020B0604020202020204" pitchFamily="34" charset="0"/>
              <a:buChar char="•"/>
            </a:pPr>
            <a:r>
              <a:rPr lang="en-GB" b="1" dirty="0">
                <a:solidFill>
                  <a:schemeClr val="tx1"/>
                </a:solidFill>
                <a:latin typeface="Castledown" panose="02000503040000020003" pitchFamily="2" charset="0"/>
              </a:rPr>
              <a:t>Money Makes the Town Grow:</a:t>
            </a:r>
            <a:r>
              <a:rPr lang="en-GB" dirty="0">
                <a:solidFill>
                  <a:schemeClr val="tx1"/>
                </a:solidFill>
                <a:latin typeface="Castledown" panose="02000503040000020003" pitchFamily="2" charset="0"/>
              </a:rPr>
              <a:t> When shops do well, they make money. This money helps Weymouth grow and become even better. It's like when you save your pocket money to buy a new game, and then you can play with your friends!</a:t>
            </a:r>
          </a:p>
          <a:p>
            <a:pPr>
              <a:buFont typeface="Arial" panose="020B0604020202020204" pitchFamily="34" charset="0"/>
              <a:buChar char="•"/>
            </a:pPr>
            <a:endParaRPr lang="en-GB" sz="1000" dirty="0">
              <a:solidFill>
                <a:schemeClr val="tx1"/>
              </a:solidFill>
              <a:latin typeface="Castledown" panose="02000503040000020003" pitchFamily="2" charset="0"/>
            </a:endParaRPr>
          </a:p>
          <a:p>
            <a:pPr algn="ctr"/>
            <a:r>
              <a:rPr lang="en-GB" dirty="0">
                <a:solidFill>
                  <a:schemeClr val="tx1"/>
                </a:solidFill>
                <a:latin typeface="Castledown" panose="02000503040000020003" pitchFamily="2" charset="0"/>
              </a:rPr>
              <a:t>So, the train was like a magic key for Weymouth's shops and businesses. It brought people and goods, making the town a bustling and exciting place to visit and live in!</a:t>
            </a:r>
          </a:p>
        </p:txBody>
      </p:sp>
    </p:spTree>
    <p:extLst>
      <p:ext uri="{BB962C8B-B14F-4D97-AF65-F5344CB8AC3E}">
        <p14:creationId xmlns:p14="http://schemas.microsoft.com/office/powerpoint/2010/main" val="9719636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B52664"/>
        </a:solidFill>
        <a:effectLst/>
      </p:bgPr>
    </p:bg>
    <p:spTree>
      <p:nvGrpSpPr>
        <p:cNvPr id="1" name="Shape 154">
          <a:extLst>
            <a:ext uri="{FF2B5EF4-FFF2-40B4-BE49-F238E27FC236}">
              <a16:creationId xmlns:a16="http://schemas.microsoft.com/office/drawing/2014/main" id="{5397DA79-716C-D60A-E3CF-89F8E143835A}"/>
            </a:ext>
          </a:extLst>
        </p:cNvPr>
        <p:cNvGrpSpPr/>
        <p:nvPr/>
      </p:nvGrpSpPr>
      <p:grpSpPr>
        <a:xfrm>
          <a:off x="0" y="0"/>
          <a:ext cx="0" cy="0"/>
          <a:chOff x="0" y="0"/>
          <a:chExt cx="0" cy="0"/>
        </a:xfrm>
      </p:grpSpPr>
      <p:pic>
        <p:nvPicPr>
          <p:cNvPr id="3" name="Google Shape;155;p32" descr="A picture containing text, clipart&#10;&#10;Description automatically generated">
            <a:extLst>
              <a:ext uri="{FF2B5EF4-FFF2-40B4-BE49-F238E27FC236}">
                <a16:creationId xmlns:a16="http://schemas.microsoft.com/office/drawing/2014/main" id="{902DA3D0-801D-E046-59BF-2E139AEC370A}"/>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sp>
        <p:nvSpPr>
          <p:cNvPr id="12" name="Google Shape;157;p32">
            <a:extLst>
              <a:ext uri="{FF2B5EF4-FFF2-40B4-BE49-F238E27FC236}">
                <a16:creationId xmlns:a16="http://schemas.microsoft.com/office/drawing/2014/main" id="{31346D28-7877-597D-9059-B4FD31F7EEE3}"/>
              </a:ext>
            </a:extLst>
          </p:cNvPr>
          <p:cNvSpPr/>
          <p:nvPr/>
        </p:nvSpPr>
        <p:spPr>
          <a:xfrm>
            <a:off x="318977" y="335368"/>
            <a:ext cx="8496411"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Victorian Weymouth</a:t>
            </a:r>
            <a:endParaRPr sz="3600" b="0" i="0" u="none" strike="noStrike" cap="none" dirty="0">
              <a:solidFill>
                <a:srgbClr val="2F2967"/>
              </a:solidFill>
              <a:latin typeface="Arial"/>
              <a:ea typeface="Arial"/>
              <a:cs typeface="Arial"/>
              <a:sym typeface="Arial"/>
            </a:endParaRPr>
          </a:p>
        </p:txBody>
      </p:sp>
      <p:sp>
        <p:nvSpPr>
          <p:cNvPr id="13" name="Google Shape;160;p32">
            <a:extLst>
              <a:ext uri="{FF2B5EF4-FFF2-40B4-BE49-F238E27FC236}">
                <a16:creationId xmlns:a16="http://schemas.microsoft.com/office/drawing/2014/main" id="{C5F6A557-CB79-8773-33FE-E6CE6AC83F1D}"/>
              </a:ext>
            </a:extLst>
          </p:cNvPr>
          <p:cNvSpPr/>
          <p:nvPr/>
        </p:nvSpPr>
        <p:spPr>
          <a:xfrm>
            <a:off x="262709" y="1474094"/>
            <a:ext cx="8552679" cy="2346263"/>
          </a:xfrm>
          <a:prstGeom prst="roundRect">
            <a:avLst>
              <a:gd name="adj" fmla="val 8683"/>
            </a:avLst>
          </a:prstGeom>
          <a:solidFill>
            <a:schemeClr val="lt1"/>
          </a:solidFill>
          <a:ln w="28575" cap="flat" cmpd="sng">
            <a:solidFill>
              <a:srgbClr val="2C2B64"/>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000" b="0" i="0" dirty="0">
                <a:solidFill>
                  <a:srgbClr val="2F2967"/>
                </a:solidFill>
                <a:effectLst/>
                <a:latin typeface="+mn-lt"/>
              </a:rPr>
              <a:t>During the Victorian period the town continued as a popular resort and the harbour flourished with the growth of sea-borne trade with the Channel Islands. </a:t>
            </a:r>
            <a:r>
              <a:rPr lang="en-GB" sz="2000" dirty="0">
                <a:solidFill>
                  <a:srgbClr val="2F2967"/>
                </a:solidFill>
                <a:latin typeface="+mn-lt"/>
              </a:rPr>
              <a:t>By 1840, life was changing and adapting at an exceptional rate. Queen Victoria was on the throne and the Industrial Revolution was truly underway, Weymouth needed to capitalise on getting new people and goods in and out of the city to help it to grow… but how?</a:t>
            </a:r>
          </a:p>
          <a:p>
            <a:pPr marL="285750" marR="0" lvl="0" indent="-158750" algn="l" rtl="0">
              <a:lnSpc>
                <a:spcPct val="100000"/>
              </a:lnSpc>
              <a:spcBef>
                <a:spcPts val="600"/>
              </a:spcBef>
              <a:spcAft>
                <a:spcPts val="0"/>
              </a:spcAft>
              <a:buClr>
                <a:srgbClr val="2C2B64"/>
              </a:buClr>
              <a:buSzPts val="2000"/>
              <a:buFont typeface="Arial"/>
              <a:buNone/>
            </a:pPr>
            <a:endParaRPr sz="2000" b="0" i="0" u="none" strike="noStrike" cap="none" dirty="0">
              <a:solidFill>
                <a:srgbClr val="2F2967"/>
              </a:solidFill>
              <a:latin typeface="Arial"/>
              <a:ea typeface="Arial"/>
              <a:cs typeface="Arial"/>
              <a:sym typeface="Arial"/>
            </a:endParaRPr>
          </a:p>
        </p:txBody>
      </p:sp>
      <p:grpSp>
        <p:nvGrpSpPr>
          <p:cNvPr id="14" name="Group 13">
            <a:extLst>
              <a:ext uri="{FF2B5EF4-FFF2-40B4-BE49-F238E27FC236}">
                <a16:creationId xmlns:a16="http://schemas.microsoft.com/office/drawing/2014/main" id="{06BB90E9-4290-4A1A-3BF2-A96C7986A9AD}"/>
              </a:ext>
            </a:extLst>
          </p:cNvPr>
          <p:cNvGrpSpPr/>
          <p:nvPr/>
        </p:nvGrpSpPr>
        <p:grpSpPr>
          <a:xfrm>
            <a:off x="651829" y="3892342"/>
            <a:ext cx="7583829" cy="858188"/>
            <a:chOff x="1455178" y="7018554"/>
            <a:chExt cx="7255714" cy="977836"/>
          </a:xfrm>
        </p:grpSpPr>
        <p:sp>
          <p:nvSpPr>
            <p:cNvPr id="15" name="Rectangle: Rounded Corners 14">
              <a:extLst>
                <a:ext uri="{FF2B5EF4-FFF2-40B4-BE49-F238E27FC236}">
                  <a16:creationId xmlns:a16="http://schemas.microsoft.com/office/drawing/2014/main" id="{728F6DD2-D3FD-4CA9-8977-777A805953D5}"/>
                </a:ext>
              </a:extLst>
            </p:cNvPr>
            <p:cNvSpPr/>
            <p:nvPr/>
          </p:nvSpPr>
          <p:spPr>
            <a:xfrm>
              <a:off x="1455178" y="7135699"/>
              <a:ext cx="7255714" cy="860691"/>
            </a:xfrm>
            <a:prstGeom prst="roundRect">
              <a:avLst>
                <a:gd name="adj" fmla="val 13228"/>
              </a:avLst>
            </a:prstGeom>
            <a:solidFill>
              <a:srgbClr val="2F2967"/>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166813">
                <a:defRPr/>
              </a:pPr>
              <a:r>
                <a:rPr kumimoji="0" lang="en-GB" sz="1800" b="1" i="0" u="none" strike="noStrike" kern="0" cap="none" spc="0" normalizeH="0" baseline="0" noProof="0" dirty="0">
                  <a:ln>
                    <a:noFill/>
                  </a:ln>
                  <a:solidFill>
                    <a:srgbClr val="FFFFFF"/>
                  </a:solidFill>
                  <a:effectLst/>
                  <a:uLnTx/>
                  <a:uFillTx/>
                  <a:latin typeface="Arial"/>
                  <a:sym typeface="Arial"/>
                </a:rPr>
                <a:t>RECAP: </a:t>
              </a:r>
              <a:r>
                <a:rPr lang="en-GB" sz="1800" dirty="0">
                  <a:solidFill>
                    <a:srgbClr val="FFFFFF"/>
                  </a:solidFill>
                  <a:latin typeface="Arial"/>
                </a:rPr>
                <a:t>Discuss with your partner how people travelled </a:t>
              </a:r>
              <a:br>
                <a:rPr lang="en-GB" sz="1800" dirty="0">
                  <a:solidFill>
                    <a:srgbClr val="FFFFFF"/>
                  </a:solidFill>
                  <a:latin typeface="Arial"/>
                </a:rPr>
              </a:br>
              <a:r>
                <a:rPr lang="en-GB" sz="1800" dirty="0">
                  <a:solidFill>
                    <a:srgbClr val="FFFFFF"/>
                  </a:solidFill>
                  <a:latin typeface="Arial"/>
                </a:rPr>
                <a:t>before there were cars, trains and planes.</a:t>
              </a:r>
              <a:endParaRPr kumimoji="0" lang="en-GB" sz="1800" i="0" u="none" strike="noStrike" kern="0" cap="none" spc="0" normalizeH="0" baseline="0" noProof="0" dirty="0">
                <a:ln>
                  <a:noFill/>
                </a:ln>
                <a:solidFill>
                  <a:srgbClr val="FFFFFF"/>
                </a:solidFill>
                <a:effectLst/>
                <a:uLnTx/>
                <a:uFillTx/>
                <a:latin typeface="Arial"/>
                <a:sym typeface="Arial"/>
              </a:endParaRPr>
            </a:p>
          </p:txBody>
        </p:sp>
        <p:pic>
          <p:nvPicPr>
            <p:cNvPr id="16" name="Picture 15" descr="A couple of people talking&#10;&#10;Description automatically generated">
              <a:extLst>
                <a:ext uri="{FF2B5EF4-FFF2-40B4-BE49-F238E27FC236}">
                  <a16:creationId xmlns:a16="http://schemas.microsoft.com/office/drawing/2014/main" id="{1E6468E3-4D59-4882-E19D-9BFE97C91F8A}"/>
                </a:ext>
              </a:extLst>
            </p:cNvPr>
            <p:cNvPicPr>
              <a:picLocks noChangeAspect="1"/>
            </p:cNvPicPr>
            <p:nvPr/>
          </p:nvPicPr>
          <p:blipFill>
            <a:blip r:embed="rId4"/>
            <a:stretch>
              <a:fillRect/>
            </a:stretch>
          </p:blipFill>
          <p:spPr>
            <a:xfrm>
              <a:off x="1587515" y="7018554"/>
              <a:ext cx="996415" cy="977836"/>
            </a:xfrm>
            <a:prstGeom prst="rect">
              <a:avLst/>
            </a:prstGeom>
          </p:spPr>
        </p:pic>
      </p:grpSp>
      <p:pic>
        <p:nvPicPr>
          <p:cNvPr id="17" name="Picture 16" descr="A white and orange airplane&#10;&#10;Description automatically generated">
            <a:extLst>
              <a:ext uri="{FF2B5EF4-FFF2-40B4-BE49-F238E27FC236}">
                <a16:creationId xmlns:a16="http://schemas.microsoft.com/office/drawing/2014/main" id="{FE449352-6739-0D5C-C4EA-C2B409C8339F}"/>
              </a:ext>
            </a:extLst>
          </p:cNvPr>
          <p:cNvPicPr>
            <a:picLocks noChangeAspect="1"/>
          </p:cNvPicPr>
          <p:nvPr/>
        </p:nvPicPr>
        <p:blipFill>
          <a:blip r:embed="rId5"/>
          <a:stretch>
            <a:fillRect/>
          </a:stretch>
        </p:blipFill>
        <p:spPr>
          <a:xfrm flipH="1">
            <a:off x="7343437" y="4050533"/>
            <a:ext cx="1415086" cy="832070"/>
          </a:xfrm>
          <a:prstGeom prst="rect">
            <a:avLst/>
          </a:prstGeom>
        </p:spPr>
      </p:pic>
      <p:pic>
        <p:nvPicPr>
          <p:cNvPr id="18" name="Picture 17" descr="A yellow car with blue windows&#10;&#10;Description automatically generated">
            <a:extLst>
              <a:ext uri="{FF2B5EF4-FFF2-40B4-BE49-F238E27FC236}">
                <a16:creationId xmlns:a16="http://schemas.microsoft.com/office/drawing/2014/main" id="{4C2D9E3E-220B-877B-C145-117F55981232}"/>
              </a:ext>
            </a:extLst>
          </p:cNvPr>
          <p:cNvPicPr>
            <a:picLocks noChangeAspect="1"/>
          </p:cNvPicPr>
          <p:nvPr/>
        </p:nvPicPr>
        <p:blipFill>
          <a:blip r:embed="rId6"/>
          <a:stretch>
            <a:fillRect/>
          </a:stretch>
        </p:blipFill>
        <p:spPr>
          <a:xfrm>
            <a:off x="6173588" y="4551835"/>
            <a:ext cx="1016340" cy="397389"/>
          </a:xfrm>
          <a:prstGeom prst="rect">
            <a:avLst/>
          </a:prstGeom>
        </p:spPr>
      </p:pic>
      <p:pic>
        <p:nvPicPr>
          <p:cNvPr id="19" name="Picture 18">
            <a:extLst>
              <a:ext uri="{FF2B5EF4-FFF2-40B4-BE49-F238E27FC236}">
                <a16:creationId xmlns:a16="http://schemas.microsoft.com/office/drawing/2014/main" id="{2CC45261-B42D-9A89-975A-09DF8DC2D209}"/>
              </a:ext>
            </a:extLst>
          </p:cNvPr>
          <p:cNvPicPr>
            <a:picLocks noChangeAspect="1"/>
          </p:cNvPicPr>
          <p:nvPr/>
        </p:nvPicPr>
        <p:blipFill>
          <a:blip r:embed="rId7"/>
          <a:stretch>
            <a:fillRect/>
          </a:stretch>
        </p:blipFill>
        <p:spPr>
          <a:xfrm flipH="1">
            <a:off x="5197181" y="5057398"/>
            <a:ext cx="3366052" cy="326507"/>
          </a:xfrm>
          <a:prstGeom prst="rect">
            <a:avLst/>
          </a:prstGeom>
        </p:spPr>
      </p:pic>
      <p:pic>
        <p:nvPicPr>
          <p:cNvPr id="20" name="Google Shape;334;p26" descr="Several ships in the water&#10;&#10;Description automatically generated">
            <a:extLst>
              <a:ext uri="{FF2B5EF4-FFF2-40B4-BE49-F238E27FC236}">
                <a16:creationId xmlns:a16="http://schemas.microsoft.com/office/drawing/2014/main" id="{F5B95861-A3A0-014F-7C7A-436796BABBE6}"/>
              </a:ext>
            </a:extLst>
          </p:cNvPr>
          <p:cNvPicPr preferRelativeResize="0"/>
          <p:nvPr/>
        </p:nvPicPr>
        <p:blipFill rotWithShape="1">
          <a:blip r:embed="rId8">
            <a:alphaModFix/>
          </a:blip>
          <a:srcRect/>
          <a:stretch/>
        </p:blipFill>
        <p:spPr>
          <a:xfrm>
            <a:off x="4177527" y="5357493"/>
            <a:ext cx="2039308" cy="1299145"/>
          </a:xfrm>
          <a:prstGeom prst="rect">
            <a:avLst/>
          </a:prstGeom>
          <a:noFill/>
          <a:ln>
            <a:noFill/>
          </a:ln>
          <a:effectLst>
            <a:outerShdw blurRad="63500" sx="102000" sy="102000" algn="ctr" rotWithShape="0">
              <a:prstClr val="black">
                <a:alpha val="40000"/>
              </a:prstClr>
            </a:outerShdw>
            <a:softEdge rad="63500"/>
          </a:effectLst>
        </p:spPr>
      </p:pic>
      <p:pic>
        <p:nvPicPr>
          <p:cNvPr id="21" name="Google Shape;337;p26" descr="A person riding a horse&#10;&#10;Description automatically generated">
            <a:extLst>
              <a:ext uri="{FF2B5EF4-FFF2-40B4-BE49-F238E27FC236}">
                <a16:creationId xmlns:a16="http://schemas.microsoft.com/office/drawing/2014/main" id="{F2BFE0BE-7DC6-8B44-6DB2-3056C9196FE4}"/>
              </a:ext>
            </a:extLst>
          </p:cNvPr>
          <p:cNvPicPr preferRelativeResize="0"/>
          <p:nvPr/>
        </p:nvPicPr>
        <p:blipFill rotWithShape="1">
          <a:blip r:embed="rId9">
            <a:alphaModFix/>
          </a:blip>
          <a:srcRect t="13152" r="14001"/>
          <a:stretch/>
        </p:blipFill>
        <p:spPr>
          <a:xfrm>
            <a:off x="590676" y="4949224"/>
            <a:ext cx="1391026" cy="1707415"/>
          </a:xfrm>
          <a:prstGeom prst="rect">
            <a:avLst/>
          </a:prstGeom>
          <a:noFill/>
          <a:ln>
            <a:noFill/>
          </a:ln>
          <a:effectLst>
            <a:outerShdw blurRad="63500" sx="102000" sy="102000" algn="ctr" rotWithShape="0">
              <a:prstClr val="black">
                <a:alpha val="40000"/>
              </a:prstClr>
            </a:outerShdw>
            <a:softEdge rad="63500"/>
          </a:effectLst>
        </p:spPr>
      </p:pic>
      <p:pic>
        <p:nvPicPr>
          <p:cNvPr id="22" name="Google Shape;336;p26" descr="A horse drawn carriage with horses and a person on a horse drawn carriage&#10;&#10;Description automatically generated">
            <a:extLst>
              <a:ext uri="{FF2B5EF4-FFF2-40B4-BE49-F238E27FC236}">
                <a16:creationId xmlns:a16="http://schemas.microsoft.com/office/drawing/2014/main" id="{ABAE339E-C68D-FC71-04E8-F2C560EEC044}"/>
              </a:ext>
            </a:extLst>
          </p:cNvPr>
          <p:cNvPicPr preferRelativeResize="0"/>
          <p:nvPr/>
        </p:nvPicPr>
        <p:blipFill rotWithShape="1">
          <a:blip r:embed="rId10">
            <a:alphaModFix/>
          </a:blip>
          <a:srcRect/>
          <a:stretch/>
        </p:blipFill>
        <p:spPr>
          <a:xfrm>
            <a:off x="2122671" y="5357494"/>
            <a:ext cx="1908169" cy="1299145"/>
          </a:xfrm>
          <a:prstGeom prst="rect">
            <a:avLst/>
          </a:prstGeom>
          <a:noFill/>
          <a:ln>
            <a:noFill/>
          </a:ln>
          <a:effectLst>
            <a:outerShdw blurRad="63500" sx="102000" sy="102000" algn="ctr" rotWithShape="0">
              <a:prstClr val="black">
                <a:alpha val="40000"/>
              </a:prstClr>
            </a:outerShdw>
            <a:softEdge rad="63500"/>
          </a:effectLst>
        </p:spPr>
      </p:pic>
    </p:spTree>
    <p:extLst>
      <p:ext uri="{BB962C8B-B14F-4D97-AF65-F5344CB8AC3E}">
        <p14:creationId xmlns:p14="http://schemas.microsoft.com/office/powerpoint/2010/main" val="3283995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10" presetClass="entr" presetSubtype="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10" presetClass="entr" presetSubtype="0"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2CF9472A-D319-DA59-908A-DDC02C0ED0D7}"/>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584A2669-20F8-30E2-A2EB-776BEE5986BB}"/>
              </a:ext>
            </a:extLst>
          </p:cNvPr>
          <p:cNvSpPr/>
          <p:nvPr/>
        </p:nvSpPr>
        <p:spPr>
          <a:xfrm>
            <a:off x="385008" y="365176"/>
            <a:ext cx="8373985" cy="7540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strike="noStrike" kern="0" cap="none" spc="0" normalizeH="0" baseline="0" noProof="0" dirty="0">
                <a:ln>
                  <a:noFill/>
                </a:ln>
                <a:solidFill>
                  <a:srgbClr val="2F2967"/>
                </a:solidFill>
                <a:effectLst/>
                <a:uLnTx/>
                <a:uFillTx/>
                <a:latin typeface="Arial"/>
                <a:ea typeface="+mn-ea"/>
                <a:cs typeface="+mn-cs"/>
                <a:sym typeface="Arial"/>
              </a:rPr>
              <a:t>When was the station built?</a:t>
            </a:r>
          </a:p>
        </p:txBody>
      </p:sp>
      <p:sp>
        <p:nvSpPr>
          <p:cNvPr id="5" name="Rectangle: Rounded Corners 4">
            <a:extLst>
              <a:ext uri="{FF2B5EF4-FFF2-40B4-BE49-F238E27FC236}">
                <a16:creationId xmlns:a16="http://schemas.microsoft.com/office/drawing/2014/main" id="{BA4A8967-CC57-229C-63F0-FF2A73D2C6F1}"/>
              </a:ext>
            </a:extLst>
          </p:cNvPr>
          <p:cNvSpPr/>
          <p:nvPr/>
        </p:nvSpPr>
        <p:spPr>
          <a:xfrm>
            <a:off x="385008" y="1280560"/>
            <a:ext cx="8373985" cy="4807724"/>
          </a:xfrm>
          <a:prstGeom prst="roundRect">
            <a:avLst>
              <a:gd name="adj" fmla="val 3641"/>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buClr>
                <a:schemeClr val="bg1"/>
              </a:buClr>
              <a:tabLst>
                <a:tab pos="269875" algn="l"/>
              </a:tabLst>
            </a:pPr>
            <a:r>
              <a:rPr lang="en-GB" sz="2000" b="1" dirty="0">
                <a:solidFill>
                  <a:srgbClr val="2F2967"/>
                </a:solidFill>
                <a:latin typeface="Arial"/>
              </a:rPr>
              <a:t>RECAP: </a:t>
            </a:r>
            <a:r>
              <a:rPr lang="en-GB" sz="2000" dirty="0">
                <a:solidFill>
                  <a:srgbClr val="2F2967"/>
                </a:solidFill>
                <a:latin typeface="Arial"/>
              </a:rPr>
              <a:t>Last time we used the information to find out when the station was opened. Can you remember the date and work out where it would go on this timeline?</a:t>
            </a:r>
          </a:p>
        </p:txBody>
      </p:sp>
      <p:pic>
        <p:nvPicPr>
          <p:cNvPr id="6" name="Picture 5" descr="A white letters on a black background&#10;&#10;Description automatically generated">
            <a:extLst>
              <a:ext uri="{FF2B5EF4-FFF2-40B4-BE49-F238E27FC236}">
                <a16:creationId xmlns:a16="http://schemas.microsoft.com/office/drawing/2014/main" id="{9F77F83B-B920-829E-A3C9-C02F4DC82CA7}"/>
              </a:ext>
            </a:extLst>
          </p:cNvPr>
          <p:cNvPicPr>
            <a:picLocks noChangeAspect="1"/>
          </p:cNvPicPr>
          <p:nvPr/>
        </p:nvPicPr>
        <p:blipFill>
          <a:blip r:embed="rId3"/>
          <a:stretch>
            <a:fillRect/>
          </a:stretch>
        </p:blipFill>
        <p:spPr>
          <a:xfrm>
            <a:off x="7004131" y="6249621"/>
            <a:ext cx="1754862" cy="388702"/>
          </a:xfrm>
          <a:prstGeom prst="rect">
            <a:avLst/>
          </a:prstGeom>
        </p:spPr>
      </p:pic>
      <p:pic>
        <p:nvPicPr>
          <p:cNvPr id="8" name="Picture 7">
            <a:extLst>
              <a:ext uri="{FF2B5EF4-FFF2-40B4-BE49-F238E27FC236}">
                <a16:creationId xmlns:a16="http://schemas.microsoft.com/office/drawing/2014/main" id="{F3D8EB22-03E5-A8EC-A467-EEFE7FA6663A}"/>
              </a:ext>
            </a:extLst>
          </p:cNvPr>
          <p:cNvPicPr>
            <a:picLocks noChangeAspect="1"/>
          </p:cNvPicPr>
          <p:nvPr/>
        </p:nvPicPr>
        <p:blipFill>
          <a:blip r:embed="rId4"/>
          <a:srcRect l="21750" b="47732"/>
          <a:stretch/>
        </p:blipFill>
        <p:spPr>
          <a:xfrm>
            <a:off x="658262" y="2228004"/>
            <a:ext cx="7857577" cy="2014212"/>
          </a:xfrm>
          <a:prstGeom prst="rect">
            <a:avLst/>
          </a:prstGeom>
        </p:spPr>
      </p:pic>
      <p:pic>
        <p:nvPicPr>
          <p:cNvPr id="3" name="Picture 2" descr="South Weymouth station on 1885 aerial map - PICRYL - Public Domain Media  Search Engine Public Domain Image">
            <a:extLst>
              <a:ext uri="{FF2B5EF4-FFF2-40B4-BE49-F238E27FC236}">
                <a16:creationId xmlns:a16="http://schemas.microsoft.com/office/drawing/2014/main" id="{2A61176A-9115-3441-BCC3-8323799221B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78974" y="4387878"/>
            <a:ext cx="2216152" cy="1554742"/>
          </a:xfrm>
          <a:prstGeom prst="rect">
            <a:avLst/>
          </a:prstGeom>
          <a:noFill/>
          <a:ln w="28575">
            <a:solidFill>
              <a:srgbClr val="2F2967"/>
            </a:solidFill>
          </a:ln>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313256DB-97DF-41CE-A2DC-BDD94A222552}"/>
              </a:ext>
            </a:extLst>
          </p:cNvPr>
          <p:cNvSpPr/>
          <p:nvPr/>
        </p:nvSpPr>
        <p:spPr>
          <a:xfrm>
            <a:off x="3710225" y="4783958"/>
            <a:ext cx="1723549" cy="923330"/>
          </a:xfrm>
          <a:prstGeom prst="rect">
            <a:avLst/>
          </a:prstGeom>
          <a:noFill/>
        </p:spPr>
        <p:txBody>
          <a:bodyPr wrap="none" lIns="91440" tIns="45720" rIns="91440" bIns="45720">
            <a:spAutoFit/>
          </a:bodyPr>
          <a:lstStyle/>
          <a:p>
            <a:pPr algn="ctr"/>
            <a:r>
              <a:rPr lang="en-US" sz="5400" b="0" cap="none" spc="0" dirty="0">
                <a:ln w="0">
                  <a:solidFill>
                    <a:schemeClr val="tx2">
                      <a:lumMod val="50000"/>
                    </a:schemeClr>
                  </a:solidFill>
                </a:ln>
                <a:solidFill>
                  <a:srgbClr val="FF0000"/>
                </a:solidFill>
                <a:effectLst>
                  <a:outerShdw blurRad="38100" dist="19050" dir="2700000" algn="tl" rotWithShape="0">
                    <a:schemeClr val="dk1">
                      <a:alpha val="40000"/>
                    </a:schemeClr>
                  </a:outerShdw>
                </a:effectLst>
              </a:rPr>
              <a:t>1857</a:t>
            </a:r>
          </a:p>
        </p:txBody>
      </p:sp>
    </p:spTree>
    <p:extLst>
      <p:ext uri="{BB962C8B-B14F-4D97-AF65-F5344CB8AC3E}">
        <p14:creationId xmlns:p14="http://schemas.microsoft.com/office/powerpoint/2010/main" val="3809292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139DB6E5-A64E-5D39-74BA-4E9625950461}"/>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CAAAB953-A17D-3012-318F-45C8488216D2}"/>
              </a:ext>
            </a:extLst>
          </p:cNvPr>
          <p:cNvSpPr/>
          <p:nvPr/>
        </p:nvSpPr>
        <p:spPr>
          <a:xfrm>
            <a:off x="385008" y="365176"/>
            <a:ext cx="8373985" cy="7540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strike="noStrike" kern="0" cap="none" spc="0" normalizeH="0" baseline="0" noProof="0" dirty="0">
                <a:ln>
                  <a:noFill/>
                </a:ln>
                <a:solidFill>
                  <a:srgbClr val="2F2967"/>
                </a:solidFill>
                <a:effectLst/>
                <a:uLnTx/>
                <a:uFillTx/>
                <a:latin typeface="Arial"/>
                <a:ea typeface="+mn-ea"/>
                <a:cs typeface="+mn-cs"/>
                <a:sym typeface="Arial"/>
              </a:rPr>
              <a:t>When was the station built?</a:t>
            </a:r>
          </a:p>
        </p:txBody>
      </p:sp>
      <p:sp>
        <p:nvSpPr>
          <p:cNvPr id="5" name="Rectangle: Rounded Corners 4">
            <a:extLst>
              <a:ext uri="{FF2B5EF4-FFF2-40B4-BE49-F238E27FC236}">
                <a16:creationId xmlns:a16="http://schemas.microsoft.com/office/drawing/2014/main" id="{D7515403-329C-E211-87A7-96D712D0365B}"/>
              </a:ext>
            </a:extLst>
          </p:cNvPr>
          <p:cNvSpPr/>
          <p:nvPr/>
        </p:nvSpPr>
        <p:spPr>
          <a:xfrm>
            <a:off x="385008" y="1280560"/>
            <a:ext cx="8373985" cy="4807724"/>
          </a:xfrm>
          <a:prstGeom prst="roundRect">
            <a:avLst>
              <a:gd name="adj" fmla="val 3641"/>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buClr>
                <a:schemeClr val="bg1"/>
              </a:buClr>
              <a:tabLst>
                <a:tab pos="269875" algn="l"/>
              </a:tabLst>
            </a:pPr>
            <a:r>
              <a:rPr lang="en-GB" sz="2000" b="1" dirty="0">
                <a:solidFill>
                  <a:srgbClr val="2F2967"/>
                </a:solidFill>
                <a:latin typeface="Arial"/>
              </a:rPr>
              <a:t>RECAP: </a:t>
            </a:r>
            <a:r>
              <a:rPr lang="en-GB" sz="2000" dirty="0">
                <a:solidFill>
                  <a:srgbClr val="2F2967"/>
                </a:solidFill>
                <a:latin typeface="Arial"/>
              </a:rPr>
              <a:t>Last time we used the information to find out when the station was opened. Can you remember the date and work out where it would go on this timeline?</a:t>
            </a:r>
          </a:p>
        </p:txBody>
      </p:sp>
      <p:pic>
        <p:nvPicPr>
          <p:cNvPr id="6" name="Picture 5" descr="A white letters on a black background&#10;&#10;Description automatically generated">
            <a:extLst>
              <a:ext uri="{FF2B5EF4-FFF2-40B4-BE49-F238E27FC236}">
                <a16:creationId xmlns:a16="http://schemas.microsoft.com/office/drawing/2014/main" id="{C50509DE-4827-A5F1-FC37-D31C0ECCA9C6}"/>
              </a:ext>
            </a:extLst>
          </p:cNvPr>
          <p:cNvPicPr>
            <a:picLocks noChangeAspect="1"/>
          </p:cNvPicPr>
          <p:nvPr/>
        </p:nvPicPr>
        <p:blipFill>
          <a:blip r:embed="rId3"/>
          <a:stretch>
            <a:fillRect/>
          </a:stretch>
        </p:blipFill>
        <p:spPr>
          <a:xfrm>
            <a:off x="7004131" y="6249621"/>
            <a:ext cx="1754862" cy="388702"/>
          </a:xfrm>
          <a:prstGeom prst="rect">
            <a:avLst/>
          </a:prstGeom>
        </p:spPr>
      </p:pic>
      <p:pic>
        <p:nvPicPr>
          <p:cNvPr id="8" name="Picture 7">
            <a:extLst>
              <a:ext uri="{FF2B5EF4-FFF2-40B4-BE49-F238E27FC236}">
                <a16:creationId xmlns:a16="http://schemas.microsoft.com/office/drawing/2014/main" id="{7CBC4FA5-9D88-1002-90C5-D80B08C51FB5}"/>
              </a:ext>
            </a:extLst>
          </p:cNvPr>
          <p:cNvPicPr>
            <a:picLocks noChangeAspect="1"/>
          </p:cNvPicPr>
          <p:nvPr/>
        </p:nvPicPr>
        <p:blipFill>
          <a:blip r:embed="rId4"/>
          <a:srcRect l="21750" b="47732"/>
          <a:stretch/>
        </p:blipFill>
        <p:spPr>
          <a:xfrm>
            <a:off x="658262" y="2228004"/>
            <a:ext cx="7857577" cy="2014212"/>
          </a:xfrm>
          <a:prstGeom prst="rect">
            <a:avLst/>
          </a:prstGeom>
        </p:spPr>
      </p:pic>
      <p:cxnSp>
        <p:nvCxnSpPr>
          <p:cNvPr id="3" name="Straight Arrow Connector 2">
            <a:extLst>
              <a:ext uri="{FF2B5EF4-FFF2-40B4-BE49-F238E27FC236}">
                <a16:creationId xmlns:a16="http://schemas.microsoft.com/office/drawing/2014/main" id="{4B11F52C-8E45-0141-BB3E-9382236CCE37}"/>
              </a:ext>
            </a:extLst>
          </p:cNvPr>
          <p:cNvCxnSpPr/>
          <p:nvPr/>
        </p:nvCxnSpPr>
        <p:spPr>
          <a:xfrm flipV="1">
            <a:off x="6067424" y="3684422"/>
            <a:ext cx="0" cy="679038"/>
          </a:xfrm>
          <a:prstGeom prst="straightConnector1">
            <a:avLst/>
          </a:prstGeom>
          <a:ln w="38100">
            <a:solidFill>
              <a:srgbClr val="FF0000"/>
            </a:solidFill>
            <a:tailEnd type="triangle"/>
          </a:ln>
        </p:spPr>
        <p:style>
          <a:lnRef idx="1">
            <a:schemeClr val="accent2"/>
          </a:lnRef>
          <a:fillRef idx="0">
            <a:schemeClr val="accent2"/>
          </a:fillRef>
          <a:effectRef idx="0">
            <a:schemeClr val="accent2"/>
          </a:effectRef>
          <a:fontRef idx="minor">
            <a:schemeClr val="tx1"/>
          </a:fontRef>
        </p:style>
      </p:cxnSp>
      <p:pic>
        <p:nvPicPr>
          <p:cNvPr id="7" name="Picture 6" descr="South Weymouth station on 1885 aerial map - PICRYL - Public Domain Media  Search Engine Public Domain Image">
            <a:extLst>
              <a:ext uri="{FF2B5EF4-FFF2-40B4-BE49-F238E27FC236}">
                <a16:creationId xmlns:a16="http://schemas.microsoft.com/office/drawing/2014/main" id="{049C86A7-4926-AF6E-60EF-C4D59852560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78173" y="4477777"/>
            <a:ext cx="2216152" cy="1554742"/>
          </a:xfrm>
          <a:prstGeom prst="rect">
            <a:avLst/>
          </a:prstGeom>
          <a:noFill/>
          <a:ln w="28575">
            <a:solidFill>
              <a:srgbClr val="2F2967"/>
            </a:solidFill>
          </a:ln>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73CE301D-F01E-3918-E874-A7565E4709B2}"/>
              </a:ext>
            </a:extLst>
          </p:cNvPr>
          <p:cNvSpPr/>
          <p:nvPr/>
        </p:nvSpPr>
        <p:spPr>
          <a:xfrm>
            <a:off x="5205649" y="4775304"/>
            <a:ext cx="1723549" cy="923330"/>
          </a:xfrm>
          <a:prstGeom prst="rect">
            <a:avLst/>
          </a:prstGeom>
          <a:noFill/>
        </p:spPr>
        <p:txBody>
          <a:bodyPr wrap="none" lIns="91440" tIns="45720" rIns="91440" bIns="45720">
            <a:spAutoFit/>
          </a:bodyPr>
          <a:lstStyle/>
          <a:p>
            <a:pPr algn="ctr"/>
            <a:r>
              <a:rPr lang="en-US" sz="5400" b="0" cap="none" spc="0" dirty="0">
                <a:ln w="0">
                  <a:solidFill>
                    <a:schemeClr val="tx2">
                      <a:lumMod val="50000"/>
                    </a:schemeClr>
                  </a:solidFill>
                </a:ln>
                <a:solidFill>
                  <a:srgbClr val="FF0000"/>
                </a:solidFill>
                <a:effectLst>
                  <a:outerShdw blurRad="38100" dist="19050" dir="2700000" algn="tl" rotWithShape="0">
                    <a:schemeClr val="dk1">
                      <a:alpha val="40000"/>
                    </a:schemeClr>
                  </a:outerShdw>
                </a:effectLst>
              </a:rPr>
              <a:t>1857</a:t>
            </a:r>
          </a:p>
        </p:txBody>
      </p:sp>
    </p:spTree>
    <p:extLst>
      <p:ext uri="{BB962C8B-B14F-4D97-AF65-F5344CB8AC3E}">
        <p14:creationId xmlns:p14="http://schemas.microsoft.com/office/powerpoint/2010/main" val="21288827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46E563AF-9804-17B8-DF13-9A672A4827B9}"/>
            </a:ext>
          </a:extLst>
        </p:cNvPr>
        <p:cNvGrpSpPr/>
        <p:nvPr/>
      </p:nvGrpSpPr>
      <p:grpSpPr>
        <a:xfrm>
          <a:off x="0" y="0"/>
          <a:ext cx="0" cy="0"/>
          <a:chOff x="0" y="0"/>
          <a:chExt cx="0" cy="0"/>
        </a:xfrm>
      </p:grpSpPr>
      <p:sp>
        <p:nvSpPr>
          <p:cNvPr id="144" name="Google Shape;144;p31">
            <a:extLst>
              <a:ext uri="{FF2B5EF4-FFF2-40B4-BE49-F238E27FC236}">
                <a16:creationId xmlns:a16="http://schemas.microsoft.com/office/drawing/2014/main" id="{8E801D49-2D44-6527-95B2-194685C27DE8}"/>
              </a:ext>
            </a:extLst>
          </p:cNvPr>
          <p:cNvSpPr/>
          <p:nvPr/>
        </p:nvSpPr>
        <p:spPr>
          <a:xfrm>
            <a:off x="242115" y="193971"/>
            <a:ext cx="8573272" cy="965501"/>
          </a:xfrm>
          <a:prstGeom prst="roundRect">
            <a:avLst>
              <a:gd name="adj" fmla="val 17073"/>
            </a:avLst>
          </a:prstGeom>
          <a:solidFill>
            <a:srgbClr val="2F296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rgbClr val="FFFFFF"/>
                </a:solidFill>
                <a:latin typeface="Arial"/>
                <a:ea typeface="Arial"/>
                <a:cs typeface="Arial"/>
                <a:sym typeface="Arial"/>
              </a:rPr>
              <a:t>Share: </a:t>
            </a:r>
            <a:r>
              <a:rPr lang="en-GB" sz="2400" b="0" i="0" u="none" strike="noStrike" cap="none" dirty="0">
                <a:solidFill>
                  <a:srgbClr val="FFFFFF"/>
                </a:solidFill>
                <a:latin typeface="Arial"/>
                <a:ea typeface="Arial"/>
                <a:cs typeface="Arial"/>
                <a:sym typeface="Arial"/>
              </a:rPr>
              <a:t>Why do you think they wanted to build a railway in Weymouth? What benefits did it offer?</a:t>
            </a:r>
            <a:endParaRPr sz="2400" b="0" i="1" u="none" strike="noStrike" cap="none" dirty="0">
              <a:solidFill>
                <a:srgbClr val="FF0000"/>
              </a:solidFill>
              <a:latin typeface="Arial"/>
              <a:ea typeface="Arial"/>
              <a:cs typeface="Arial"/>
              <a:sym typeface="Arial"/>
            </a:endParaRPr>
          </a:p>
        </p:txBody>
      </p:sp>
      <p:pic>
        <p:nvPicPr>
          <p:cNvPr id="146" name="Google Shape;146;p31" descr="A picture containing text, clipart&#10;&#10;Description automatically generated">
            <a:extLst>
              <a:ext uri="{FF2B5EF4-FFF2-40B4-BE49-F238E27FC236}">
                <a16:creationId xmlns:a16="http://schemas.microsoft.com/office/drawing/2014/main" id="{CF95EF5A-AAC3-924A-6A7B-EAC04827A0AC}"/>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sp>
        <p:nvSpPr>
          <p:cNvPr id="147" name="Google Shape;147;p31">
            <a:extLst>
              <a:ext uri="{FF2B5EF4-FFF2-40B4-BE49-F238E27FC236}">
                <a16:creationId xmlns:a16="http://schemas.microsoft.com/office/drawing/2014/main" id="{8777AB9E-31BA-A381-111D-D443E4D8604E}"/>
              </a:ext>
            </a:extLst>
          </p:cNvPr>
          <p:cNvSpPr/>
          <p:nvPr/>
        </p:nvSpPr>
        <p:spPr>
          <a:xfrm>
            <a:off x="6870357" y="4127157"/>
            <a:ext cx="2194785" cy="2084547"/>
          </a:xfrm>
          <a:prstGeom prst="roundRect">
            <a:avLst>
              <a:gd name="adj" fmla="val 16985"/>
            </a:avLst>
          </a:prstGeom>
          <a:solidFill>
            <a:srgbClr val="B52664"/>
          </a:solidFill>
          <a:ln w="28575" cap="flat" cmpd="sng">
            <a:solidFill>
              <a:srgbClr val="2C2B64"/>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rgbClr val="FFFFFF"/>
                </a:solidFill>
                <a:latin typeface="Arial"/>
                <a:ea typeface="Arial"/>
                <a:cs typeface="Arial"/>
                <a:sym typeface="Arial"/>
              </a:rPr>
              <a:t>Stretch</a:t>
            </a:r>
            <a:r>
              <a:rPr lang="en-GB" sz="2400" b="0" i="1" u="none" strike="noStrike" cap="none" dirty="0">
                <a:solidFill>
                  <a:srgbClr val="FFFFFF"/>
                </a:solidFill>
                <a:latin typeface="Arial"/>
                <a:ea typeface="Arial"/>
                <a:cs typeface="Arial"/>
                <a:sym typeface="Arial"/>
              </a:rPr>
              <a:t>: </a:t>
            </a:r>
            <a:r>
              <a:rPr lang="en-GB" sz="2400" b="0" i="0" u="none" strike="noStrike" cap="none" dirty="0">
                <a:solidFill>
                  <a:srgbClr val="FFFFFF"/>
                </a:solidFill>
                <a:latin typeface="Arial"/>
                <a:ea typeface="Arial"/>
                <a:cs typeface="Arial"/>
                <a:sym typeface="Arial"/>
              </a:rPr>
              <a:t>Why might some people not want the Railway?</a:t>
            </a:r>
            <a:endParaRPr dirty="0"/>
          </a:p>
        </p:txBody>
      </p:sp>
      <p:pic>
        <p:nvPicPr>
          <p:cNvPr id="4" name="Picture 3" descr="A light bulb with lines coming out of it&#10;&#10;Description automatically generated">
            <a:extLst>
              <a:ext uri="{FF2B5EF4-FFF2-40B4-BE49-F238E27FC236}">
                <a16:creationId xmlns:a16="http://schemas.microsoft.com/office/drawing/2014/main" id="{B50869EC-E738-6127-A606-3B70FBDE9983}"/>
              </a:ext>
            </a:extLst>
          </p:cNvPr>
          <p:cNvPicPr>
            <a:picLocks noChangeAspect="1"/>
          </p:cNvPicPr>
          <p:nvPr/>
        </p:nvPicPr>
        <p:blipFill>
          <a:blip r:embed="rId4"/>
          <a:stretch>
            <a:fillRect/>
          </a:stretch>
        </p:blipFill>
        <p:spPr>
          <a:xfrm>
            <a:off x="3249147" y="1439497"/>
            <a:ext cx="2645706" cy="3318691"/>
          </a:xfrm>
          <a:prstGeom prst="rect">
            <a:avLst/>
          </a:prstGeom>
        </p:spPr>
      </p:pic>
      <p:pic>
        <p:nvPicPr>
          <p:cNvPr id="3" name="Picture 2" descr="A group of people with speech bubbles&#10;&#10;AI-generated content may be incorrect.">
            <a:extLst>
              <a:ext uri="{FF2B5EF4-FFF2-40B4-BE49-F238E27FC236}">
                <a16:creationId xmlns:a16="http://schemas.microsoft.com/office/drawing/2014/main" id="{B6733356-85EB-D867-5D9E-99E7649FED0E}"/>
              </a:ext>
            </a:extLst>
          </p:cNvPr>
          <p:cNvPicPr>
            <a:picLocks noChangeAspect="1"/>
          </p:cNvPicPr>
          <p:nvPr/>
        </p:nvPicPr>
        <p:blipFill>
          <a:blip r:embed="rId5"/>
          <a:stretch>
            <a:fillRect/>
          </a:stretch>
        </p:blipFill>
        <p:spPr>
          <a:xfrm>
            <a:off x="1007551" y="3886200"/>
            <a:ext cx="3089190" cy="2971800"/>
          </a:xfrm>
          <a:prstGeom prst="rect">
            <a:avLst/>
          </a:prstGeom>
        </p:spPr>
      </p:pic>
    </p:spTree>
    <p:extLst>
      <p:ext uri="{BB962C8B-B14F-4D97-AF65-F5344CB8AC3E}">
        <p14:creationId xmlns:p14="http://schemas.microsoft.com/office/powerpoint/2010/main" val="9810370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F259DA39-92CA-1F84-C774-C75315F06318}"/>
            </a:ext>
          </a:extLst>
        </p:cNvPr>
        <p:cNvGrpSpPr/>
        <p:nvPr/>
      </p:nvGrpSpPr>
      <p:grpSpPr>
        <a:xfrm>
          <a:off x="0" y="0"/>
          <a:ext cx="0" cy="0"/>
          <a:chOff x="0" y="0"/>
          <a:chExt cx="0" cy="0"/>
        </a:xfrm>
      </p:grpSpPr>
      <p:pic>
        <p:nvPicPr>
          <p:cNvPr id="146" name="Google Shape;146;p31" descr="A picture containing text, clipart&#10;&#10;Description automatically generated">
            <a:extLst>
              <a:ext uri="{FF2B5EF4-FFF2-40B4-BE49-F238E27FC236}">
                <a16:creationId xmlns:a16="http://schemas.microsoft.com/office/drawing/2014/main" id="{77868406-5858-5344-F628-6294820DA8B6}"/>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pic>
        <p:nvPicPr>
          <p:cNvPr id="4" name="Picture 3" descr="A light bulb with lines coming out of it&#10;&#10;Description automatically generated">
            <a:extLst>
              <a:ext uri="{FF2B5EF4-FFF2-40B4-BE49-F238E27FC236}">
                <a16:creationId xmlns:a16="http://schemas.microsoft.com/office/drawing/2014/main" id="{AD4F0679-2E13-3F28-A2AB-35C5C0246E41}"/>
              </a:ext>
            </a:extLst>
          </p:cNvPr>
          <p:cNvPicPr>
            <a:picLocks noChangeAspect="1"/>
          </p:cNvPicPr>
          <p:nvPr/>
        </p:nvPicPr>
        <p:blipFill>
          <a:blip r:embed="rId4"/>
          <a:stretch>
            <a:fillRect/>
          </a:stretch>
        </p:blipFill>
        <p:spPr>
          <a:xfrm>
            <a:off x="3249147" y="1439497"/>
            <a:ext cx="2645706" cy="3318691"/>
          </a:xfrm>
          <a:prstGeom prst="rect">
            <a:avLst/>
          </a:prstGeom>
        </p:spPr>
      </p:pic>
      <p:sp>
        <p:nvSpPr>
          <p:cNvPr id="2" name="Google Shape;142;p31">
            <a:extLst>
              <a:ext uri="{FF2B5EF4-FFF2-40B4-BE49-F238E27FC236}">
                <a16:creationId xmlns:a16="http://schemas.microsoft.com/office/drawing/2014/main" id="{F08C2E0D-AAB9-D88C-5E34-1D761DC8C82F}"/>
              </a:ext>
            </a:extLst>
          </p:cNvPr>
          <p:cNvSpPr/>
          <p:nvPr/>
        </p:nvSpPr>
        <p:spPr>
          <a:xfrm>
            <a:off x="280545" y="193971"/>
            <a:ext cx="8496411"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Trade</a:t>
            </a:r>
            <a:endParaRPr sz="3600" b="0" i="0" u="none" strike="noStrike" cap="none" dirty="0">
              <a:solidFill>
                <a:srgbClr val="2F2967"/>
              </a:solidFill>
              <a:latin typeface="Arial"/>
              <a:ea typeface="Arial"/>
              <a:cs typeface="Arial"/>
              <a:sym typeface="Arial"/>
            </a:endParaRPr>
          </a:p>
        </p:txBody>
      </p:sp>
      <p:sp>
        <p:nvSpPr>
          <p:cNvPr id="5" name="Google Shape;159;p32">
            <a:extLst>
              <a:ext uri="{FF2B5EF4-FFF2-40B4-BE49-F238E27FC236}">
                <a16:creationId xmlns:a16="http://schemas.microsoft.com/office/drawing/2014/main" id="{DFA1C888-CDF5-2539-1069-532CA6AE4B0A}"/>
              </a:ext>
            </a:extLst>
          </p:cNvPr>
          <p:cNvSpPr/>
          <p:nvPr/>
        </p:nvSpPr>
        <p:spPr>
          <a:xfrm>
            <a:off x="523874" y="4731017"/>
            <a:ext cx="8029575" cy="1069708"/>
          </a:xfrm>
          <a:prstGeom prst="roundRect">
            <a:avLst>
              <a:gd name="adj" fmla="val 17073"/>
            </a:avLst>
          </a:prstGeom>
          <a:solidFill>
            <a:srgbClr val="2F296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rgbClr val="FFFFFF"/>
                </a:solidFill>
                <a:latin typeface="Arial"/>
                <a:ea typeface="Arial"/>
                <a:cs typeface="Arial"/>
                <a:sym typeface="Arial"/>
              </a:rPr>
              <a:t>TASK: </a:t>
            </a:r>
            <a:r>
              <a:rPr lang="en-GB" sz="2400" i="0" u="none" strike="noStrike" cap="none" dirty="0">
                <a:solidFill>
                  <a:srgbClr val="FFFFFF"/>
                </a:solidFill>
                <a:latin typeface="Arial"/>
                <a:ea typeface="Arial"/>
                <a:cs typeface="Arial"/>
                <a:sym typeface="Arial"/>
              </a:rPr>
              <a:t>With a partner, try to produce a description to explain what Trade is and why it would be important</a:t>
            </a:r>
            <a:endParaRPr sz="2400" i="1" u="none" strike="noStrike" cap="none" dirty="0">
              <a:solidFill>
                <a:srgbClr val="FF0000"/>
              </a:solidFill>
              <a:latin typeface="Arial"/>
              <a:ea typeface="Arial"/>
              <a:cs typeface="Arial"/>
              <a:sym typeface="Arial"/>
            </a:endParaRPr>
          </a:p>
        </p:txBody>
      </p:sp>
      <p:pic>
        <p:nvPicPr>
          <p:cNvPr id="6" name="Picture 5" descr="A hand holding a pencil&#10;&#10;Description automatically generated">
            <a:extLst>
              <a:ext uri="{FF2B5EF4-FFF2-40B4-BE49-F238E27FC236}">
                <a16:creationId xmlns:a16="http://schemas.microsoft.com/office/drawing/2014/main" id="{DE264163-184D-1DD9-B6AB-CB369759C42E}"/>
              </a:ext>
            </a:extLst>
          </p:cNvPr>
          <p:cNvPicPr>
            <a:picLocks noChangeAspect="1"/>
          </p:cNvPicPr>
          <p:nvPr/>
        </p:nvPicPr>
        <p:blipFill>
          <a:blip r:embed="rId5"/>
          <a:stretch>
            <a:fillRect/>
          </a:stretch>
        </p:blipFill>
        <p:spPr>
          <a:xfrm>
            <a:off x="7692473" y="4858745"/>
            <a:ext cx="1254301" cy="941980"/>
          </a:xfrm>
          <a:prstGeom prst="rect">
            <a:avLst/>
          </a:prstGeom>
        </p:spPr>
      </p:pic>
      <p:sp>
        <p:nvSpPr>
          <p:cNvPr id="7" name="Google Shape;147;p31">
            <a:extLst>
              <a:ext uri="{FF2B5EF4-FFF2-40B4-BE49-F238E27FC236}">
                <a16:creationId xmlns:a16="http://schemas.microsoft.com/office/drawing/2014/main" id="{3CA5D27D-42E1-487E-7100-37EFB72FF6D3}"/>
              </a:ext>
            </a:extLst>
          </p:cNvPr>
          <p:cNvSpPr/>
          <p:nvPr/>
        </p:nvSpPr>
        <p:spPr>
          <a:xfrm>
            <a:off x="1106553" y="5618670"/>
            <a:ext cx="6192595" cy="775089"/>
          </a:xfrm>
          <a:prstGeom prst="roundRect">
            <a:avLst>
              <a:gd name="adj" fmla="val 16985"/>
            </a:avLst>
          </a:prstGeom>
          <a:solidFill>
            <a:srgbClr val="B52664"/>
          </a:solidFill>
          <a:ln w="28575" cap="flat" cmpd="sng">
            <a:solidFill>
              <a:srgbClr val="2C2B64"/>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000" b="1" i="0" u="none" strike="noStrike" cap="none" dirty="0">
                <a:solidFill>
                  <a:srgbClr val="FFFFFF"/>
                </a:solidFill>
                <a:latin typeface="Arial"/>
                <a:ea typeface="Arial"/>
                <a:cs typeface="Arial"/>
                <a:sym typeface="Arial"/>
              </a:rPr>
              <a:t>Stretch</a:t>
            </a:r>
            <a:r>
              <a:rPr lang="en-GB" sz="2000" b="0" i="1" u="none" strike="noStrike" cap="none" dirty="0">
                <a:solidFill>
                  <a:srgbClr val="FFFFFF"/>
                </a:solidFill>
                <a:latin typeface="Arial"/>
                <a:ea typeface="Arial"/>
                <a:cs typeface="Arial"/>
                <a:sym typeface="Arial"/>
              </a:rPr>
              <a:t>: </a:t>
            </a:r>
            <a:r>
              <a:rPr lang="en-GB" sz="2000" b="0" i="0" u="none" strike="noStrike" cap="none" dirty="0">
                <a:solidFill>
                  <a:srgbClr val="FFFFFF"/>
                </a:solidFill>
                <a:latin typeface="Arial"/>
                <a:ea typeface="Arial"/>
                <a:cs typeface="Arial"/>
                <a:sym typeface="Arial"/>
              </a:rPr>
              <a:t>Can you remember some of the specific trades enhanced by the railway in this city?</a:t>
            </a:r>
            <a:endParaRPr sz="1200" dirty="0"/>
          </a:p>
        </p:txBody>
      </p:sp>
    </p:spTree>
    <p:extLst>
      <p:ext uri="{BB962C8B-B14F-4D97-AF65-F5344CB8AC3E}">
        <p14:creationId xmlns:p14="http://schemas.microsoft.com/office/powerpoint/2010/main" val="33963842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5A37AF32-DA5B-C3DF-DBC3-686310499D98}"/>
            </a:ext>
          </a:extLst>
        </p:cNvPr>
        <p:cNvGrpSpPr/>
        <p:nvPr/>
      </p:nvGrpSpPr>
      <p:grpSpPr>
        <a:xfrm>
          <a:off x="0" y="0"/>
          <a:ext cx="0" cy="0"/>
          <a:chOff x="0" y="0"/>
          <a:chExt cx="0" cy="0"/>
        </a:xfrm>
      </p:grpSpPr>
      <p:pic>
        <p:nvPicPr>
          <p:cNvPr id="146" name="Google Shape;146;p31" descr="A picture containing text, clipart&#10;&#10;Description automatically generated">
            <a:extLst>
              <a:ext uri="{FF2B5EF4-FFF2-40B4-BE49-F238E27FC236}">
                <a16:creationId xmlns:a16="http://schemas.microsoft.com/office/drawing/2014/main" id="{A7E5E7F4-3C7B-9DDE-9F93-8FFD58EE5F8A}"/>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pic>
        <p:nvPicPr>
          <p:cNvPr id="4" name="Picture 3" descr="A light bulb with lines coming out of it&#10;&#10;Description automatically generated">
            <a:extLst>
              <a:ext uri="{FF2B5EF4-FFF2-40B4-BE49-F238E27FC236}">
                <a16:creationId xmlns:a16="http://schemas.microsoft.com/office/drawing/2014/main" id="{058409B2-8903-4105-C833-3CA8526F7ED7}"/>
              </a:ext>
            </a:extLst>
          </p:cNvPr>
          <p:cNvPicPr>
            <a:picLocks noChangeAspect="1"/>
          </p:cNvPicPr>
          <p:nvPr/>
        </p:nvPicPr>
        <p:blipFill>
          <a:blip r:embed="rId4"/>
          <a:stretch>
            <a:fillRect/>
          </a:stretch>
        </p:blipFill>
        <p:spPr>
          <a:xfrm>
            <a:off x="3567585" y="2264387"/>
            <a:ext cx="2008829" cy="2519813"/>
          </a:xfrm>
          <a:prstGeom prst="rect">
            <a:avLst/>
          </a:prstGeom>
        </p:spPr>
      </p:pic>
      <p:sp>
        <p:nvSpPr>
          <p:cNvPr id="2" name="Google Shape;142;p31">
            <a:extLst>
              <a:ext uri="{FF2B5EF4-FFF2-40B4-BE49-F238E27FC236}">
                <a16:creationId xmlns:a16="http://schemas.microsoft.com/office/drawing/2014/main" id="{C365825B-6227-6508-2B2F-AD2339F9D885}"/>
              </a:ext>
            </a:extLst>
          </p:cNvPr>
          <p:cNvSpPr/>
          <p:nvPr/>
        </p:nvSpPr>
        <p:spPr>
          <a:xfrm>
            <a:off x="280545" y="193971"/>
            <a:ext cx="8496411"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Trade</a:t>
            </a:r>
            <a:endParaRPr sz="3600" b="0" i="0" u="none" strike="noStrike" cap="none" dirty="0">
              <a:solidFill>
                <a:srgbClr val="2F2967"/>
              </a:solidFill>
              <a:latin typeface="Arial"/>
              <a:ea typeface="Arial"/>
              <a:cs typeface="Arial"/>
              <a:sym typeface="Arial"/>
            </a:endParaRPr>
          </a:p>
        </p:txBody>
      </p:sp>
      <p:sp>
        <p:nvSpPr>
          <p:cNvPr id="5" name="Google Shape;159;p32">
            <a:extLst>
              <a:ext uri="{FF2B5EF4-FFF2-40B4-BE49-F238E27FC236}">
                <a16:creationId xmlns:a16="http://schemas.microsoft.com/office/drawing/2014/main" id="{D3F9F1AD-B196-80E7-2258-D82456300860}"/>
              </a:ext>
            </a:extLst>
          </p:cNvPr>
          <p:cNvSpPr/>
          <p:nvPr/>
        </p:nvSpPr>
        <p:spPr>
          <a:xfrm>
            <a:off x="523874" y="4731017"/>
            <a:ext cx="8029575" cy="1069708"/>
          </a:xfrm>
          <a:prstGeom prst="roundRect">
            <a:avLst>
              <a:gd name="adj" fmla="val 17073"/>
            </a:avLst>
          </a:prstGeom>
          <a:solidFill>
            <a:srgbClr val="2F296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rgbClr val="FFFFFF"/>
                </a:solidFill>
                <a:latin typeface="Arial"/>
                <a:ea typeface="Arial"/>
                <a:cs typeface="Arial"/>
                <a:sym typeface="Arial"/>
              </a:rPr>
              <a:t>TASK: </a:t>
            </a:r>
            <a:r>
              <a:rPr lang="en-GB" sz="2400" i="0" u="none" strike="noStrike" cap="none" dirty="0">
                <a:solidFill>
                  <a:srgbClr val="FFFFFF"/>
                </a:solidFill>
                <a:latin typeface="Arial"/>
                <a:ea typeface="Arial"/>
                <a:cs typeface="Arial"/>
                <a:sym typeface="Arial"/>
              </a:rPr>
              <a:t>With a partner, try to produce a description to explain what Tourism is and why it would be important</a:t>
            </a:r>
            <a:endParaRPr sz="2400" i="1" u="none" strike="noStrike" cap="none" dirty="0">
              <a:solidFill>
                <a:srgbClr val="FF0000"/>
              </a:solidFill>
              <a:latin typeface="Arial"/>
              <a:ea typeface="Arial"/>
              <a:cs typeface="Arial"/>
              <a:sym typeface="Arial"/>
            </a:endParaRPr>
          </a:p>
        </p:txBody>
      </p:sp>
      <p:pic>
        <p:nvPicPr>
          <p:cNvPr id="6" name="Picture 5" descr="A hand holding a pencil&#10;&#10;Description automatically generated">
            <a:extLst>
              <a:ext uri="{FF2B5EF4-FFF2-40B4-BE49-F238E27FC236}">
                <a16:creationId xmlns:a16="http://schemas.microsoft.com/office/drawing/2014/main" id="{A3B70DCF-A8BE-DEEB-2B1F-921F3AB20488}"/>
              </a:ext>
            </a:extLst>
          </p:cNvPr>
          <p:cNvPicPr>
            <a:picLocks noChangeAspect="1"/>
          </p:cNvPicPr>
          <p:nvPr/>
        </p:nvPicPr>
        <p:blipFill>
          <a:blip r:embed="rId5"/>
          <a:stretch>
            <a:fillRect/>
          </a:stretch>
        </p:blipFill>
        <p:spPr>
          <a:xfrm>
            <a:off x="7889699" y="4858745"/>
            <a:ext cx="1254301" cy="941980"/>
          </a:xfrm>
          <a:prstGeom prst="rect">
            <a:avLst/>
          </a:prstGeom>
        </p:spPr>
      </p:pic>
      <p:sp>
        <p:nvSpPr>
          <p:cNvPr id="3" name="Google Shape;142;p31">
            <a:extLst>
              <a:ext uri="{FF2B5EF4-FFF2-40B4-BE49-F238E27FC236}">
                <a16:creationId xmlns:a16="http://schemas.microsoft.com/office/drawing/2014/main" id="{61D1C332-998F-12B2-A786-A528DEC51D52}"/>
              </a:ext>
            </a:extLst>
          </p:cNvPr>
          <p:cNvSpPr/>
          <p:nvPr/>
        </p:nvSpPr>
        <p:spPr>
          <a:xfrm>
            <a:off x="280544" y="1206774"/>
            <a:ext cx="8496411"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Tourism</a:t>
            </a:r>
            <a:endParaRPr sz="3600" b="0" i="0" u="none" strike="noStrike" cap="none" dirty="0">
              <a:solidFill>
                <a:srgbClr val="2F2967"/>
              </a:solidFill>
              <a:latin typeface="Arial"/>
              <a:ea typeface="Arial"/>
              <a:cs typeface="Arial"/>
              <a:sym typeface="Arial"/>
            </a:endParaRPr>
          </a:p>
        </p:txBody>
      </p:sp>
    </p:spTree>
    <p:extLst>
      <p:ext uri="{BB962C8B-B14F-4D97-AF65-F5344CB8AC3E}">
        <p14:creationId xmlns:p14="http://schemas.microsoft.com/office/powerpoint/2010/main" val="32814309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EDD25214-B3BF-8A1D-D552-98A3EB54E8E7}"/>
            </a:ext>
          </a:extLst>
        </p:cNvPr>
        <p:cNvGrpSpPr/>
        <p:nvPr/>
      </p:nvGrpSpPr>
      <p:grpSpPr>
        <a:xfrm>
          <a:off x="0" y="0"/>
          <a:ext cx="0" cy="0"/>
          <a:chOff x="0" y="0"/>
          <a:chExt cx="0" cy="0"/>
        </a:xfrm>
      </p:grpSpPr>
      <p:pic>
        <p:nvPicPr>
          <p:cNvPr id="10" name="Picture 9" descr="A group of people with speech bubbles&#10;&#10;AI-generated content may be incorrect.">
            <a:extLst>
              <a:ext uri="{FF2B5EF4-FFF2-40B4-BE49-F238E27FC236}">
                <a16:creationId xmlns:a16="http://schemas.microsoft.com/office/drawing/2014/main" id="{822E24E0-8CBF-42C4-DFD0-A8E081DAFD26}"/>
              </a:ext>
            </a:extLst>
          </p:cNvPr>
          <p:cNvPicPr>
            <a:picLocks noChangeAspect="1"/>
          </p:cNvPicPr>
          <p:nvPr/>
        </p:nvPicPr>
        <p:blipFill>
          <a:blip r:embed="rId3"/>
          <a:stretch>
            <a:fillRect/>
          </a:stretch>
        </p:blipFill>
        <p:spPr>
          <a:xfrm>
            <a:off x="4931851" y="274757"/>
            <a:ext cx="2773874" cy="2668467"/>
          </a:xfrm>
          <a:prstGeom prst="rect">
            <a:avLst/>
          </a:prstGeom>
        </p:spPr>
      </p:pic>
      <p:pic>
        <p:nvPicPr>
          <p:cNvPr id="146" name="Google Shape;146;p31" descr="A picture containing text, clipart&#10;&#10;Description automatically generated">
            <a:extLst>
              <a:ext uri="{FF2B5EF4-FFF2-40B4-BE49-F238E27FC236}">
                <a16:creationId xmlns:a16="http://schemas.microsoft.com/office/drawing/2014/main" id="{C8C54C5A-4894-6618-19B1-2CDE78947A61}"/>
              </a:ext>
            </a:extLst>
          </p:cNvPr>
          <p:cNvPicPr preferRelativeResize="0"/>
          <p:nvPr/>
        </p:nvPicPr>
        <p:blipFill rotWithShape="1">
          <a:blip r:embed="rId4">
            <a:alphaModFix/>
          </a:blip>
          <a:srcRect/>
          <a:stretch/>
        </p:blipFill>
        <p:spPr>
          <a:xfrm>
            <a:off x="7379493" y="6211704"/>
            <a:ext cx="1685649" cy="568417"/>
          </a:xfrm>
          <a:prstGeom prst="rect">
            <a:avLst/>
          </a:prstGeom>
          <a:noFill/>
          <a:ln>
            <a:noFill/>
          </a:ln>
        </p:spPr>
      </p:pic>
      <p:pic>
        <p:nvPicPr>
          <p:cNvPr id="4" name="Picture 3" descr="A light bulb with lines coming out of it&#10;&#10;Description automatically generated">
            <a:extLst>
              <a:ext uri="{FF2B5EF4-FFF2-40B4-BE49-F238E27FC236}">
                <a16:creationId xmlns:a16="http://schemas.microsoft.com/office/drawing/2014/main" id="{B3C7504C-2804-CF0B-FB93-7E87288C890E}"/>
              </a:ext>
            </a:extLst>
          </p:cNvPr>
          <p:cNvPicPr>
            <a:picLocks noChangeAspect="1"/>
          </p:cNvPicPr>
          <p:nvPr/>
        </p:nvPicPr>
        <p:blipFill>
          <a:blip r:embed="rId5"/>
          <a:stretch>
            <a:fillRect/>
          </a:stretch>
        </p:blipFill>
        <p:spPr>
          <a:xfrm>
            <a:off x="176685" y="0"/>
            <a:ext cx="2008829" cy="2519813"/>
          </a:xfrm>
          <a:prstGeom prst="rect">
            <a:avLst/>
          </a:prstGeom>
        </p:spPr>
      </p:pic>
      <p:sp>
        <p:nvSpPr>
          <p:cNvPr id="2" name="Google Shape;142;p31">
            <a:extLst>
              <a:ext uri="{FF2B5EF4-FFF2-40B4-BE49-F238E27FC236}">
                <a16:creationId xmlns:a16="http://schemas.microsoft.com/office/drawing/2014/main" id="{8135B673-1902-0E0E-6217-C085C25044CB}"/>
              </a:ext>
            </a:extLst>
          </p:cNvPr>
          <p:cNvSpPr/>
          <p:nvPr/>
        </p:nvSpPr>
        <p:spPr>
          <a:xfrm>
            <a:off x="176686" y="2560231"/>
            <a:ext cx="2833355"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Trade</a:t>
            </a:r>
            <a:endParaRPr sz="3600" b="0" i="0" u="none" strike="noStrike" cap="none" dirty="0">
              <a:solidFill>
                <a:srgbClr val="2F2967"/>
              </a:solidFill>
              <a:latin typeface="Arial"/>
              <a:ea typeface="Arial"/>
              <a:cs typeface="Arial"/>
              <a:sym typeface="Arial"/>
            </a:endParaRPr>
          </a:p>
        </p:txBody>
      </p:sp>
      <p:sp>
        <p:nvSpPr>
          <p:cNvPr id="3" name="Google Shape;142;p31">
            <a:extLst>
              <a:ext uri="{FF2B5EF4-FFF2-40B4-BE49-F238E27FC236}">
                <a16:creationId xmlns:a16="http://schemas.microsoft.com/office/drawing/2014/main" id="{6A25BD5D-E261-FEC0-B4C0-907644771A38}"/>
              </a:ext>
            </a:extLst>
          </p:cNvPr>
          <p:cNvSpPr/>
          <p:nvPr/>
        </p:nvSpPr>
        <p:spPr>
          <a:xfrm>
            <a:off x="176686" y="4117494"/>
            <a:ext cx="2833355"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Tourism</a:t>
            </a:r>
            <a:endParaRPr sz="3600" b="0" i="0" u="none" strike="noStrike" cap="none" dirty="0">
              <a:solidFill>
                <a:srgbClr val="2F2967"/>
              </a:solidFill>
              <a:latin typeface="Arial"/>
              <a:ea typeface="Arial"/>
              <a:cs typeface="Arial"/>
              <a:sym typeface="Arial"/>
            </a:endParaRPr>
          </a:p>
        </p:txBody>
      </p:sp>
      <p:sp>
        <p:nvSpPr>
          <p:cNvPr id="7" name="Google Shape;142;p31">
            <a:extLst>
              <a:ext uri="{FF2B5EF4-FFF2-40B4-BE49-F238E27FC236}">
                <a16:creationId xmlns:a16="http://schemas.microsoft.com/office/drawing/2014/main" id="{EFA05D4F-FC08-EBD2-76D7-13BABEEE5BA0}"/>
              </a:ext>
            </a:extLst>
          </p:cNvPr>
          <p:cNvSpPr/>
          <p:nvPr/>
        </p:nvSpPr>
        <p:spPr>
          <a:xfrm>
            <a:off x="3091142" y="2304765"/>
            <a:ext cx="5974000" cy="1494000"/>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i="0" u="none" strike="noStrike" cap="none" dirty="0">
                <a:solidFill>
                  <a:srgbClr val="2F2967"/>
                </a:solidFill>
                <a:latin typeface="Castledown" panose="02000503040000020003" pitchFamily="2" charset="0"/>
                <a:sym typeface="Arial"/>
              </a:rPr>
              <a:t>The </a:t>
            </a:r>
            <a:r>
              <a:rPr lang="en-GB" dirty="0">
                <a:solidFill>
                  <a:srgbClr val="2F2967"/>
                </a:solidFill>
                <a:latin typeface="Castledown" panose="02000503040000020003" pitchFamily="2" charset="0"/>
              </a:rPr>
              <a:t>arrival of the railway helped develop existing t</a:t>
            </a:r>
            <a:r>
              <a:rPr lang="en-GB" i="0" u="none" strike="noStrike" cap="none" dirty="0">
                <a:solidFill>
                  <a:srgbClr val="2F2967"/>
                </a:solidFill>
                <a:latin typeface="Castledown" panose="02000503040000020003" pitchFamily="2" charset="0"/>
                <a:sym typeface="Arial"/>
              </a:rPr>
              <a:t>rade, as well as enable new ideas and ventures to progress. The ability to quickly transport large amounts of raw materials and to distribute manufactured goods had never been seen before! </a:t>
            </a:r>
            <a:endParaRPr sz="1200" i="0" u="none" strike="noStrike" cap="none" dirty="0">
              <a:solidFill>
                <a:srgbClr val="2F2967"/>
              </a:solidFill>
              <a:latin typeface="Castledown" panose="02000503040000020003" pitchFamily="2" charset="0"/>
              <a:sym typeface="Arial"/>
            </a:endParaRPr>
          </a:p>
        </p:txBody>
      </p:sp>
      <p:sp>
        <p:nvSpPr>
          <p:cNvPr id="8" name="Google Shape;142;p31">
            <a:extLst>
              <a:ext uri="{FF2B5EF4-FFF2-40B4-BE49-F238E27FC236}">
                <a16:creationId xmlns:a16="http://schemas.microsoft.com/office/drawing/2014/main" id="{9A76F301-FBD9-C07F-3313-1603FA3B1883}"/>
              </a:ext>
            </a:extLst>
          </p:cNvPr>
          <p:cNvSpPr/>
          <p:nvPr/>
        </p:nvSpPr>
        <p:spPr>
          <a:xfrm>
            <a:off x="3091142" y="3861896"/>
            <a:ext cx="5974000" cy="1494267"/>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i="0" u="none" strike="noStrike" cap="none" dirty="0">
                <a:solidFill>
                  <a:srgbClr val="2F2967"/>
                </a:solidFill>
                <a:latin typeface="Castledown" panose="02000503040000020003" pitchFamily="2" charset="0"/>
                <a:sym typeface="Arial"/>
              </a:rPr>
              <a:t>The </a:t>
            </a:r>
            <a:r>
              <a:rPr lang="en-GB" dirty="0">
                <a:solidFill>
                  <a:srgbClr val="2F2967"/>
                </a:solidFill>
                <a:latin typeface="Castledown" panose="02000503040000020003" pitchFamily="2" charset="0"/>
              </a:rPr>
              <a:t>arrival of the railway helped develop existing t</a:t>
            </a:r>
            <a:r>
              <a:rPr lang="en-GB" i="0" u="none" strike="noStrike" cap="none" dirty="0">
                <a:solidFill>
                  <a:srgbClr val="2F2967"/>
                </a:solidFill>
                <a:latin typeface="Castledown" panose="02000503040000020003" pitchFamily="2" charset="0"/>
                <a:sym typeface="Arial"/>
              </a:rPr>
              <a:t>ourism, as well as enable </a:t>
            </a:r>
            <a:r>
              <a:rPr lang="en-GB" dirty="0">
                <a:solidFill>
                  <a:srgbClr val="2F2967"/>
                </a:solidFill>
                <a:latin typeface="Castledown" panose="02000503040000020003" pitchFamily="2" charset="0"/>
              </a:rPr>
              <a:t>people who were previously unable to venture into Weymouth</a:t>
            </a:r>
            <a:r>
              <a:rPr lang="en-GB" i="0" u="none" strike="noStrike" cap="none" dirty="0">
                <a:solidFill>
                  <a:srgbClr val="2F2967"/>
                </a:solidFill>
                <a:latin typeface="Castledown" panose="02000503040000020003" pitchFamily="2" charset="0"/>
                <a:sym typeface="Arial"/>
              </a:rPr>
              <a:t>. The ability to transport people and their luggage was previously an option only for the most elite and wealthy of society. Now, thanks to railway, the idea of travelling and holidaying was becoming a possibility for all.</a:t>
            </a:r>
            <a:endParaRPr sz="1200" i="0" u="none" strike="noStrike" cap="none" dirty="0">
              <a:solidFill>
                <a:srgbClr val="2F2967"/>
              </a:solidFill>
              <a:latin typeface="Castledown" panose="02000503040000020003" pitchFamily="2" charset="0"/>
              <a:sym typeface="Arial"/>
            </a:endParaRPr>
          </a:p>
        </p:txBody>
      </p:sp>
    </p:spTree>
    <p:extLst>
      <p:ext uri="{BB962C8B-B14F-4D97-AF65-F5344CB8AC3E}">
        <p14:creationId xmlns:p14="http://schemas.microsoft.com/office/powerpoint/2010/main" val="41682525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theme/theme1.xml><?xml version="1.0" encoding="utf-8"?>
<a:theme xmlns:a="http://schemas.openxmlformats.org/drawingml/2006/main" name="2_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1660535ACAEEA45AE52F2D7FED2F289" ma:contentTypeVersion="5" ma:contentTypeDescription="Create a new document." ma:contentTypeScope="" ma:versionID="024723a2a7e9656603407669fcc0dc89">
  <xsd:schema xmlns:xsd="http://www.w3.org/2001/XMLSchema" xmlns:xs="http://www.w3.org/2001/XMLSchema" xmlns:p="http://schemas.microsoft.com/office/2006/metadata/properties" xmlns:ns3="5cf4f28e-3b29-4f39-8319-c5ccf6d8296c" targetNamespace="http://schemas.microsoft.com/office/2006/metadata/properties" ma:root="true" ma:fieldsID="54d0d519bde0c3469b63f4c2329821de" ns3:_="">
    <xsd:import namespace="5cf4f28e-3b29-4f39-8319-c5ccf6d8296c"/>
    <xsd:element name="properties">
      <xsd:complexType>
        <xsd:sequence>
          <xsd:element name="documentManagement">
            <xsd:complexType>
              <xsd:all>
                <xsd:element ref="ns3:MediaServiceDateTaken" minOccurs="0"/>
                <xsd:element ref="ns3:MediaServiceMetadata" minOccurs="0"/>
                <xsd:element ref="ns3:MediaServiceFastMetadata"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f4f28e-3b29-4f39-8319-c5ccf6d8296c" elementFormDefault="qualified">
    <xsd:import namespace="http://schemas.microsoft.com/office/2006/documentManagement/types"/>
    <xsd:import namespace="http://schemas.microsoft.com/office/infopath/2007/PartnerControls"/>
    <xsd:element name="MediaServiceDateTaken" ma:index="8" nillable="true" ma:displayName="MediaServiceDateTaken" ma:hidden="true" ma:indexed="true" ma:internalName="MediaServiceDateTaken" ma:readOnly="true">
      <xsd:simpleType>
        <xsd:restriction base="dms:Text"/>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6DD24B1-22D9-4C14-8BD0-7A64DF2ABBB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cf4f28e-3b29-4f39-8319-c5ccf6d8296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AB386E9-6A1D-4801-BA12-A507408C119A}">
  <ds:schemaRefs>
    <ds:schemaRef ds:uri="http://schemas.microsoft.com/sharepoint/v3/contenttype/forms"/>
  </ds:schemaRefs>
</ds:datastoreItem>
</file>

<file path=customXml/itemProps3.xml><?xml version="1.0" encoding="utf-8"?>
<ds:datastoreItem xmlns:ds="http://schemas.openxmlformats.org/officeDocument/2006/customXml" ds:itemID="{04122F2F-1AF7-4A95-BEEC-47757379080E}">
  <ds:schemaRefs>
    <ds:schemaRef ds:uri="http://purl.org/dc/elements/1.1/"/>
    <ds:schemaRef ds:uri="http://purl.org/dc/dcmitype/"/>
    <ds:schemaRef ds:uri="http://schemas.openxmlformats.org/package/2006/metadata/core-properties"/>
    <ds:schemaRef ds:uri="http://schemas.microsoft.com/office/2006/documentManagement/types"/>
    <ds:schemaRef ds:uri="http://www.w3.org/XML/1998/namespace"/>
    <ds:schemaRef ds:uri="http://schemas.microsoft.com/office/infopath/2007/PartnerControls"/>
    <ds:schemaRef ds:uri="http://purl.org/dc/terms/"/>
    <ds:schemaRef ds:uri="5cf4f28e-3b29-4f39-8319-c5ccf6d8296c"/>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16656</TotalTime>
  <Words>4904</Words>
  <Application>Microsoft Office PowerPoint</Application>
  <PresentationFormat>On-screen Show (4:3)</PresentationFormat>
  <Paragraphs>216</Paragraphs>
  <Slides>23</Slides>
  <Notes>23</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23</vt:i4>
      </vt:variant>
    </vt:vector>
  </HeadingPairs>
  <TitlesOfParts>
    <vt:vector size="28" baseType="lpstr">
      <vt:lpstr>Arial</vt:lpstr>
      <vt:lpstr>Calibri</vt:lpstr>
      <vt:lpstr>Castledown</vt:lpstr>
      <vt:lpstr>2_Office Theme</vt:lpstr>
      <vt:lpstr>Office Theme</vt:lpstr>
      <vt:lpstr>Our City’s railway story: Weymouth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Tom</dc:creator>
  <cp:lastModifiedBy>Tom Blow</cp:lastModifiedBy>
  <cp:revision>39</cp:revision>
  <dcterms:modified xsi:type="dcterms:W3CDTF">2025-10-16T19:34:30Z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0x01010051660535ACAEEA45AE52F2D7FED2F289</vt:lpwstr>
  </property>
</Properties>
</file>