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4" r:id="rId4"/>
    <p:sldMasterId id="2147483675" r:id="rId5"/>
  </p:sldMasterIdLst>
  <p:notesMasterIdLst>
    <p:notesMasterId r:id="rId24"/>
  </p:notesMasterIdLst>
  <p:sldIdLst>
    <p:sldId id="520" r:id="rId6"/>
    <p:sldId id="270" r:id="rId7"/>
    <p:sldId id="498" r:id="rId8"/>
    <p:sldId id="521" r:id="rId9"/>
    <p:sldId id="491" r:id="rId10"/>
    <p:sldId id="499" r:id="rId11"/>
    <p:sldId id="522" r:id="rId12"/>
    <p:sldId id="523" r:id="rId13"/>
    <p:sldId id="525" r:id="rId14"/>
    <p:sldId id="526" r:id="rId15"/>
    <p:sldId id="500" r:id="rId16"/>
    <p:sldId id="501" r:id="rId17"/>
    <p:sldId id="503" r:id="rId18"/>
    <p:sldId id="504" r:id="rId19"/>
    <p:sldId id="505" r:id="rId20"/>
    <p:sldId id="506" r:id="rId21"/>
    <p:sldId id="508" r:id="rId22"/>
    <p:sldId id="507" r:id="rId2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2967"/>
    <a:srgbClr val="E7E8E2"/>
    <a:srgbClr val="F9DC4B"/>
    <a:srgbClr val="B526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368" autoAdjust="0"/>
  </p:normalViewPr>
  <p:slideViewPr>
    <p:cSldViewPr snapToGrid="0">
      <p:cViewPr varScale="1">
        <p:scale>
          <a:sx n="97" d="100"/>
          <a:sy n="97" d="100"/>
        </p:scale>
        <p:origin x="200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4424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1D07283-998B-2B1A-4E9C-D1AF34D94F2B}"/>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465A407D-8CA6-34D0-6E73-97529F850C1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B09F98E-2E2B-63C6-EE6E-6465FDE2EF4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3267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73C3091-F372-8752-9F7C-12237A98908D}"/>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E63D2AD-235E-20CC-8C57-6CD1DC4F43C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Work with a partner to come up with an advert to attract employers to work for you – Your company name would be your Surnames together - What skills may they need? Why could they be proud to work for your company? What would you specialise in producing? How will your business work with the railway?</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BC1BAC73-BEF2-1270-C20D-79EC2E92C3A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0119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C770F127-9D97-6920-95CF-9852CDBFCCD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ECFF0958-1AF2-B499-7B96-ACA5E3BE347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8866AB12-0369-E887-1044-408838A8273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70171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EC3EA1CC-B547-5AB0-D141-9AD5775B6208}"/>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ABBF2B0E-C82E-DBBA-E585-288DF9CF99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4D06DA66-CF66-67B2-7276-D6EC5B4E1AF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356582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A86DF1BB-B048-908F-001F-094B4FA11C4E}"/>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5DE7511A-EC22-E3EA-E8AE-BBE618C3FF1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1157BBC-5A89-6DD8-48BC-88C3522CE54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7483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4503C61F-7025-7984-61B6-1866B4E348F1}"/>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27A3A336-026C-3510-A7B9-838B8F31F16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87458F30-6A3F-0C5F-6585-F0138A8F606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7252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9DA9760F-2C5A-0223-CA65-D164CA870C5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F56D9D3-5FA2-95A5-6CCE-A5024E11F81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085A4252-68AA-539D-F223-E2E3608536C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019920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6ED6F30-F195-36E4-5C55-B14D799C4560}"/>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043E7061-B785-2CDA-7021-58329A25EF7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9745580F-AB73-8516-C4FA-8621038FB09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952614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63F4A80-6B3B-4490-97F9-E0B64626EB0C}"/>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FF7D9F7-1388-29CE-2DD4-290B30FCD49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B0099AE5-5585-A26A-1AD2-634A072B5AF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15980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DEC4CE1-6EE5-982F-DBF4-203FB2DF766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DAE5686-6B72-5913-FA0E-DC5431B3820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819C170-E5D6-5D1B-733E-BDBC42973DD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3762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EB582509-9F23-6901-BA5B-1C709C9EBC64}"/>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6412AA4A-76E3-7CAB-E0FE-5F58C21F0D2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AB1AB627-0BAC-806C-3A9A-16C85A7A6D1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4:notes">
            <a:extLst>
              <a:ext uri="{FF2B5EF4-FFF2-40B4-BE49-F238E27FC236}">
                <a16:creationId xmlns:a16="http://schemas.microsoft.com/office/drawing/2014/main" id="{8BF1A60D-56CE-6D03-2094-96CAA1D597E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extLst>
      <p:ext uri="{BB962C8B-B14F-4D97-AF65-F5344CB8AC3E}">
        <p14:creationId xmlns:p14="http://schemas.microsoft.com/office/powerpoint/2010/main" val="1064047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84DFBE0C-2DA8-B58E-51A9-9C061DFDAD89}"/>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A2CD79E0-3BB8-AC26-9672-07A0BB61973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Children can create a class timeline</a:t>
            </a:r>
          </a:p>
          <a:p>
            <a:pPr marL="0" marR="0" lvl="0" indent="0" algn="l" rtl="0">
              <a:lnSpc>
                <a:spcPct val="100000"/>
              </a:lnSpc>
              <a:spcBef>
                <a:spcPts val="0"/>
              </a:spcBef>
              <a:spcAft>
                <a:spcPts val="0"/>
              </a:spcAft>
              <a:buClr>
                <a:srgbClr val="000000"/>
              </a:buClr>
              <a:buSzPts val="1400"/>
              <a:buFont typeface="Arial"/>
              <a:buNone/>
            </a:pPr>
            <a:r>
              <a:rPr lang="en-GB" dirty="0"/>
              <a:t>Alternatively have a display timeline available</a:t>
            </a:r>
            <a:endParaRPr dirty="0"/>
          </a:p>
        </p:txBody>
      </p:sp>
      <p:sp>
        <p:nvSpPr>
          <p:cNvPr id="140" name="Google Shape;140;p3:notes">
            <a:extLst>
              <a:ext uri="{FF2B5EF4-FFF2-40B4-BE49-F238E27FC236}">
                <a16:creationId xmlns:a16="http://schemas.microsoft.com/office/drawing/2014/main" id="{AB358D11-FF92-8706-04B3-F5CADEDE526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109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EBA99D6-F8AA-CF88-8B3B-80C871A5859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2FC6D17-EA7F-AB34-25E7-E6FCBCBA51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Recap of activity from Rail 200 OCRS L1</a:t>
            </a:r>
            <a:endParaRPr dirty="0"/>
          </a:p>
        </p:txBody>
      </p:sp>
      <p:sp>
        <p:nvSpPr>
          <p:cNvPr id="140" name="Google Shape;140;p3:notes">
            <a:extLst>
              <a:ext uri="{FF2B5EF4-FFF2-40B4-BE49-F238E27FC236}">
                <a16:creationId xmlns:a16="http://schemas.microsoft.com/office/drawing/2014/main" id="{9CE79E1B-D937-FA10-F678-11DB105A071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2746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C87477E-758D-972A-6F7F-E1D5A1BB08EC}"/>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04AF742-DBD9-E1FF-126A-26C93D209BF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Recap of activity from Rail 200 OCRS L1 – </a:t>
            </a:r>
            <a:r>
              <a:rPr lang="en-GB" b="1" dirty="0"/>
              <a:t>Can give additional time to complete task if needed</a:t>
            </a:r>
          </a:p>
          <a:p>
            <a:pPr marL="0" marR="0" lvl="0" indent="0" algn="l" rtl="0">
              <a:lnSpc>
                <a:spcPct val="100000"/>
              </a:lnSpc>
              <a:spcBef>
                <a:spcPts val="0"/>
              </a:spcBef>
              <a:spcAft>
                <a:spcPts val="0"/>
              </a:spcAft>
              <a:buClr>
                <a:srgbClr val="000000"/>
              </a:buClr>
              <a:buSzPts val="1400"/>
              <a:buFont typeface="Arial"/>
              <a:buNone/>
            </a:pPr>
            <a:endParaRPr lang="en-GB"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E9110BAD-72B0-D516-A075-BCDAAE83012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94040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0DD499D-3A2A-BD4C-A3A7-413E574DF934}"/>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BC71CF7D-3BAC-63FA-6FEC-8572AEBF1DA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solidFill>
                  <a:srgbClr val="001D35"/>
                </a:solidFill>
                <a:effectLst/>
                <a:latin typeface="Google Sans"/>
              </a:rPr>
              <a:t>Isambard Kingdom Brunel created a railway line to Weymouth as part of his Great Western Railway (GWR) project, primarily to provide a faster and more convenient travel route for people to access the popular seaside resort town of Weymouth, which was a significant tourist destination, especially for people from London, while also aiming to facilitate trade and goods transport to the region. </a:t>
            </a:r>
            <a:endParaRPr lang="en-GB"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38B945A1-AA7C-BFD9-C2FB-AE4A6DB1271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78772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D536DD52-D46C-4233-2F68-9C2C4719472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71F40672-5479-A8F9-6A17-EABCDA3FB63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Quick Task Can support LA with a dictionary or a device if beneficial</a:t>
            </a:r>
            <a:endParaRPr dirty="0"/>
          </a:p>
        </p:txBody>
      </p:sp>
      <p:sp>
        <p:nvSpPr>
          <p:cNvPr id="140" name="Google Shape;140;p3:notes">
            <a:extLst>
              <a:ext uri="{FF2B5EF4-FFF2-40B4-BE49-F238E27FC236}">
                <a16:creationId xmlns:a16="http://schemas.microsoft.com/office/drawing/2014/main" id="{FD4A7091-5EB1-7DD8-10D5-8C2B5CA7A47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73425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C71F16AE-9D72-C45C-9848-21A22FDD486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ECA3106F-F65E-78A5-4771-B85227544D3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Quick Task Can support LA with a dictionary or a device if beneficial</a:t>
            </a:r>
          </a:p>
          <a:p>
            <a:pPr marL="0" marR="0" lvl="0" indent="0" algn="l" rtl="0">
              <a:lnSpc>
                <a:spcPct val="100000"/>
              </a:lnSpc>
              <a:spcBef>
                <a:spcPts val="0"/>
              </a:spcBef>
              <a:spcAft>
                <a:spcPts val="0"/>
              </a:spcAft>
              <a:buClr>
                <a:srgbClr val="000000"/>
              </a:buClr>
              <a:buSzPts val="1400"/>
              <a:buFont typeface="Arial"/>
              <a:buNone/>
            </a:pPr>
            <a:r>
              <a:rPr lang="en-GB" dirty="0"/>
              <a:t>Can enable those who work at a quicker pace to continue if others need more time on Trade definition.</a:t>
            </a:r>
            <a:endParaRPr dirty="0"/>
          </a:p>
        </p:txBody>
      </p:sp>
      <p:sp>
        <p:nvSpPr>
          <p:cNvPr id="140" name="Google Shape;140;p3:notes">
            <a:extLst>
              <a:ext uri="{FF2B5EF4-FFF2-40B4-BE49-F238E27FC236}">
                <a16:creationId xmlns:a16="http://schemas.microsoft.com/office/drawing/2014/main" id="{63670EBA-4BE2-666A-22C4-C77C9963EF0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862623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45"/>
        <p:cNvGrpSpPr/>
        <p:nvPr/>
      </p:nvGrpSpPr>
      <p:grpSpPr>
        <a:xfrm>
          <a:off x="0" y="0"/>
          <a:ext cx="0" cy="0"/>
          <a:chOff x="0" y="0"/>
          <a:chExt cx="0" cy="0"/>
        </a:xfrm>
      </p:grpSpPr>
      <p:sp>
        <p:nvSpPr>
          <p:cNvPr id="46" name="Google Shape;46;p1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89"/>
        <p:cNvGrpSpPr/>
        <p:nvPr/>
      </p:nvGrpSpPr>
      <p:grpSpPr>
        <a:xfrm>
          <a:off x="0" y="0"/>
          <a:ext cx="0" cy="0"/>
          <a:chOff x="0" y="0"/>
          <a:chExt cx="0" cy="0"/>
        </a:xfrm>
      </p:grpSpPr>
      <p:sp>
        <p:nvSpPr>
          <p:cNvPr id="90" name="Google Shape;90;p2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2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bg>
      <p:bgPr>
        <a:blipFill>
          <a:blip r:embed="rId2">
            <a:alphaModFix/>
          </a:blip>
          <a:stretch>
            <a:fillRect/>
          </a:stretch>
        </a:blipFill>
        <a:effectLst/>
      </p:bgPr>
    </p:bg>
    <p:spTree>
      <p:nvGrpSpPr>
        <p:cNvPr id="1" name="Shape 93"/>
        <p:cNvGrpSpPr/>
        <p:nvPr/>
      </p:nvGrpSpPr>
      <p:grpSpPr>
        <a:xfrm>
          <a:off x="0" y="0"/>
          <a:ext cx="0" cy="0"/>
          <a:chOff x="0" y="0"/>
          <a:chExt cx="0" cy="0"/>
        </a:xfrm>
      </p:grpSpPr>
      <p:sp>
        <p:nvSpPr>
          <p:cNvPr id="94" name="Google Shape;94;p24"/>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4"/>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6" name="Google Shape;96;p24"/>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24"/>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8" name="Google Shape;98;p24"/>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99"/>
        <p:cNvGrpSpPr/>
        <p:nvPr/>
      </p:nvGrpSpPr>
      <p:grpSpPr>
        <a:xfrm>
          <a:off x="0" y="0"/>
          <a:ext cx="0" cy="0"/>
          <a:chOff x="0" y="0"/>
          <a:chExt cx="0" cy="0"/>
        </a:xfrm>
      </p:grpSpPr>
      <p:sp>
        <p:nvSpPr>
          <p:cNvPr id="100" name="Google Shape;100;p2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2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2" name="Google Shape;102;p2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3" name="Google Shape;103;p2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104"/>
        <p:cNvGrpSpPr/>
        <p:nvPr/>
      </p:nvGrpSpPr>
      <p:grpSpPr>
        <a:xfrm>
          <a:off x="0" y="0"/>
          <a:ext cx="0" cy="0"/>
          <a:chOff x="0" y="0"/>
          <a:chExt cx="0" cy="0"/>
        </a:xfrm>
      </p:grpSpPr>
      <p:sp>
        <p:nvSpPr>
          <p:cNvPr id="105" name="Google Shape;105;p2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7" name="Google Shape;107;p2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7"/>
          <p:cNvSpPr>
            <a:spLocks noGrp="1"/>
          </p:cNvSpPr>
          <p:nvPr>
            <p:ph type="pic" idx="2"/>
          </p:nvPr>
        </p:nvSpPr>
        <p:spPr>
          <a:xfrm>
            <a:off x="4348946" y="987428"/>
            <a:ext cx="4629150" cy="4873625"/>
          </a:xfrm>
          <a:prstGeom prst="rect">
            <a:avLst/>
          </a:prstGeom>
          <a:noFill/>
          <a:ln>
            <a:noFill/>
          </a:ln>
        </p:spPr>
      </p:sp>
      <p:sp>
        <p:nvSpPr>
          <p:cNvPr id="111" name="Google Shape;111;p2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112"/>
        <p:cNvGrpSpPr/>
        <p:nvPr/>
      </p:nvGrpSpPr>
      <p:grpSpPr>
        <a:xfrm>
          <a:off x="0" y="0"/>
          <a:ext cx="0" cy="0"/>
          <a:chOff x="0" y="0"/>
          <a:chExt cx="0" cy="0"/>
        </a:xfrm>
      </p:grpSpPr>
      <p:sp>
        <p:nvSpPr>
          <p:cNvPr id="113" name="Google Shape;113;p2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2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2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49"/>
        <p:cNvGrpSpPr/>
        <p:nvPr/>
      </p:nvGrpSpPr>
      <p:grpSpPr>
        <a:xfrm>
          <a:off x="0" y="0"/>
          <a:ext cx="0" cy="0"/>
          <a:chOff x="0" y="0"/>
          <a:chExt cx="0" cy="0"/>
        </a:xfrm>
      </p:grpSpPr>
      <p:sp>
        <p:nvSpPr>
          <p:cNvPr id="50" name="Google Shape;50;p1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52"/>
        <p:cNvGrpSpPr/>
        <p:nvPr/>
      </p:nvGrpSpPr>
      <p:grpSpPr>
        <a:xfrm>
          <a:off x="0" y="0"/>
          <a:ext cx="0" cy="0"/>
          <a:chOff x="0" y="0"/>
          <a:chExt cx="0" cy="0"/>
        </a:xfrm>
      </p:grpSpPr>
      <p:sp>
        <p:nvSpPr>
          <p:cNvPr id="53" name="Google Shape;53;p1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1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5" name="Google Shape;65;p1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6" name="Google Shape;66;p1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67"/>
        <p:cNvGrpSpPr/>
        <p:nvPr/>
      </p:nvGrpSpPr>
      <p:grpSpPr>
        <a:xfrm>
          <a:off x="0" y="0"/>
          <a:ext cx="0" cy="0"/>
          <a:chOff x="0" y="0"/>
          <a:chExt cx="0" cy="0"/>
        </a:xfrm>
      </p:grpSpPr>
      <p:sp>
        <p:nvSpPr>
          <p:cNvPr id="68" name="Google Shape;68;p1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0" name="Google Shape;70;p1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71"/>
        <p:cNvGrpSpPr/>
        <p:nvPr/>
      </p:nvGrpSpPr>
      <p:grpSpPr>
        <a:xfrm>
          <a:off x="0" y="0"/>
          <a:ext cx="0" cy="0"/>
          <a:chOff x="0" y="0"/>
          <a:chExt cx="0" cy="0"/>
        </a:xfrm>
      </p:grpSpPr>
      <p:sp>
        <p:nvSpPr>
          <p:cNvPr id="72" name="Google Shape;72;p1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a:spLocks noGrp="1"/>
          </p:cNvSpPr>
          <p:nvPr>
            <p:ph type="pic" idx="2"/>
          </p:nvPr>
        </p:nvSpPr>
        <p:spPr>
          <a:xfrm>
            <a:off x="4348946" y="987428"/>
            <a:ext cx="4629150" cy="4873625"/>
          </a:xfrm>
          <a:prstGeom prst="rect">
            <a:avLst/>
          </a:prstGeom>
          <a:noFill/>
          <a:ln>
            <a:noFill/>
          </a:ln>
        </p:spPr>
      </p:sp>
      <p:sp>
        <p:nvSpPr>
          <p:cNvPr id="74" name="Google Shape;74;p1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75"/>
        <p:cNvGrpSpPr/>
        <p:nvPr/>
      </p:nvGrpSpPr>
      <p:grpSpPr>
        <a:xfrm>
          <a:off x="0" y="0"/>
          <a:ext cx="0" cy="0"/>
          <a:chOff x="0" y="0"/>
          <a:chExt cx="0" cy="0"/>
        </a:xfrm>
      </p:grpSpPr>
      <p:sp>
        <p:nvSpPr>
          <p:cNvPr id="76" name="Google Shape;76;p1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2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6"/>
        <p:cNvGrpSpPr/>
        <p:nvPr/>
      </p:nvGrpSpPr>
      <p:grpSpPr>
        <a:xfrm>
          <a:off x="0" y="0"/>
          <a:ext cx="0" cy="0"/>
          <a:chOff x="0" y="0"/>
          <a:chExt cx="0" cy="0"/>
        </a:xfrm>
      </p:grpSpPr>
      <p:sp>
        <p:nvSpPr>
          <p:cNvPr id="87" name="Google Shape;87;p2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1.png"/><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42"/>
        <p:cNvGrpSpPr/>
        <p:nvPr/>
      </p:nvGrpSpPr>
      <p:grpSpPr>
        <a:xfrm>
          <a:off x="0" y="0"/>
          <a:ext cx="0" cy="0"/>
          <a:chOff x="0" y="0"/>
          <a:chExt cx="0" cy="0"/>
        </a:xfrm>
      </p:grpSpPr>
      <p:sp>
        <p:nvSpPr>
          <p:cNvPr id="43" name="Google Shape;43;p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4" name="Google Shape;44;p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7" r:id="rId2"/>
    <p:sldLayoutId id="2147483658" r:id="rId3"/>
    <p:sldLayoutId id="2147483660" r:id="rId4"/>
    <p:sldLayoutId id="2147483661" r:id="rId5"/>
    <p:sldLayoutId id="2147483662" r:id="rId6"/>
    <p:sldLayoutId id="214748366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79"/>
        <p:cNvGrpSpPr/>
        <p:nvPr/>
      </p:nvGrpSpPr>
      <p:grpSpPr>
        <a:xfrm>
          <a:off x="0" y="0"/>
          <a:ext cx="0" cy="0"/>
          <a:chOff x="0" y="0"/>
          <a:chExt cx="0" cy="0"/>
        </a:xfrm>
      </p:grpSpPr>
      <p:sp>
        <p:nvSpPr>
          <p:cNvPr id="80" name="Google Shape;80;p1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1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4" r:id="rId1"/>
    <p:sldLayoutId id="2147483666" r:id="rId2"/>
    <p:sldLayoutId id="2147483667" r:id="rId3"/>
    <p:sldLayoutId id="2147483668" r:id="rId4"/>
    <p:sldLayoutId id="2147483669" r:id="rId5"/>
    <p:sldLayoutId id="2147483670" r:id="rId6"/>
    <p:sldLayoutId id="2147483671" r:id="rId7"/>
    <p:sldLayoutId id="214748367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25.svg"/><Relationship Id="rId12"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4.png"/><Relationship Id="rId11" Type="http://schemas.openxmlformats.org/officeDocument/2006/relationships/image" Target="../media/image29.svg"/><Relationship Id="rId5" Type="http://schemas.openxmlformats.org/officeDocument/2006/relationships/image" Target="../media/image23.svg"/><Relationship Id="rId15" Type="http://schemas.openxmlformats.org/officeDocument/2006/relationships/image" Target="../media/image33.sv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svg"/><Relationship Id="rId14"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svg"/><Relationship Id="rId3" Type="http://schemas.openxmlformats.org/officeDocument/2006/relationships/image" Target="../media/image11.png"/><Relationship Id="rId7" Type="http://schemas.openxmlformats.org/officeDocument/2006/relationships/image" Target="../media/image37.svg"/><Relationship Id="rId12"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6.png"/><Relationship Id="rId11" Type="http://schemas.openxmlformats.org/officeDocument/2006/relationships/image" Target="../media/image41.svg"/><Relationship Id="rId5" Type="http://schemas.openxmlformats.org/officeDocument/2006/relationships/image" Target="../media/image35.svg"/><Relationship Id="rId15" Type="http://schemas.openxmlformats.org/officeDocument/2006/relationships/image" Target="../media/image45.sv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svg"/><Relationship Id="rId14" Type="http://schemas.openxmlformats.org/officeDocument/2006/relationships/image" Target="../media/image44.png"/></Relationships>
</file>

<file path=ppt/slides/_rels/slide1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slide" Target="slide11.xml"/><Relationship Id="rId7" Type="http://schemas.openxmlformats.org/officeDocument/2006/relationships/image" Target="../media/image25.sv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46.png"/><Relationship Id="rId4" Type="http://schemas.openxmlformats.org/officeDocument/2006/relationships/image" Target="../media/image11.png"/><Relationship Id="rId9" Type="http://schemas.openxmlformats.org/officeDocument/2006/relationships/image" Target="../media/image48.png"/></Relationships>
</file>

<file path=ppt/slides/_rels/slide14.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1.png"/><Relationship Id="rId7" Type="http://schemas.openxmlformats.org/officeDocument/2006/relationships/image" Target="../media/image49.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slide" Target="slide11.xml"/><Relationship Id="rId5" Type="http://schemas.openxmlformats.org/officeDocument/2006/relationships/image" Target="../media/image23.svg"/><Relationship Id="rId4" Type="http://schemas.openxmlformats.org/officeDocument/2006/relationships/image" Target="../media/image22.png"/><Relationship Id="rId9" Type="http://schemas.openxmlformats.org/officeDocument/2006/relationships/image" Target="../media/image51.png"/></Relationships>
</file>

<file path=ppt/slides/_rels/slide15.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1.png"/><Relationship Id="rId7"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slide" Target="slide11.xml"/><Relationship Id="rId9" Type="http://schemas.openxmlformats.org/officeDocument/2006/relationships/image" Target="../media/image54.svg"/></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1.png"/><Relationship Id="rId7" Type="http://schemas.openxmlformats.org/officeDocument/2006/relationships/image" Target="../media/image29.sv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55.jpeg"/><Relationship Id="rId4" Type="http://schemas.openxmlformats.org/officeDocument/2006/relationships/slide" Target="slide11.xml"/></Relationships>
</file>

<file path=ppt/slides/_rels/slide17.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11.png"/><Relationship Id="rId7"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slide" Target="slide11.xml"/><Relationship Id="rId9" Type="http://schemas.openxmlformats.org/officeDocument/2006/relationships/image" Target="../media/image59.jpe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slide" Target="slide1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jpg"/><Relationship Id="rId4" Type="http://schemas.openxmlformats.org/officeDocument/2006/relationships/image" Target="../media/image12.png"/><Relationship Id="rId9" Type="http://schemas.openxmlformats.org/officeDocument/2006/relationships/image" Target="../media/image17.jp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7F1C56-29BD-7D06-3FF7-27F82835FDB6}"/>
              </a:ext>
            </a:extLst>
          </p:cNvPr>
          <p:cNvSpPr/>
          <p:nvPr/>
        </p:nvSpPr>
        <p:spPr>
          <a:xfrm>
            <a:off x="3631095" y="1704617"/>
            <a:ext cx="5141843" cy="1871827"/>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sz="2000" b="1" dirty="0">
                <a:solidFill>
                  <a:srgbClr val="2F2967"/>
                </a:solidFill>
                <a:latin typeface="Arial"/>
              </a:rPr>
              <a:t>Learning Objective: </a:t>
            </a:r>
          </a:p>
          <a:p>
            <a:pPr marL="342900" indent="-342900">
              <a:spcAft>
                <a:spcPts val="600"/>
              </a:spcAft>
              <a:buFont typeface="Arial" panose="020B0604020202020204" pitchFamily="34" charset="0"/>
              <a:buChar char="•"/>
            </a:pPr>
            <a:r>
              <a:rPr lang="en-GB" sz="2000" dirty="0">
                <a:solidFill>
                  <a:srgbClr val="2C2B64"/>
                </a:solidFill>
                <a:latin typeface="Arial"/>
                <a:cs typeface="Arial"/>
              </a:rPr>
              <a:t>Explore the impact our station has had both in shaping and supporting the development of our locality, past, present and future.</a:t>
            </a:r>
          </a:p>
        </p:txBody>
      </p:sp>
      <p:sp>
        <p:nvSpPr>
          <p:cNvPr id="4" name="Title 3">
            <a:extLst>
              <a:ext uri="{FF2B5EF4-FFF2-40B4-BE49-F238E27FC236}">
                <a16:creationId xmlns:a16="http://schemas.microsoft.com/office/drawing/2014/main" id="{625ED241-4CF1-777D-53BB-83CF8E169D94}"/>
              </a:ext>
            </a:extLst>
          </p:cNvPr>
          <p:cNvSpPr>
            <a:spLocks noGrp="1"/>
          </p:cNvSpPr>
          <p:nvPr>
            <p:ph type="title"/>
          </p:nvPr>
        </p:nvSpPr>
        <p:spPr>
          <a:xfrm>
            <a:off x="1257449" y="313245"/>
            <a:ext cx="7515490" cy="122070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marL="357188" marR="0" lvl="0"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Our City’s railway story:</a:t>
            </a:r>
            <a:b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br>
            <a:r>
              <a:rPr kumimoji="0" lang="en-GB" sz="3100" b="1" i="0" u="none" strike="noStrike" kern="0" cap="none" spc="0" normalizeH="0" baseline="0" noProof="0" dirty="0">
                <a:ln>
                  <a:noFill/>
                </a:ln>
                <a:solidFill>
                  <a:srgbClr val="2F2967"/>
                </a:solidFill>
                <a:effectLst/>
                <a:uLnTx/>
                <a:uFillTx/>
                <a:latin typeface="Arial"/>
                <a:ea typeface="+mn-ea"/>
                <a:cs typeface="+mn-cs"/>
                <a:sym typeface="Arial"/>
              </a:rPr>
              <a:t>Weymouth</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11" name="Rectangle: Rounded Corners 10">
            <a:extLst>
              <a:ext uri="{FF2B5EF4-FFF2-40B4-BE49-F238E27FC236}">
                <a16:creationId xmlns:a16="http://schemas.microsoft.com/office/drawing/2014/main" id="{362231AF-A489-C842-2CA5-6CABD2C69552}"/>
              </a:ext>
            </a:extLst>
          </p:cNvPr>
          <p:cNvSpPr/>
          <p:nvPr/>
        </p:nvSpPr>
        <p:spPr>
          <a:xfrm>
            <a:off x="4373215" y="3949148"/>
            <a:ext cx="3513336" cy="1650016"/>
          </a:xfrm>
          <a:prstGeom prst="roundRect">
            <a:avLst>
              <a:gd name="adj" fmla="val 8133"/>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Q. </a:t>
            </a:r>
            <a:r>
              <a:rPr lang="en-GB" sz="2400" dirty="0">
                <a:solidFill>
                  <a:srgbClr val="FFFFFF"/>
                </a:solidFill>
                <a:latin typeface="Arial"/>
              </a:rPr>
              <a:t>How many </a:t>
            </a:r>
            <a:br>
              <a:rPr lang="en-GB" sz="2400" dirty="0">
                <a:solidFill>
                  <a:srgbClr val="FFFFFF"/>
                </a:solidFill>
                <a:latin typeface="Arial"/>
              </a:rPr>
            </a:br>
            <a:r>
              <a:rPr lang="en-GB" sz="2400" dirty="0">
                <a:solidFill>
                  <a:srgbClr val="FFFFFF"/>
                </a:solidFill>
                <a:latin typeface="Arial"/>
              </a:rPr>
              <a:t>train stations</a:t>
            </a:r>
            <a:br>
              <a:rPr lang="en-GB" sz="2400" dirty="0">
                <a:solidFill>
                  <a:srgbClr val="FFFFFF"/>
                </a:solidFill>
                <a:latin typeface="Arial"/>
              </a:rPr>
            </a:br>
            <a:r>
              <a:rPr lang="en-GB" sz="2400" dirty="0">
                <a:solidFill>
                  <a:srgbClr val="FFFFFF"/>
                </a:solidFill>
                <a:latin typeface="Arial"/>
              </a:rPr>
              <a:t>can you name in </a:t>
            </a:r>
            <a:br>
              <a:rPr lang="en-GB" sz="2400" dirty="0">
                <a:solidFill>
                  <a:srgbClr val="FFFFFF"/>
                </a:solidFill>
                <a:latin typeface="Arial"/>
              </a:rPr>
            </a:br>
            <a:r>
              <a:rPr lang="en-GB" sz="2400" b="1" dirty="0">
                <a:solidFill>
                  <a:srgbClr val="FFFFFF"/>
                </a:solidFill>
                <a:latin typeface="Arial"/>
              </a:rPr>
              <a:t>1 minute</a:t>
            </a:r>
            <a:r>
              <a:rPr lang="en-GB" sz="2400" dirty="0">
                <a:solidFill>
                  <a:srgbClr val="FFFFFF"/>
                </a:solidFill>
                <a:latin typeface="Arial"/>
              </a:rPr>
              <a:t>?</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6" name="Picture 5" descr="A stopwatch with a black background&#10;&#10;Description automatically generated">
            <a:extLst>
              <a:ext uri="{FF2B5EF4-FFF2-40B4-BE49-F238E27FC236}">
                <a16:creationId xmlns:a16="http://schemas.microsoft.com/office/drawing/2014/main" id="{6F7CB3C5-8844-DF86-2228-CC7FFBA6B366}"/>
              </a:ext>
            </a:extLst>
          </p:cNvPr>
          <p:cNvPicPr>
            <a:picLocks noChangeAspect="1"/>
          </p:cNvPicPr>
          <p:nvPr/>
        </p:nvPicPr>
        <p:blipFill>
          <a:blip r:embed="rId3"/>
          <a:stretch>
            <a:fillRect/>
          </a:stretch>
        </p:blipFill>
        <p:spPr>
          <a:xfrm>
            <a:off x="6946226" y="3743860"/>
            <a:ext cx="1826712" cy="2060591"/>
          </a:xfrm>
          <a:prstGeom prst="rect">
            <a:avLst/>
          </a:prstGeom>
        </p:spPr>
      </p:pic>
      <p:sp>
        <p:nvSpPr>
          <p:cNvPr id="3" name="Rectangle: Rounded Corners 2">
            <a:extLst>
              <a:ext uri="{FF2B5EF4-FFF2-40B4-BE49-F238E27FC236}">
                <a16:creationId xmlns:a16="http://schemas.microsoft.com/office/drawing/2014/main" id="{48C00A0F-63C6-5A3C-AC3F-D4138DA28168}"/>
              </a:ext>
            </a:extLst>
          </p:cNvPr>
          <p:cNvSpPr/>
          <p:nvPr/>
        </p:nvSpPr>
        <p:spPr>
          <a:xfrm>
            <a:off x="1257449" y="3743860"/>
            <a:ext cx="2916986" cy="2060591"/>
          </a:xfrm>
          <a:prstGeom prst="roundRect">
            <a:avLst>
              <a:gd name="adj" fmla="val 7492"/>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74638" indent="-274638">
              <a:spcAft>
                <a:spcPts val="600"/>
              </a:spcAft>
            </a:pPr>
            <a:r>
              <a:rPr lang="en-GB" sz="2400" b="1" dirty="0">
                <a:solidFill>
                  <a:srgbClr val="FFFFFF"/>
                </a:solidFill>
                <a:latin typeface="Arial"/>
              </a:rPr>
              <a:t>Key Words:</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Trade</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Chronological</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Industrial Revolution</a:t>
            </a:r>
            <a:endParaRPr lang="en-GB" sz="2000" dirty="0">
              <a:solidFill>
                <a:srgbClr val="FFFFFF"/>
              </a:solidFill>
            </a:endParaRPr>
          </a:p>
          <a:p>
            <a:pPr marL="9810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Victorians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pic>
        <p:nvPicPr>
          <p:cNvPr id="15" name="Picture 14" descr="A cartoon of a train&#10;&#10;Description automatically generated">
            <a:extLst>
              <a:ext uri="{FF2B5EF4-FFF2-40B4-BE49-F238E27FC236}">
                <a16:creationId xmlns:a16="http://schemas.microsoft.com/office/drawing/2014/main" id="{16B2A5BD-2F32-F9F3-EAE1-FDB351847276}"/>
              </a:ext>
            </a:extLst>
          </p:cNvPr>
          <p:cNvPicPr>
            <a:picLocks noChangeAspect="1"/>
          </p:cNvPicPr>
          <p:nvPr/>
        </p:nvPicPr>
        <p:blipFill>
          <a:blip r:embed="rId4"/>
          <a:stretch>
            <a:fillRect/>
          </a:stretch>
        </p:blipFill>
        <p:spPr>
          <a:xfrm>
            <a:off x="117762" y="5338587"/>
            <a:ext cx="2307386" cy="1519413"/>
          </a:xfrm>
          <a:prstGeom prst="rect">
            <a:avLst/>
          </a:prstGeom>
        </p:spPr>
      </p:pic>
      <p:pic>
        <p:nvPicPr>
          <p:cNvPr id="8" name="Picture 7" descr="A red number with a arrow&#10;&#10;AI-generated content may be incorrect.">
            <a:extLst>
              <a:ext uri="{FF2B5EF4-FFF2-40B4-BE49-F238E27FC236}">
                <a16:creationId xmlns:a16="http://schemas.microsoft.com/office/drawing/2014/main" id="{F3F12FF5-6DC8-5CF3-AAE6-26A3B1770E22}"/>
              </a:ext>
            </a:extLst>
          </p:cNvPr>
          <p:cNvPicPr>
            <a:picLocks noChangeAspect="1"/>
          </p:cNvPicPr>
          <p:nvPr/>
        </p:nvPicPr>
        <p:blipFill>
          <a:blip r:embed="rId5"/>
          <a:stretch>
            <a:fillRect/>
          </a:stretch>
        </p:blipFill>
        <p:spPr>
          <a:xfrm>
            <a:off x="117762" y="128963"/>
            <a:ext cx="1687658" cy="924586"/>
          </a:xfrm>
          <a:prstGeom prst="rect">
            <a:avLst/>
          </a:prstGeom>
          <a:ln w="28575">
            <a:solidFill>
              <a:srgbClr val="2F2967"/>
            </a:solidFill>
          </a:ln>
        </p:spPr>
      </p:pic>
      <p:pic>
        <p:nvPicPr>
          <p:cNvPr id="5" name="Picture 2" descr="South Weymouth station on 1885 aerial map - PICRYL - Public Domain Media  Search Engine Public Domain Image">
            <a:extLst>
              <a:ext uri="{FF2B5EF4-FFF2-40B4-BE49-F238E27FC236}">
                <a16:creationId xmlns:a16="http://schemas.microsoft.com/office/drawing/2014/main" id="{41B66868-98D2-C632-49C5-90775172B3C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9378" y="1771052"/>
            <a:ext cx="2489395" cy="1746436"/>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1632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49600" fill="hold" nodeType="withEffect">
                                  <p:stCondLst>
                                    <p:cond delay="0"/>
                                  </p:stCondLst>
                                  <p:childTnLst>
                                    <p:animMotion origin="layout" path="M -0.28333 -0.00162 L 1.00278 0.00579 " pathEditMode="relative" rAng="0" ptsTypes="AA">
                                      <p:cBhvr>
                                        <p:cTn id="6" dur="10000" fill="hold"/>
                                        <p:tgtEl>
                                          <p:spTgt spid="15"/>
                                        </p:tgtEl>
                                        <p:attrNameLst>
                                          <p:attrName>ppt_x</p:attrName>
                                          <p:attrName>ppt_y</p:attrName>
                                        </p:attrNameLst>
                                      </p:cBhvr>
                                      <p:rCtr x="64306" y="3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EDD25214-B3BF-8A1D-D552-98A3EB54E8E7}"/>
            </a:ext>
          </a:extLst>
        </p:cNvPr>
        <p:cNvGrpSpPr/>
        <p:nvPr/>
      </p:nvGrpSpPr>
      <p:grpSpPr>
        <a:xfrm>
          <a:off x="0" y="0"/>
          <a:ext cx="0" cy="0"/>
          <a:chOff x="0" y="0"/>
          <a:chExt cx="0" cy="0"/>
        </a:xfrm>
      </p:grpSpPr>
      <p:pic>
        <p:nvPicPr>
          <p:cNvPr id="146" name="Google Shape;146;p31" descr="A picture containing text, clipart&#10;&#10;Description automatically generated">
            <a:extLst>
              <a:ext uri="{FF2B5EF4-FFF2-40B4-BE49-F238E27FC236}">
                <a16:creationId xmlns:a16="http://schemas.microsoft.com/office/drawing/2014/main" id="{C8C54C5A-4894-6618-19B1-2CDE78947A61}"/>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4" name="Picture 3" descr="A light bulb with lines coming out of it&#10;&#10;Description automatically generated">
            <a:extLst>
              <a:ext uri="{FF2B5EF4-FFF2-40B4-BE49-F238E27FC236}">
                <a16:creationId xmlns:a16="http://schemas.microsoft.com/office/drawing/2014/main" id="{B3C7504C-2804-CF0B-FB93-7E87288C890E}"/>
              </a:ext>
            </a:extLst>
          </p:cNvPr>
          <p:cNvPicPr>
            <a:picLocks noChangeAspect="1"/>
          </p:cNvPicPr>
          <p:nvPr/>
        </p:nvPicPr>
        <p:blipFill>
          <a:blip r:embed="rId4"/>
          <a:stretch>
            <a:fillRect/>
          </a:stretch>
        </p:blipFill>
        <p:spPr>
          <a:xfrm>
            <a:off x="176685" y="0"/>
            <a:ext cx="2008829" cy="2519813"/>
          </a:xfrm>
          <a:prstGeom prst="rect">
            <a:avLst/>
          </a:prstGeom>
        </p:spPr>
      </p:pic>
      <p:sp>
        <p:nvSpPr>
          <p:cNvPr id="2" name="Google Shape;142;p31">
            <a:extLst>
              <a:ext uri="{FF2B5EF4-FFF2-40B4-BE49-F238E27FC236}">
                <a16:creationId xmlns:a16="http://schemas.microsoft.com/office/drawing/2014/main" id="{8135B673-1902-0E0E-6217-C085C25044CB}"/>
              </a:ext>
            </a:extLst>
          </p:cNvPr>
          <p:cNvSpPr/>
          <p:nvPr/>
        </p:nvSpPr>
        <p:spPr>
          <a:xfrm>
            <a:off x="176686" y="2582616"/>
            <a:ext cx="2833355"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5" name="Google Shape;159;p32">
            <a:extLst>
              <a:ext uri="{FF2B5EF4-FFF2-40B4-BE49-F238E27FC236}">
                <a16:creationId xmlns:a16="http://schemas.microsoft.com/office/drawing/2014/main" id="{DE18BE97-09DF-D755-E6BC-53EB591D7107}"/>
              </a:ext>
            </a:extLst>
          </p:cNvPr>
          <p:cNvSpPr/>
          <p:nvPr/>
        </p:nvSpPr>
        <p:spPr>
          <a:xfrm>
            <a:off x="2414588" y="343334"/>
            <a:ext cx="6338888"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a:t>
            </a:r>
            <a:r>
              <a:rPr lang="en-GB" sz="2400" i="0" u="none" strike="noStrike" cap="none" dirty="0">
                <a:solidFill>
                  <a:srgbClr val="FFFFFF"/>
                </a:solidFill>
                <a:latin typeface="Arial"/>
                <a:ea typeface="Arial"/>
                <a:cs typeface="Arial"/>
                <a:sym typeface="Arial"/>
              </a:rPr>
              <a:t>: Share your explanation with another pair- are your descriptions similar?</a:t>
            </a:r>
            <a:endParaRPr sz="2400" i="1" u="none" strike="noStrike" cap="none" dirty="0">
              <a:solidFill>
                <a:srgbClr val="FF0000"/>
              </a:solidFill>
              <a:latin typeface="Arial"/>
              <a:ea typeface="Arial"/>
              <a:cs typeface="Arial"/>
              <a:sym typeface="Arial"/>
            </a:endParaRPr>
          </a:p>
        </p:txBody>
      </p:sp>
      <p:sp>
        <p:nvSpPr>
          <p:cNvPr id="3" name="Google Shape;142;p31">
            <a:extLst>
              <a:ext uri="{FF2B5EF4-FFF2-40B4-BE49-F238E27FC236}">
                <a16:creationId xmlns:a16="http://schemas.microsoft.com/office/drawing/2014/main" id="{6A25BD5D-E261-FEC0-B4C0-907644771A38}"/>
              </a:ext>
            </a:extLst>
          </p:cNvPr>
          <p:cNvSpPr/>
          <p:nvPr/>
        </p:nvSpPr>
        <p:spPr>
          <a:xfrm>
            <a:off x="176686" y="4180922"/>
            <a:ext cx="2833355"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sp>
        <p:nvSpPr>
          <p:cNvPr id="7" name="Google Shape;142;p31">
            <a:extLst>
              <a:ext uri="{FF2B5EF4-FFF2-40B4-BE49-F238E27FC236}">
                <a16:creationId xmlns:a16="http://schemas.microsoft.com/office/drawing/2014/main" id="{EFA05D4F-FC08-EBD2-76D7-13BABEEE5BA0}"/>
              </a:ext>
            </a:extLst>
          </p:cNvPr>
          <p:cNvSpPr/>
          <p:nvPr/>
        </p:nvSpPr>
        <p:spPr>
          <a:xfrm>
            <a:off x="3085184" y="2304765"/>
            <a:ext cx="5974000" cy="1494000"/>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rade, as well as enable new ideas and ventures to progress. The ability to quickly transport large amounts of raw materials and to distribute manufactured goods had never been seen before! </a:t>
            </a:r>
            <a:endParaRPr sz="1200" i="0" u="none" strike="noStrike" cap="none" dirty="0">
              <a:solidFill>
                <a:srgbClr val="2F2967"/>
              </a:solidFill>
              <a:latin typeface="Castledown" panose="02000503040000020003" pitchFamily="2" charset="0"/>
              <a:sym typeface="Arial"/>
            </a:endParaRPr>
          </a:p>
        </p:txBody>
      </p:sp>
      <p:sp>
        <p:nvSpPr>
          <p:cNvPr id="8" name="Google Shape;142;p31">
            <a:extLst>
              <a:ext uri="{FF2B5EF4-FFF2-40B4-BE49-F238E27FC236}">
                <a16:creationId xmlns:a16="http://schemas.microsoft.com/office/drawing/2014/main" id="{9A76F301-FBD9-C07F-3313-1603FA3B1883}"/>
              </a:ext>
            </a:extLst>
          </p:cNvPr>
          <p:cNvSpPr/>
          <p:nvPr/>
        </p:nvSpPr>
        <p:spPr>
          <a:xfrm>
            <a:off x="3091142" y="3925457"/>
            <a:ext cx="5974000" cy="1494000"/>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ourism, as well as enable </a:t>
            </a:r>
            <a:r>
              <a:rPr lang="en-GB" dirty="0">
                <a:solidFill>
                  <a:srgbClr val="2F2967"/>
                </a:solidFill>
                <a:latin typeface="Castledown" panose="02000503040000020003" pitchFamily="2" charset="0"/>
              </a:rPr>
              <a:t>people who were previously unable to venture into Weymouth</a:t>
            </a:r>
            <a:r>
              <a:rPr lang="en-GB" i="0" u="none" strike="noStrike" cap="none" dirty="0">
                <a:solidFill>
                  <a:srgbClr val="2F2967"/>
                </a:solidFill>
                <a:latin typeface="Castledown" panose="02000503040000020003" pitchFamily="2" charset="0"/>
                <a:sym typeface="Arial"/>
              </a:rPr>
              <a:t>. The ability to transport people and their luggage was previously an option only for the most elite and wealthy of society. Now, thanks to railway, the idea of travelling and holidaying was becoming a possibility for all.</a:t>
            </a:r>
            <a:endParaRPr sz="1200" i="0" u="none" strike="noStrike" cap="none" dirty="0">
              <a:solidFill>
                <a:srgbClr val="2F2967"/>
              </a:solidFill>
              <a:latin typeface="Castledown" panose="02000503040000020003" pitchFamily="2" charset="0"/>
              <a:sym typeface="Arial"/>
            </a:endParaRPr>
          </a:p>
        </p:txBody>
      </p:sp>
    </p:spTree>
    <p:extLst>
      <p:ext uri="{BB962C8B-B14F-4D97-AF65-F5344CB8AC3E}">
        <p14:creationId xmlns:p14="http://schemas.microsoft.com/office/powerpoint/2010/main" val="4168252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41F9DC88-A83E-0B17-9450-83E3E98C4623}"/>
            </a:ext>
          </a:extLst>
        </p:cNvPr>
        <p:cNvGrpSpPr/>
        <p:nvPr/>
      </p:nvGrpSpPr>
      <p:grpSpPr>
        <a:xfrm>
          <a:off x="0" y="0"/>
          <a:ext cx="0" cy="0"/>
          <a:chOff x="0" y="0"/>
          <a:chExt cx="0" cy="0"/>
        </a:xfrm>
      </p:grpSpPr>
      <p:sp>
        <p:nvSpPr>
          <p:cNvPr id="142" name="Google Shape;142;p31">
            <a:extLst>
              <a:ext uri="{FF2B5EF4-FFF2-40B4-BE49-F238E27FC236}">
                <a16:creationId xmlns:a16="http://schemas.microsoft.com/office/drawing/2014/main" id="{D20BB94A-B41E-70EF-A229-4A1B05FA1DE0}"/>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228749F0-DBF7-567A-E36F-6D54065CB85F}"/>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34" name="Group 33">
            <a:extLst>
              <a:ext uri="{FF2B5EF4-FFF2-40B4-BE49-F238E27FC236}">
                <a16:creationId xmlns:a16="http://schemas.microsoft.com/office/drawing/2014/main" id="{9838896D-16CC-E66B-07C5-B00DCAD9A0B9}"/>
              </a:ext>
            </a:extLst>
          </p:cNvPr>
          <p:cNvGrpSpPr/>
          <p:nvPr/>
        </p:nvGrpSpPr>
        <p:grpSpPr>
          <a:xfrm>
            <a:off x="700197" y="3145361"/>
            <a:ext cx="2919169" cy="1149437"/>
            <a:chOff x="300147" y="3145361"/>
            <a:chExt cx="2919169" cy="1149437"/>
          </a:xfrm>
        </p:grpSpPr>
        <p:sp>
          <p:nvSpPr>
            <p:cNvPr id="28" name="Rectangle: Rounded Corners 27">
              <a:extLst>
                <a:ext uri="{FF2B5EF4-FFF2-40B4-BE49-F238E27FC236}">
                  <a16:creationId xmlns:a16="http://schemas.microsoft.com/office/drawing/2014/main" id="{11C66086-1B00-B4B4-9B58-A059CA5A500A}"/>
                </a:ext>
              </a:extLst>
            </p:cNvPr>
            <p:cNvSpPr/>
            <p:nvPr/>
          </p:nvSpPr>
          <p:spPr>
            <a:xfrm>
              <a:off x="300147"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 name="Rectangle 5">
              <a:extLst>
                <a:ext uri="{FF2B5EF4-FFF2-40B4-BE49-F238E27FC236}">
                  <a16:creationId xmlns:a16="http://schemas.microsoft.com/office/drawing/2014/main" id="{C24CA119-EABB-728D-B48B-72B75A395DF0}"/>
                </a:ext>
              </a:extLst>
            </p:cNvPr>
            <p:cNvSpPr/>
            <p:nvPr/>
          </p:nvSpPr>
          <p:spPr>
            <a:xfrm>
              <a:off x="1533667" y="317836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Shipbuilding and Repair</a:t>
              </a:r>
            </a:p>
          </p:txBody>
        </p:sp>
        <p:pic>
          <p:nvPicPr>
            <p:cNvPr id="13" name="Graphic 12" descr="Anchor outline">
              <a:extLst>
                <a:ext uri="{FF2B5EF4-FFF2-40B4-BE49-F238E27FC236}">
                  <a16:creationId xmlns:a16="http://schemas.microsoft.com/office/drawing/2014/main" id="{833ACA3B-0C90-25DB-3DB1-5F8693B1F7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5547" y="3145361"/>
              <a:ext cx="1149437" cy="1149437"/>
            </a:xfrm>
            <a:prstGeom prst="rect">
              <a:avLst/>
            </a:prstGeom>
          </p:spPr>
        </p:pic>
      </p:grpSp>
      <p:grpSp>
        <p:nvGrpSpPr>
          <p:cNvPr id="35" name="Group 34">
            <a:extLst>
              <a:ext uri="{FF2B5EF4-FFF2-40B4-BE49-F238E27FC236}">
                <a16:creationId xmlns:a16="http://schemas.microsoft.com/office/drawing/2014/main" id="{8FA38AE9-7134-B09C-762A-84655D78E656}"/>
              </a:ext>
            </a:extLst>
          </p:cNvPr>
          <p:cNvGrpSpPr/>
          <p:nvPr/>
        </p:nvGrpSpPr>
        <p:grpSpPr>
          <a:xfrm>
            <a:off x="719027" y="4677451"/>
            <a:ext cx="2900338" cy="1084459"/>
            <a:chOff x="318977" y="4677451"/>
            <a:chExt cx="2900338" cy="1084459"/>
          </a:xfrm>
        </p:grpSpPr>
        <p:sp>
          <p:nvSpPr>
            <p:cNvPr id="29" name="Rectangle: Rounded Corners 28">
              <a:extLst>
                <a:ext uri="{FF2B5EF4-FFF2-40B4-BE49-F238E27FC236}">
                  <a16:creationId xmlns:a16="http://schemas.microsoft.com/office/drawing/2014/main" id="{321FEB83-C5CB-EA83-E0DC-7840AF808155}"/>
                </a:ext>
              </a:extLst>
            </p:cNvPr>
            <p:cNvSpPr/>
            <p:nvPr/>
          </p:nvSpPr>
          <p:spPr>
            <a:xfrm>
              <a:off x="318977" y="468144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5" name="Rectangle 4">
              <a:extLst>
                <a:ext uri="{FF2B5EF4-FFF2-40B4-BE49-F238E27FC236}">
                  <a16:creationId xmlns:a16="http://schemas.microsoft.com/office/drawing/2014/main" id="{20850414-E29B-C93F-7B0D-4FA8AF2FDB48}"/>
                </a:ext>
              </a:extLst>
            </p:cNvPr>
            <p:cNvSpPr/>
            <p:nvPr/>
          </p:nvSpPr>
          <p:spPr>
            <a:xfrm>
              <a:off x="1533666" y="46774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Fishing</a:t>
              </a:r>
            </a:p>
          </p:txBody>
        </p:sp>
      </p:grpSp>
      <p:grpSp>
        <p:nvGrpSpPr>
          <p:cNvPr id="36" name="Group 35">
            <a:extLst>
              <a:ext uri="{FF2B5EF4-FFF2-40B4-BE49-F238E27FC236}">
                <a16:creationId xmlns:a16="http://schemas.microsoft.com/office/drawing/2014/main" id="{E551F60A-4D10-2511-B620-F8D33FAAC368}"/>
              </a:ext>
            </a:extLst>
          </p:cNvPr>
          <p:cNvGrpSpPr/>
          <p:nvPr/>
        </p:nvGrpSpPr>
        <p:grpSpPr>
          <a:xfrm>
            <a:off x="4697294" y="1635623"/>
            <a:ext cx="2913040" cy="1087154"/>
            <a:chOff x="4697294" y="1635623"/>
            <a:chExt cx="2913040" cy="1087154"/>
          </a:xfrm>
        </p:grpSpPr>
        <p:sp>
          <p:nvSpPr>
            <p:cNvPr id="30" name="Rectangle: Rounded Corners 29">
              <a:extLst>
                <a:ext uri="{FF2B5EF4-FFF2-40B4-BE49-F238E27FC236}">
                  <a16:creationId xmlns:a16="http://schemas.microsoft.com/office/drawing/2014/main" id="{650236F5-A9A2-4E47-A30B-C3AFFACA6258}"/>
                </a:ext>
              </a:extLst>
            </p:cNvPr>
            <p:cNvSpPr/>
            <p:nvPr/>
          </p:nvSpPr>
          <p:spPr>
            <a:xfrm>
              <a:off x="4697294" y="163562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 name="Rectangle 2">
              <a:extLst>
                <a:ext uri="{FF2B5EF4-FFF2-40B4-BE49-F238E27FC236}">
                  <a16:creationId xmlns:a16="http://schemas.microsoft.com/office/drawing/2014/main" id="{C44F5AFC-20D5-A2F3-EA64-0A29627524B8}"/>
                </a:ext>
              </a:extLst>
            </p:cNvPr>
            <p:cNvSpPr/>
            <p:nvPr/>
          </p:nvSpPr>
          <p:spPr>
            <a:xfrm>
              <a:off x="5924685" y="163831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Agriculture</a:t>
              </a:r>
            </a:p>
          </p:txBody>
        </p:sp>
      </p:grpSp>
      <p:grpSp>
        <p:nvGrpSpPr>
          <p:cNvPr id="37" name="Group 36">
            <a:extLst>
              <a:ext uri="{FF2B5EF4-FFF2-40B4-BE49-F238E27FC236}">
                <a16:creationId xmlns:a16="http://schemas.microsoft.com/office/drawing/2014/main" id="{EB4F0305-990F-077C-231E-77931944E216}"/>
              </a:ext>
            </a:extLst>
          </p:cNvPr>
          <p:cNvGrpSpPr/>
          <p:nvPr/>
        </p:nvGrpSpPr>
        <p:grpSpPr>
          <a:xfrm>
            <a:off x="4697294" y="3177851"/>
            <a:ext cx="2913040" cy="1087811"/>
            <a:chOff x="4697294" y="3177851"/>
            <a:chExt cx="2913040" cy="1087811"/>
          </a:xfrm>
        </p:grpSpPr>
        <p:sp>
          <p:nvSpPr>
            <p:cNvPr id="31" name="Rectangle: Rounded Corners 30">
              <a:extLst>
                <a:ext uri="{FF2B5EF4-FFF2-40B4-BE49-F238E27FC236}">
                  <a16:creationId xmlns:a16="http://schemas.microsoft.com/office/drawing/2014/main" id="{98FE2F53-B491-ABE5-F43B-F0D925D5987D}"/>
                </a:ext>
              </a:extLst>
            </p:cNvPr>
            <p:cNvSpPr/>
            <p:nvPr/>
          </p:nvSpPr>
          <p:spPr>
            <a:xfrm>
              <a:off x="4697294"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8" name="Rectangle 7">
              <a:extLst>
                <a:ext uri="{FF2B5EF4-FFF2-40B4-BE49-F238E27FC236}">
                  <a16:creationId xmlns:a16="http://schemas.microsoft.com/office/drawing/2014/main" id="{2C754212-C289-5AD0-1666-E1A85CAB08BC}"/>
                </a:ext>
              </a:extLst>
            </p:cNvPr>
            <p:cNvSpPr/>
            <p:nvPr/>
          </p:nvSpPr>
          <p:spPr>
            <a:xfrm>
              <a:off x="5924685" y="31778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Quarrying</a:t>
              </a:r>
            </a:p>
          </p:txBody>
        </p:sp>
      </p:grpSp>
      <p:grpSp>
        <p:nvGrpSpPr>
          <p:cNvPr id="38" name="Group 37">
            <a:extLst>
              <a:ext uri="{FF2B5EF4-FFF2-40B4-BE49-F238E27FC236}">
                <a16:creationId xmlns:a16="http://schemas.microsoft.com/office/drawing/2014/main" id="{F3DF64A0-56C6-0FB2-4F8E-6D92C7C29B90}"/>
              </a:ext>
            </a:extLst>
          </p:cNvPr>
          <p:cNvGrpSpPr/>
          <p:nvPr/>
        </p:nvGrpSpPr>
        <p:grpSpPr>
          <a:xfrm>
            <a:off x="4697294" y="4678187"/>
            <a:ext cx="2913040" cy="1086244"/>
            <a:chOff x="4697294" y="4678187"/>
            <a:chExt cx="2913040" cy="1086244"/>
          </a:xfrm>
        </p:grpSpPr>
        <p:sp>
          <p:nvSpPr>
            <p:cNvPr id="32" name="Rectangle: Rounded Corners 31">
              <a:extLst>
                <a:ext uri="{FF2B5EF4-FFF2-40B4-BE49-F238E27FC236}">
                  <a16:creationId xmlns:a16="http://schemas.microsoft.com/office/drawing/2014/main" id="{8F137D67-6915-F714-0EDD-BA73EE8FB4A6}"/>
                </a:ext>
              </a:extLst>
            </p:cNvPr>
            <p:cNvSpPr/>
            <p:nvPr/>
          </p:nvSpPr>
          <p:spPr>
            <a:xfrm>
              <a:off x="4697294" y="468396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 name="Rectangle 6">
              <a:extLst>
                <a:ext uri="{FF2B5EF4-FFF2-40B4-BE49-F238E27FC236}">
                  <a16:creationId xmlns:a16="http://schemas.microsoft.com/office/drawing/2014/main" id="{34F9B987-BEE6-8356-6D47-0423D3F86197}"/>
                </a:ext>
              </a:extLst>
            </p:cNvPr>
            <p:cNvSpPr/>
            <p:nvPr/>
          </p:nvSpPr>
          <p:spPr>
            <a:xfrm>
              <a:off x="5924685" y="467818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Retail and Commerce</a:t>
              </a:r>
            </a:p>
          </p:txBody>
        </p:sp>
      </p:grpSp>
      <p:sp>
        <p:nvSpPr>
          <p:cNvPr id="39" name="Rectangle 38">
            <a:extLst>
              <a:ext uri="{FF2B5EF4-FFF2-40B4-BE49-F238E27FC236}">
                <a16:creationId xmlns:a16="http://schemas.microsoft.com/office/drawing/2014/main" id="{644E6AA2-CEC0-C87D-9CD6-6C7DEEB7ED90}"/>
              </a:ext>
            </a:extLst>
          </p:cNvPr>
          <p:cNvSpPr>
            <a:spLocks noGrp="1" noRot="1" noMove="1" noResize="1" noEditPoints="1" noAdjustHandles="1" noChangeArrowheads="1" noChangeShapeType="1"/>
          </p:cNvSpPr>
          <p:nvPr/>
        </p:nvSpPr>
        <p:spPr>
          <a:xfrm>
            <a:off x="300147" y="1547279"/>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3EB616BA-00B0-A12C-CB30-2ED79FA7F4BF}"/>
              </a:ext>
            </a:extLst>
          </p:cNvPr>
          <p:cNvSpPr>
            <a:spLocks/>
          </p:cNvSpPr>
          <p:nvPr/>
        </p:nvSpPr>
        <p:spPr>
          <a:xfrm>
            <a:off x="281316" y="317785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 name="Rectangle 40">
            <a:extLst>
              <a:ext uri="{FF2B5EF4-FFF2-40B4-BE49-F238E27FC236}">
                <a16:creationId xmlns:a16="http://schemas.microsoft.com/office/drawing/2014/main" id="{261A6F65-99A5-7358-5E38-0C19DDBBD71C}"/>
              </a:ext>
            </a:extLst>
          </p:cNvPr>
          <p:cNvSpPr>
            <a:spLocks noGrp="1" noRot="1" noMove="1" noResize="1" noEditPoints="1" noAdjustHandles="1" noChangeArrowheads="1" noChangeShapeType="1"/>
          </p:cNvSpPr>
          <p:nvPr/>
        </p:nvSpPr>
        <p:spPr>
          <a:xfrm>
            <a:off x="281315" y="462243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94858268-20EE-B5D2-2300-A31985BE3184}"/>
              </a:ext>
            </a:extLst>
          </p:cNvPr>
          <p:cNvSpPr>
            <a:spLocks noGrp="1" noRot="1" noMove="1" noResize="1" noEditPoints="1" noAdjustHandles="1" noChangeArrowheads="1" noChangeShapeType="1"/>
          </p:cNvSpPr>
          <p:nvPr/>
        </p:nvSpPr>
        <p:spPr>
          <a:xfrm>
            <a:off x="4697294" y="155800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3" name="Rectangle 42">
            <a:extLst>
              <a:ext uri="{FF2B5EF4-FFF2-40B4-BE49-F238E27FC236}">
                <a16:creationId xmlns:a16="http://schemas.microsoft.com/office/drawing/2014/main" id="{179D1444-7C31-9FFE-B4C5-9B16D304261F}"/>
              </a:ext>
            </a:extLst>
          </p:cNvPr>
          <p:cNvSpPr>
            <a:spLocks noGrp="1" noRot="1" noMove="1" noResize="1" noEditPoints="1" noAdjustHandles="1" noChangeArrowheads="1" noChangeShapeType="1"/>
          </p:cNvSpPr>
          <p:nvPr/>
        </p:nvSpPr>
        <p:spPr>
          <a:xfrm>
            <a:off x="4684592" y="317785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4" name="Rectangle 43">
            <a:extLst>
              <a:ext uri="{FF2B5EF4-FFF2-40B4-BE49-F238E27FC236}">
                <a16:creationId xmlns:a16="http://schemas.microsoft.com/office/drawing/2014/main" id="{2581F60C-4BC8-F111-358B-858E0D5F6C63}"/>
              </a:ext>
            </a:extLst>
          </p:cNvPr>
          <p:cNvSpPr>
            <a:spLocks noGrp="1" noRot="1" noMove="1" noResize="1" noEditPoints="1" noAdjustHandles="1" noChangeArrowheads="1" noChangeShapeType="1"/>
          </p:cNvSpPr>
          <p:nvPr/>
        </p:nvSpPr>
        <p:spPr>
          <a:xfrm>
            <a:off x="4672514" y="4643539"/>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6" name="Google Shape;142;p31">
            <a:extLst>
              <a:ext uri="{FF2B5EF4-FFF2-40B4-BE49-F238E27FC236}">
                <a16:creationId xmlns:a16="http://schemas.microsoft.com/office/drawing/2014/main" id="{43DF9126-A7D1-7752-2FE7-B301954752D4}"/>
              </a:ext>
            </a:extLst>
          </p:cNvPr>
          <p:cNvSpPr/>
          <p:nvPr/>
        </p:nvSpPr>
        <p:spPr>
          <a:xfrm>
            <a:off x="395567" y="5869663"/>
            <a:ext cx="6873914" cy="865245"/>
          </a:xfrm>
          <a:prstGeom prst="roundRect">
            <a:avLst>
              <a:gd name="adj" fmla="val 16667"/>
            </a:avLst>
          </a:prstGeom>
          <a:solidFill>
            <a:srgbClr val="2F2967"/>
          </a:solidFill>
          <a:ln w="28575" cap="flat" cmpd="sng">
            <a:solidFill>
              <a:srgbClr val="2F2967"/>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dirty="0">
                <a:solidFill>
                  <a:schemeClr val="bg1"/>
                </a:solidFill>
              </a:rPr>
              <a:t>TASK:</a:t>
            </a:r>
            <a:r>
              <a:rPr lang="en-GB" dirty="0">
                <a:solidFill>
                  <a:schemeClr val="bg1"/>
                </a:solidFill>
              </a:rPr>
              <a:t> Work with a partner to come up with an advert to attract employers to work for you – Your company name would be your Surnames together - What skills may they need? Why could they be proud to work for your company? What would you specialise in producing? How will your business work with the railway?</a:t>
            </a:r>
          </a:p>
        </p:txBody>
      </p:sp>
      <p:sp>
        <p:nvSpPr>
          <p:cNvPr id="14" name="Google Shape;147;p31">
            <a:extLst>
              <a:ext uri="{FF2B5EF4-FFF2-40B4-BE49-F238E27FC236}">
                <a16:creationId xmlns:a16="http://schemas.microsoft.com/office/drawing/2014/main" id="{7D879246-65C9-814C-0A73-A01FA7434EEC}"/>
              </a:ext>
            </a:extLst>
          </p:cNvPr>
          <p:cNvSpPr/>
          <p:nvPr/>
        </p:nvSpPr>
        <p:spPr>
          <a:xfrm>
            <a:off x="6009558" y="66169"/>
            <a:ext cx="3017491" cy="1322876"/>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1800" b="1" i="0" u="none" strike="noStrike" cap="none" dirty="0">
                <a:solidFill>
                  <a:srgbClr val="FFFFFF"/>
                </a:solidFill>
                <a:latin typeface="Arial"/>
                <a:ea typeface="Arial"/>
                <a:cs typeface="Arial"/>
                <a:sym typeface="Arial"/>
              </a:rPr>
              <a:t>Stretch</a:t>
            </a:r>
            <a:r>
              <a:rPr lang="en-GB" sz="1800" b="0" i="1" u="none" strike="noStrike" cap="none" dirty="0">
                <a:solidFill>
                  <a:srgbClr val="FFFFFF"/>
                </a:solidFill>
                <a:latin typeface="Arial"/>
                <a:ea typeface="Arial"/>
                <a:cs typeface="Arial"/>
                <a:sym typeface="Arial"/>
              </a:rPr>
              <a:t>: </a:t>
            </a:r>
            <a:r>
              <a:rPr lang="en-GB" sz="1800" dirty="0">
                <a:solidFill>
                  <a:srgbClr val="FFFFFF"/>
                </a:solidFill>
              </a:rPr>
              <a:t>Can you think of any other trades this city might have been reliant on?</a:t>
            </a:r>
            <a:endParaRPr sz="1100" dirty="0"/>
          </a:p>
        </p:txBody>
      </p:sp>
      <p:sp>
        <p:nvSpPr>
          <p:cNvPr id="16" name="Rectangle: Rounded Corners 15">
            <a:extLst>
              <a:ext uri="{FF2B5EF4-FFF2-40B4-BE49-F238E27FC236}">
                <a16:creationId xmlns:a16="http://schemas.microsoft.com/office/drawing/2014/main" id="{2B36BDA2-A55D-1A59-186D-E085A2CD620E}"/>
              </a:ext>
            </a:extLst>
          </p:cNvPr>
          <p:cNvSpPr/>
          <p:nvPr/>
        </p:nvSpPr>
        <p:spPr>
          <a:xfrm>
            <a:off x="116951" y="31071"/>
            <a:ext cx="3516165" cy="1322875"/>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b="1" dirty="0">
                <a:solidFill>
                  <a:srgbClr val="2F2967"/>
                </a:solidFill>
                <a:latin typeface="Arial"/>
              </a:rPr>
              <a:t>Here are a few examples of Trade enhanced by the railway in this city. </a:t>
            </a:r>
          </a:p>
          <a:p>
            <a:pPr>
              <a:spcAft>
                <a:spcPts val="600"/>
              </a:spcAft>
            </a:pPr>
            <a:r>
              <a:rPr lang="en-GB" dirty="0">
                <a:solidFill>
                  <a:srgbClr val="2F2967"/>
                </a:solidFill>
                <a:latin typeface="Arial"/>
              </a:rPr>
              <a:t>This list is by no means exhaustive. Click on the links and you can find out more about each. </a:t>
            </a:r>
            <a:endParaRPr lang="en-GB" dirty="0">
              <a:solidFill>
                <a:srgbClr val="2C2B64"/>
              </a:solidFill>
              <a:latin typeface="Arial"/>
              <a:cs typeface="Arial"/>
            </a:endParaRPr>
          </a:p>
        </p:txBody>
      </p:sp>
      <p:grpSp>
        <p:nvGrpSpPr>
          <p:cNvPr id="2" name="Group 1">
            <a:extLst>
              <a:ext uri="{FF2B5EF4-FFF2-40B4-BE49-F238E27FC236}">
                <a16:creationId xmlns:a16="http://schemas.microsoft.com/office/drawing/2014/main" id="{93CA762C-6B31-3355-FF10-73E972E4860A}"/>
              </a:ext>
            </a:extLst>
          </p:cNvPr>
          <p:cNvGrpSpPr/>
          <p:nvPr/>
        </p:nvGrpSpPr>
        <p:grpSpPr>
          <a:xfrm>
            <a:off x="719027" y="1638318"/>
            <a:ext cx="2900340" cy="1084460"/>
            <a:chOff x="719027" y="1638318"/>
            <a:chExt cx="2900340" cy="1084460"/>
          </a:xfrm>
        </p:grpSpPr>
        <p:sp>
          <p:nvSpPr>
            <p:cNvPr id="27" name="Rectangle: Rounded Corners 26">
              <a:extLst>
                <a:ext uri="{FF2B5EF4-FFF2-40B4-BE49-F238E27FC236}">
                  <a16:creationId xmlns:a16="http://schemas.microsoft.com/office/drawing/2014/main" id="{96407C01-29D0-4F3D-2296-8BFF2F0CA3F3}"/>
                </a:ext>
              </a:extLst>
            </p:cNvPr>
            <p:cNvSpPr/>
            <p:nvPr/>
          </p:nvSpPr>
          <p:spPr>
            <a:xfrm>
              <a:off x="719027" y="1638318"/>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4" name="Rectangle 3">
              <a:extLst>
                <a:ext uri="{FF2B5EF4-FFF2-40B4-BE49-F238E27FC236}">
                  <a16:creationId xmlns:a16="http://schemas.microsoft.com/office/drawing/2014/main" id="{01822A72-4D9B-D55A-F12B-BDA7579A75B6}"/>
                </a:ext>
              </a:extLst>
            </p:cNvPr>
            <p:cNvSpPr/>
            <p:nvPr/>
          </p:nvSpPr>
          <p:spPr>
            <a:xfrm>
              <a:off x="1933718" y="163831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Tourism</a:t>
              </a:r>
            </a:p>
          </p:txBody>
        </p:sp>
      </p:grpSp>
      <p:pic>
        <p:nvPicPr>
          <p:cNvPr id="10" name="Graphic 9" descr="Selfie Stick outline">
            <a:extLst>
              <a:ext uri="{FF2B5EF4-FFF2-40B4-BE49-F238E27FC236}">
                <a16:creationId xmlns:a16="http://schemas.microsoft.com/office/drawing/2014/main" id="{D0046500-E593-AED8-64EC-A606AC3D16C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7973" y="1704364"/>
            <a:ext cx="914400" cy="914400"/>
          </a:xfrm>
          <a:prstGeom prst="rect">
            <a:avLst/>
          </a:prstGeom>
        </p:spPr>
      </p:pic>
      <p:pic>
        <p:nvPicPr>
          <p:cNvPr id="15" name="Graphic 14" descr="Fishing outline">
            <a:extLst>
              <a:ext uri="{FF2B5EF4-FFF2-40B4-BE49-F238E27FC236}">
                <a16:creationId xmlns:a16="http://schemas.microsoft.com/office/drawing/2014/main" id="{5661905F-00A4-E0B1-939F-A24F1127662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69172" y="4715699"/>
            <a:ext cx="914400" cy="914400"/>
          </a:xfrm>
          <a:prstGeom prst="rect">
            <a:avLst/>
          </a:prstGeom>
        </p:spPr>
      </p:pic>
      <p:pic>
        <p:nvPicPr>
          <p:cNvPr id="18" name="Graphic 17" descr="Farm scene outline">
            <a:extLst>
              <a:ext uri="{FF2B5EF4-FFF2-40B4-BE49-F238E27FC236}">
                <a16:creationId xmlns:a16="http://schemas.microsoft.com/office/drawing/2014/main" id="{ECC42C27-4443-5162-1A75-B7F385A3C43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53790" y="1736924"/>
            <a:ext cx="914400" cy="914400"/>
          </a:xfrm>
          <a:prstGeom prst="rect">
            <a:avLst/>
          </a:prstGeom>
        </p:spPr>
      </p:pic>
      <p:pic>
        <p:nvPicPr>
          <p:cNvPr id="20" name="Graphic 19" descr="Mining tools outline">
            <a:extLst>
              <a:ext uri="{FF2B5EF4-FFF2-40B4-BE49-F238E27FC236}">
                <a16:creationId xmlns:a16="http://schemas.microsoft.com/office/drawing/2014/main" id="{F675847A-525C-3881-D876-B44AAC16D9A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900358" y="3269052"/>
            <a:ext cx="914400" cy="914400"/>
          </a:xfrm>
          <a:prstGeom prst="rect">
            <a:avLst/>
          </a:prstGeom>
        </p:spPr>
      </p:pic>
      <p:pic>
        <p:nvPicPr>
          <p:cNvPr id="23" name="Graphic 22" descr="Store outline">
            <a:extLst>
              <a:ext uri="{FF2B5EF4-FFF2-40B4-BE49-F238E27FC236}">
                <a16:creationId xmlns:a16="http://schemas.microsoft.com/office/drawing/2014/main" id="{699A2DA6-CC8B-B177-1360-3C257D48179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871536" y="4778293"/>
            <a:ext cx="914400" cy="914400"/>
          </a:xfrm>
          <a:prstGeom prst="rect">
            <a:avLst/>
          </a:prstGeom>
        </p:spPr>
      </p:pic>
    </p:spTree>
    <p:extLst>
      <p:ext uri="{BB962C8B-B14F-4D97-AF65-F5344CB8AC3E}">
        <p14:creationId xmlns:p14="http://schemas.microsoft.com/office/powerpoint/2010/main" val="3172155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2C945BDE-AF80-7F44-435B-A67A0B2F2132}"/>
            </a:ext>
          </a:extLst>
        </p:cNvPr>
        <p:cNvGrpSpPr/>
        <p:nvPr/>
      </p:nvGrpSpPr>
      <p:grpSpPr>
        <a:xfrm>
          <a:off x="0" y="0"/>
          <a:ext cx="0" cy="0"/>
          <a:chOff x="0" y="0"/>
          <a:chExt cx="0" cy="0"/>
        </a:xfrm>
      </p:grpSpPr>
      <p:sp>
        <p:nvSpPr>
          <p:cNvPr id="142" name="Google Shape;142;p31">
            <a:extLst>
              <a:ext uri="{FF2B5EF4-FFF2-40B4-BE49-F238E27FC236}">
                <a16:creationId xmlns:a16="http://schemas.microsoft.com/office/drawing/2014/main" id="{CB1ED8ED-3313-47B7-A2BA-77D56EE29A5D}"/>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B15F7948-294E-9169-7E1A-69222CB5A323}"/>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2" name="Google Shape;142;p31">
            <a:extLst>
              <a:ext uri="{FF2B5EF4-FFF2-40B4-BE49-F238E27FC236}">
                <a16:creationId xmlns:a16="http://schemas.microsoft.com/office/drawing/2014/main" id="{CB6AF405-9FE8-C5CA-F875-FFE3F3ACA2E4}"/>
              </a:ext>
            </a:extLst>
          </p:cNvPr>
          <p:cNvSpPr/>
          <p:nvPr/>
        </p:nvSpPr>
        <p:spPr>
          <a:xfrm>
            <a:off x="318977" y="6132131"/>
            <a:ext cx="6951590" cy="67588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ourism, as well as enable </a:t>
            </a:r>
            <a:r>
              <a:rPr lang="en-GB" dirty="0">
                <a:solidFill>
                  <a:srgbClr val="2F2967"/>
                </a:solidFill>
                <a:latin typeface="Castledown" panose="02000503040000020003" pitchFamily="2" charset="0"/>
              </a:rPr>
              <a:t>people who were previously unable to venture into Weymouth</a:t>
            </a:r>
            <a:r>
              <a:rPr lang="en-GB" i="0" u="none" strike="noStrike" cap="none" dirty="0">
                <a:solidFill>
                  <a:srgbClr val="2F2967"/>
                </a:solidFill>
                <a:latin typeface="Castledown" panose="02000503040000020003" pitchFamily="2" charset="0"/>
                <a:sym typeface="Arial"/>
              </a:rPr>
              <a:t>. Now, thanks to the railway, the idea of travelling and holidaying was becoming a possibility for all.</a:t>
            </a:r>
            <a:endParaRPr sz="1200" i="0" u="none" strike="noStrike" cap="none" dirty="0">
              <a:solidFill>
                <a:srgbClr val="2F2967"/>
              </a:solidFill>
              <a:latin typeface="Castledown" panose="02000503040000020003" pitchFamily="2" charset="0"/>
              <a:sym typeface="Arial"/>
            </a:endParaRPr>
          </a:p>
        </p:txBody>
      </p:sp>
      <p:grpSp>
        <p:nvGrpSpPr>
          <p:cNvPr id="3" name="Group 2">
            <a:extLst>
              <a:ext uri="{FF2B5EF4-FFF2-40B4-BE49-F238E27FC236}">
                <a16:creationId xmlns:a16="http://schemas.microsoft.com/office/drawing/2014/main" id="{4B69A7D9-90A3-A9E0-F8F8-41FA11248B96}"/>
              </a:ext>
            </a:extLst>
          </p:cNvPr>
          <p:cNvGrpSpPr/>
          <p:nvPr/>
        </p:nvGrpSpPr>
        <p:grpSpPr>
          <a:xfrm>
            <a:off x="820518" y="1549053"/>
            <a:ext cx="2913040" cy="1086244"/>
            <a:chOff x="820518" y="1653828"/>
            <a:chExt cx="2913040" cy="1086244"/>
          </a:xfrm>
        </p:grpSpPr>
        <p:sp>
          <p:nvSpPr>
            <p:cNvPr id="4" name="Rectangle: Rounded Corners 3">
              <a:extLst>
                <a:ext uri="{FF2B5EF4-FFF2-40B4-BE49-F238E27FC236}">
                  <a16:creationId xmlns:a16="http://schemas.microsoft.com/office/drawing/2014/main" id="{F5B50644-45D9-7B55-912F-04AB2ADDC167}"/>
                </a:ext>
              </a:extLst>
            </p:cNvPr>
            <p:cNvSpPr/>
            <p:nvPr/>
          </p:nvSpPr>
          <p:spPr>
            <a:xfrm>
              <a:off x="820518" y="165960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5" name="Rectangle 4">
              <a:extLst>
                <a:ext uri="{FF2B5EF4-FFF2-40B4-BE49-F238E27FC236}">
                  <a16:creationId xmlns:a16="http://schemas.microsoft.com/office/drawing/2014/main" id="{4D06B13C-983E-C0D7-E656-D158D1AD8DA9}"/>
                </a:ext>
              </a:extLst>
            </p:cNvPr>
            <p:cNvSpPr/>
            <p:nvPr/>
          </p:nvSpPr>
          <p:spPr>
            <a:xfrm>
              <a:off x="2047909" y="165382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Seaside Resort</a:t>
              </a:r>
            </a:p>
          </p:txBody>
        </p:sp>
      </p:grpSp>
      <p:grpSp>
        <p:nvGrpSpPr>
          <p:cNvPr id="6" name="Group 5">
            <a:extLst>
              <a:ext uri="{FF2B5EF4-FFF2-40B4-BE49-F238E27FC236}">
                <a16:creationId xmlns:a16="http://schemas.microsoft.com/office/drawing/2014/main" id="{7293F41A-EABD-4CF6-CF2E-D69D9D350A53}"/>
              </a:ext>
            </a:extLst>
          </p:cNvPr>
          <p:cNvGrpSpPr/>
          <p:nvPr/>
        </p:nvGrpSpPr>
        <p:grpSpPr>
          <a:xfrm>
            <a:off x="5239926" y="1544600"/>
            <a:ext cx="2913040" cy="1086244"/>
            <a:chOff x="5239926" y="1649375"/>
            <a:chExt cx="2913040" cy="1086244"/>
          </a:xfrm>
        </p:grpSpPr>
        <p:sp>
          <p:nvSpPr>
            <p:cNvPr id="7" name="Rectangle: Rounded Corners 6">
              <a:extLst>
                <a:ext uri="{FF2B5EF4-FFF2-40B4-BE49-F238E27FC236}">
                  <a16:creationId xmlns:a16="http://schemas.microsoft.com/office/drawing/2014/main" id="{E490D9AB-D914-52BF-2FB7-F61B686C7D91}"/>
                </a:ext>
              </a:extLst>
            </p:cNvPr>
            <p:cNvSpPr/>
            <p:nvPr/>
          </p:nvSpPr>
          <p:spPr>
            <a:xfrm>
              <a:off x="5239926" y="1655149"/>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D2B90ADF-29D8-0850-C851-469A0392C514}"/>
                </a:ext>
              </a:extLst>
            </p:cNvPr>
            <p:cNvSpPr/>
            <p:nvPr/>
          </p:nvSpPr>
          <p:spPr>
            <a:xfrm>
              <a:off x="6467317" y="1649375"/>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Royal</a:t>
              </a:r>
            </a:p>
          </p:txBody>
        </p:sp>
      </p:grpSp>
      <p:grpSp>
        <p:nvGrpSpPr>
          <p:cNvPr id="11" name="Group 10">
            <a:extLst>
              <a:ext uri="{FF2B5EF4-FFF2-40B4-BE49-F238E27FC236}">
                <a16:creationId xmlns:a16="http://schemas.microsoft.com/office/drawing/2014/main" id="{82FB225D-F103-A0D5-986A-DD3B59647EEF}"/>
              </a:ext>
            </a:extLst>
          </p:cNvPr>
          <p:cNvGrpSpPr/>
          <p:nvPr/>
        </p:nvGrpSpPr>
        <p:grpSpPr>
          <a:xfrm>
            <a:off x="807816" y="3116629"/>
            <a:ext cx="2913040" cy="1086244"/>
            <a:chOff x="807816" y="3269029"/>
            <a:chExt cx="2913040" cy="1086244"/>
          </a:xfrm>
        </p:grpSpPr>
        <p:sp>
          <p:nvSpPr>
            <p:cNvPr id="14" name="Rectangle: Rounded Corners 13">
              <a:extLst>
                <a:ext uri="{FF2B5EF4-FFF2-40B4-BE49-F238E27FC236}">
                  <a16:creationId xmlns:a16="http://schemas.microsoft.com/office/drawing/2014/main" id="{D024FD7F-9442-FE45-760C-EF7556085457}"/>
                </a:ext>
              </a:extLst>
            </p:cNvPr>
            <p:cNvSpPr/>
            <p:nvPr/>
          </p:nvSpPr>
          <p:spPr>
            <a:xfrm>
              <a:off x="807816" y="327480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15" name="Rectangle 14">
              <a:extLst>
                <a:ext uri="{FF2B5EF4-FFF2-40B4-BE49-F238E27FC236}">
                  <a16:creationId xmlns:a16="http://schemas.microsoft.com/office/drawing/2014/main" id="{00BE158C-A863-C5CE-4C19-0F02817A8157}"/>
                </a:ext>
              </a:extLst>
            </p:cNvPr>
            <p:cNvSpPr/>
            <p:nvPr/>
          </p:nvSpPr>
          <p:spPr>
            <a:xfrm>
              <a:off x="2035207" y="326902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Coastal Excursion</a:t>
              </a:r>
            </a:p>
          </p:txBody>
        </p:sp>
      </p:grpSp>
      <p:grpSp>
        <p:nvGrpSpPr>
          <p:cNvPr id="18" name="Group 17">
            <a:extLst>
              <a:ext uri="{FF2B5EF4-FFF2-40B4-BE49-F238E27FC236}">
                <a16:creationId xmlns:a16="http://schemas.microsoft.com/office/drawing/2014/main" id="{687922FD-2C4D-2B5D-B79C-5F52A16D72E0}"/>
              </a:ext>
            </a:extLst>
          </p:cNvPr>
          <p:cNvGrpSpPr/>
          <p:nvPr/>
        </p:nvGrpSpPr>
        <p:grpSpPr>
          <a:xfrm>
            <a:off x="5227224" y="3112176"/>
            <a:ext cx="2913040" cy="1086244"/>
            <a:chOff x="5227224" y="3264576"/>
            <a:chExt cx="2913040" cy="1086244"/>
          </a:xfrm>
        </p:grpSpPr>
        <p:sp>
          <p:nvSpPr>
            <p:cNvPr id="19" name="Rectangle: Rounded Corners 18">
              <a:extLst>
                <a:ext uri="{FF2B5EF4-FFF2-40B4-BE49-F238E27FC236}">
                  <a16:creationId xmlns:a16="http://schemas.microsoft.com/office/drawing/2014/main" id="{57E555FF-1BE2-808A-AB5E-44C53812554B}"/>
                </a:ext>
              </a:extLst>
            </p:cNvPr>
            <p:cNvSpPr/>
            <p:nvPr/>
          </p:nvSpPr>
          <p:spPr>
            <a:xfrm>
              <a:off x="5227224" y="327035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22" name="Rectangle 21">
              <a:extLst>
                <a:ext uri="{FF2B5EF4-FFF2-40B4-BE49-F238E27FC236}">
                  <a16:creationId xmlns:a16="http://schemas.microsoft.com/office/drawing/2014/main" id="{38DE25BC-0404-6FC7-8B5C-DA907142B92B}"/>
                </a:ext>
              </a:extLst>
            </p:cNvPr>
            <p:cNvSpPr/>
            <p:nvPr/>
          </p:nvSpPr>
          <p:spPr>
            <a:xfrm>
              <a:off x="6454615" y="3264576"/>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Day Trip</a:t>
              </a:r>
            </a:p>
          </p:txBody>
        </p:sp>
      </p:grpSp>
      <p:grpSp>
        <p:nvGrpSpPr>
          <p:cNvPr id="23" name="Group 22">
            <a:extLst>
              <a:ext uri="{FF2B5EF4-FFF2-40B4-BE49-F238E27FC236}">
                <a16:creationId xmlns:a16="http://schemas.microsoft.com/office/drawing/2014/main" id="{9335901A-8001-F944-5BBB-8662DE28AF0B}"/>
              </a:ext>
            </a:extLst>
          </p:cNvPr>
          <p:cNvGrpSpPr/>
          <p:nvPr/>
        </p:nvGrpSpPr>
        <p:grpSpPr>
          <a:xfrm>
            <a:off x="795114" y="4731830"/>
            <a:ext cx="2913040" cy="1086244"/>
            <a:chOff x="795114" y="4884230"/>
            <a:chExt cx="2913040" cy="1086244"/>
          </a:xfrm>
        </p:grpSpPr>
        <p:sp>
          <p:nvSpPr>
            <p:cNvPr id="26" name="Rectangle: Rounded Corners 25">
              <a:extLst>
                <a:ext uri="{FF2B5EF4-FFF2-40B4-BE49-F238E27FC236}">
                  <a16:creationId xmlns:a16="http://schemas.microsoft.com/office/drawing/2014/main" id="{0B7FAE86-ECBC-2708-963E-81B067E1EE3C}"/>
                </a:ext>
              </a:extLst>
            </p:cNvPr>
            <p:cNvSpPr/>
            <p:nvPr/>
          </p:nvSpPr>
          <p:spPr>
            <a:xfrm>
              <a:off x="795114" y="4890004"/>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7" name="Rectangle 26">
              <a:extLst>
                <a:ext uri="{FF2B5EF4-FFF2-40B4-BE49-F238E27FC236}">
                  <a16:creationId xmlns:a16="http://schemas.microsoft.com/office/drawing/2014/main" id="{D552F563-39E6-430E-EB58-0AA85C3A9B5C}"/>
                </a:ext>
              </a:extLst>
            </p:cNvPr>
            <p:cNvSpPr/>
            <p:nvPr/>
          </p:nvSpPr>
          <p:spPr>
            <a:xfrm>
              <a:off x="2022505" y="4884230"/>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Historical &amp; Heritage</a:t>
              </a:r>
            </a:p>
          </p:txBody>
        </p:sp>
      </p:grpSp>
      <p:grpSp>
        <p:nvGrpSpPr>
          <p:cNvPr id="28" name="Group 27">
            <a:extLst>
              <a:ext uri="{FF2B5EF4-FFF2-40B4-BE49-F238E27FC236}">
                <a16:creationId xmlns:a16="http://schemas.microsoft.com/office/drawing/2014/main" id="{AAB30B11-61D6-41D3-2082-CCCE0A96B630}"/>
              </a:ext>
            </a:extLst>
          </p:cNvPr>
          <p:cNvGrpSpPr/>
          <p:nvPr/>
        </p:nvGrpSpPr>
        <p:grpSpPr>
          <a:xfrm>
            <a:off x="5227224" y="4730937"/>
            <a:ext cx="2913040" cy="1086244"/>
            <a:chOff x="5227224" y="4883337"/>
            <a:chExt cx="2913040" cy="1086244"/>
          </a:xfrm>
        </p:grpSpPr>
        <p:sp>
          <p:nvSpPr>
            <p:cNvPr id="29" name="Rectangle: Rounded Corners 28">
              <a:extLst>
                <a:ext uri="{FF2B5EF4-FFF2-40B4-BE49-F238E27FC236}">
                  <a16:creationId xmlns:a16="http://schemas.microsoft.com/office/drawing/2014/main" id="{C4672C0C-46C7-72D4-B914-48DB2F7E10AE}"/>
                </a:ext>
              </a:extLst>
            </p:cNvPr>
            <p:cNvSpPr/>
            <p:nvPr/>
          </p:nvSpPr>
          <p:spPr>
            <a:xfrm>
              <a:off x="5227224" y="488911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0" name="Rectangle 29">
              <a:extLst>
                <a:ext uri="{FF2B5EF4-FFF2-40B4-BE49-F238E27FC236}">
                  <a16:creationId xmlns:a16="http://schemas.microsoft.com/office/drawing/2014/main" id="{95421970-4C46-2F59-0676-DB02193D672F}"/>
                </a:ext>
              </a:extLst>
            </p:cNvPr>
            <p:cNvSpPr/>
            <p:nvPr/>
          </p:nvSpPr>
          <p:spPr>
            <a:xfrm>
              <a:off x="6454615" y="488333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Special Interest</a:t>
              </a:r>
            </a:p>
          </p:txBody>
        </p:sp>
      </p:grpSp>
      <p:sp>
        <p:nvSpPr>
          <p:cNvPr id="31" name="Rectangle 30">
            <a:extLst>
              <a:ext uri="{FF2B5EF4-FFF2-40B4-BE49-F238E27FC236}">
                <a16:creationId xmlns:a16="http://schemas.microsoft.com/office/drawing/2014/main" id="{60760CB6-8BB6-6466-9E1D-19C68393250C}"/>
              </a:ext>
            </a:extLst>
          </p:cNvPr>
          <p:cNvSpPr/>
          <p:nvPr/>
        </p:nvSpPr>
        <p:spPr>
          <a:xfrm>
            <a:off x="622300" y="1536700"/>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E918B995-6A63-26D7-BD4C-B83BEFDC46D9}"/>
              </a:ext>
            </a:extLst>
          </p:cNvPr>
          <p:cNvSpPr/>
          <p:nvPr/>
        </p:nvSpPr>
        <p:spPr>
          <a:xfrm>
            <a:off x="622300" y="3137152"/>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DB191106-222D-3F44-B43E-DB2E23FB881C}"/>
              </a:ext>
            </a:extLst>
          </p:cNvPr>
          <p:cNvSpPr/>
          <p:nvPr/>
        </p:nvSpPr>
        <p:spPr>
          <a:xfrm>
            <a:off x="622300" y="4737604"/>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75F46F45-5ECE-B398-6E60-E3949DC8467C}"/>
              </a:ext>
            </a:extLst>
          </p:cNvPr>
          <p:cNvSpPr/>
          <p:nvPr/>
        </p:nvSpPr>
        <p:spPr>
          <a:xfrm>
            <a:off x="4832890" y="1536700"/>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a:extLst>
              <a:ext uri="{FF2B5EF4-FFF2-40B4-BE49-F238E27FC236}">
                <a16:creationId xmlns:a16="http://schemas.microsoft.com/office/drawing/2014/main" id="{5BB15C13-F022-0AD6-4DE3-17C04C96319B}"/>
              </a:ext>
            </a:extLst>
          </p:cNvPr>
          <p:cNvSpPr/>
          <p:nvPr/>
        </p:nvSpPr>
        <p:spPr>
          <a:xfrm>
            <a:off x="4832890" y="3137152"/>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a:extLst>
              <a:ext uri="{FF2B5EF4-FFF2-40B4-BE49-F238E27FC236}">
                <a16:creationId xmlns:a16="http://schemas.microsoft.com/office/drawing/2014/main" id="{6AE474FA-1D98-DDCC-5CAC-040AF7263A9D}"/>
              </a:ext>
            </a:extLst>
          </p:cNvPr>
          <p:cNvSpPr/>
          <p:nvPr/>
        </p:nvSpPr>
        <p:spPr>
          <a:xfrm>
            <a:off x="4832890" y="4737604"/>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Graphic 11" descr="Lighthouse scene outline">
            <a:extLst>
              <a:ext uri="{FF2B5EF4-FFF2-40B4-BE49-F238E27FC236}">
                <a16:creationId xmlns:a16="http://schemas.microsoft.com/office/drawing/2014/main" id="{8E9F6651-6034-4676-1AFD-E75B0821B5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3695" y="3205438"/>
            <a:ext cx="914400" cy="914400"/>
          </a:xfrm>
          <a:prstGeom prst="rect">
            <a:avLst/>
          </a:prstGeom>
        </p:spPr>
      </p:pic>
      <p:pic>
        <p:nvPicPr>
          <p:cNvPr id="20" name="Graphic 19" descr="Vacation outline">
            <a:extLst>
              <a:ext uri="{FF2B5EF4-FFF2-40B4-BE49-F238E27FC236}">
                <a16:creationId xmlns:a16="http://schemas.microsoft.com/office/drawing/2014/main" id="{848A1E8E-8240-DF15-6EFB-53DB0B62C4C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08292" y="1637862"/>
            <a:ext cx="914400" cy="914400"/>
          </a:xfrm>
          <a:prstGeom prst="rect">
            <a:avLst/>
          </a:prstGeom>
        </p:spPr>
      </p:pic>
      <p:pic>
        <p:nvPicPr>
          <p:cNvPr id="32" name="Graphic 31" descr="Bucket and shovel outline">
            <a:extLst>
              <a:ext uri="{FF2B5EF4-FFF2-40B4-BE49-F238E27FC236}">
                <a16:creationId xmlns:a16="http://schemas.microsoft.com/office/drawing/2014/main" id="{A19C3BC9-4B74-BCD8-AAB8-174F34C8DA4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03103" y="3213566"/>
            <a:ext cx="914400" cy="914400"/>
          </a:xfrm>
          <a:prstGeom prst="rect">
            <a:avLst/>
          </a:prstGeom>
        </p:spPr>
      </p:pic>
      <p:pic>
        <p:nvPicPr>
          <p:cNvPr id="35" name="Graphic 34" descr="Crown outline">
            <a:extLst>
              <a:ext uri="{FF2B5EF4-FFF2-40B4-BE49-F238E27FC236}">
                <a16:creationId xmlns:a16="http://schemas.microsoft.com/office/drawing/2014/main" id="{70EE7CA9-48DC-8C4C-FA71-CC4E2F24455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29648" y="1628832"/>
            <a:ext cx="914400" cy="914400"/>
          </a:xfrm>
          <a:prstGeom prst="rect">
            <a:avLst/>
          </a:prstGeom>
        </p:spPr>
      </p:pic>
      <p:pic>
        <p:nvPicPr>
          <p:cNvPr id="37" name="Graphic 36" descr="Hourglass 30% outline">
            <a:extLst>
              <a:ext uri="{FF2B5EF4-FFF2-40B4-BE49-F238E27FC236}">
                <a16:creationId xmlns:a16="http://schemas.microsoft.com/office/drawing/2014/main" id="{593E29F7-6B9E-2B74-B83A-351DFA1B957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83695" y="4815966"/>
            <a:ext cx="914400" cy="914400"/>
          </a:xfrm>
          <a:prstGeom prst="rect">
            <a:avLst/>
          </a:prstGeom>
        </p:spPr>
      </p:pic>
      <p:pic>
        <p:nvPicPr>
          <p:cNvPr id="39" name="Graphic 38" descr="Toy Train outline">
            <a:extLst>
              <a:ext uri="{FF2B5EF4-FFF2-40B4-BE49-F238E27FC236}">
                <a16:creationId xmlns:a16="http://schemas.microsoft.com/office/drawing/2014/main" id="{1BBD0FFF-628D-9C74-C74F-7CA53AA0EE8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403103" y="4815966"/>
            <a:ext cx="914400" cy="914400"/>
          </a:xfrm>
          <a:prstGeom prst="rect">
            <a:avLst/>
          </a:prstGeom>
        </p:spPr>
      </p:pic>
    </p:spTree>
    <p:extLst>
      <p:ext uri="{BB962C8B-B14F-4D97-AF65-F5344CB8AC3E}">
        <p14:creationId xmlns:p14="http://schemas.microsoft.com/office/powerpoint/2010/main" val="9203349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4B6E46B9-AC56-4202-27F1-AB0CD8F6F3B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1C97500D-7964-0ECB-43ED-75044EE92DE9}"/>
              </a:ext>
            </a:extLst>
          </p:cNvPr>
          <p:cNvSpPr/>
          <p:nvPr/>
        </p:nvSpPr>
        <p:spPr>
          <a:xfrm>
            <a:off x="3385414" y="186002"/>
            <a:ext cx="4075065" cy="1474189"/>
          </a:xfrm>
          <a:prstGeom prst="rect">
            <a:avLst/>
          </a:prstGeom>
          <a:solidFill>
            <a:srgbClr val="F9DC4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4F1B9D88-A2C1-42E1-CBDF-DE8756FCF900}"/>
              </a:ext>
            </a:extLst>
          </p:cNvPr>
          <p:cNvSpPr/>
          <p:nvPr/>
        </p:nvSpPr>
        <p:spPr>
          <a:xfrm>
            <a:off x="216638" y="1437176"/>
            <a:ext cx="8710724" cy="4774528"/>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2" name="Google Shape;142;p31">
            <a:hlinkClick r:id="rId3" action="ppaction://hlinksldjump"/>
            <a:extLst>
              <a:ext uri="{FF2B5EF4-FFF2-40B4-BE49-F238E27FC236}">
                <a16:creationId xmlns:a16="http://schemas.microsoft.com/office/drawing/2014/main" id="{AFE73835-5CC0-BD80-6FB4-463269CFB48F}"/>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E906B92A-8F63-4EF3-4938-EE2C49520BD4}"/>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grpSp>
        <p:nvGrpSpPr>
          <p:cNvPr id="3" name="Group 2">
            <a:extLst>
              <a:ext uri="{FF2B5EF4-FFF2-40B4-BE49-F238E27FC236}">
                <a16:creationId xmlns:a16="http://schemas.microsoft.com/office/drawing/2014/main" id="{1376E7C2-3B2C-5304-912B-81D18D485391}"/>
              </a:ext>
            </a:extLst>
          </p:cNvPr>
          <p:cNvGrpSpPr/>
          <p:nvPr/>
        </p:nvGrpSpPr>
        <p:grpSpPr>
          <a:xfrm>
            <a:off x="328612" y="232141"/>
            <a:ext cx="2900340" cy="1084460"/>
            <a:chOff x="328612" y="232141"/>
            <a:chExt cx="2900340" cy="1084460"/>
          </a:xfrm>
        </p:grpSpPr>
        <p:sp>
          <p:nvSpPr>
            <p:cNvPr id="9" name="Rectangle: Rounded Corners 8">
              <a:extLst>
                <a:ext uri="{FF2B5EF4-FFF2-40B4-BE49-F238E27FC236}">
                  <a16:creationId xmlns:a16="http://schemas.microsoft.com/office/drawing/2014/main" id="{B9EC6683-24BF-55A7-32D7-043D672DCCAB}"/>
                </a:ext>
              </a:extLst>
            </p:cNvPr>
            <p:cNvSpPr/>
            <p:nvPr/>
          </p:nvSpPr>
          <p:spPr>
            <a:xfrm>
              <a:off x="328612" y="23214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0FA71A56-1991-B4C6-7EC5-DD71050E74E9}"/>
                </a:ext>
              </a:extLst>
            </p:cNvPr>
            <p:cNvSpPr/>
            <p:nvPr/>
          </p:nvSpPr>
          <p:spPr>
            <a:xfrm>
              <a:off x="1543303" y="232142"/>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Tourism</a:t>
              </a:r>
            </a:p>
          </p:txBody>
        </p:sp>
      </p:grpSp>
      <p:pic>
        <p:nvPicPr>
          <p:cNvPr id="31" name="Picture 30" descr="A green train next to a building&#10;&#10;Description automatically generated">
            <a:extLst>
              <a:ext uri="{FF2B5EF4-FFF2-40B4-BE49-F238E27FC236}">
                <a16:creationId xmlns:a16="http://schemas.microsoft.com/office/drawing/2014/main" id="{9A49F3D6-123B-05C4-FDB5-31A9402DB593}"/>
              </a:ext>
            </a:extLst>
          </p:cNvPr>
          <p:cNvPicPr>
            <a:picLocks noChangeAspect="1"/>
          </p:cNvPicPr>
          <p:nvPr/>
        </p:nvPicPr>
        <p:blipFill>
          <a:blip r:embed="rId5"/>
          <a:stretch>
            <a:fillRect/>
          </a:stretch>
        </p:blipFill>
        <p:spPr>
          <a:xfrm>
            <a:off x="6879564" y="5473196"/>
            <a:ext cx="2264436" cy="832352"/>
          </a:xfrm>
          <a:prstGeom prst="rect">
            <a:avLst/>
          </a:prstGeom>
        </p:spPr>
      </p:pic>
      <p:sp>
        <p:nvSpPr>
          <p:cNvPr id="29" name="TextBox 28">
            <a:extLst>
              <a:ext uri="{FF2B5EF4-FFF2-40B4-BE49-F238E27FC236}">
                <a16:creationId xmlns:a16="http://schemas.microsoft.com/office/drawing/2014/main" id="{C8694830-EE1D-3F97-3BB3-A71FBA3869CA}"/>
              </a:ext>
            </a:extLst>
          </p:cNvPr>
          <p:cNvSpPr txBox="1"/>
          <p:nvPr/>
        </p:nvSpPr>
        <p:spPr>
          <a:xfrm>
            <a:off x="3311871" y="240355"/>
            <a:ext cx="4215283" cy="1169551"/>
          </a:xfrm>
          <a:prstGeom prst="rect">
            <a:avLst/>
          </a:prstGeom>
          <a:noFill/>
        </p:spPr>
        <p:txBody>
          <a:bodyPr wrap="square">
            <a:spAutoFit/>
          </a:bodyPr>
          <a:lstStyle/>
          <a:p>
            <a:pPr algn="ctr"/>
            <a:r>
              <a:rPr lang="en-GB" dirty="0">
                <a:solidFill>
                  <a:srgbClr val="2F2967"/>
                </a:solidFill>
                <a:effectLst/>
                <a:latin typeface="Castledown" panose="02000503040000020003" pitchFamily="2" charset="0"/>
              </a:rPr>
              <a:t> The railway made Weymouth easily accessible from all over the country, turning it into a popular seaside resort. This led to a boom in the hospitality industry, developing hotels, guesthouses, restaurants, and entertainment venues.</a:t>
            </a:r>
            <a:endParaRPr lang="en-GB" dirty="0">
              <a:solidFill>
                <a:srgbClr val="2F2967"/>
              </a:solidFill>
              <a:latin typeface="Castledown" panose="02000503040000020003" pitchFamily="2" charset="0"/>
            </a:endParaRPr>
          </a:p>
        </p:txBody>
      </p:sp>
      <p:pic>
        <p:nvPicPr>
          <p:cNvPr id="2" name="Graphic 1" descr="Selfie Stick outline">
            <a:extLst>
              <a:ext uri="{FF2B5EF4-FFF2-40B4-BE49-F238E27FC236}">
                <a16:creationId xmlns:a16="http://schemas.microsoft.com/office/drawing/2014/main" id="{450D0A04-59D6-11D9-24F9-C89C44DB694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8685" y="315176"/>
            <a:ext cx="914400" cy="914400"/>
          </a:xfrm>
          <a:prstGeom prst="rect">
            <a:avLst/>
          </a:prstGeom>
        </p:spPr>
      </p:pic>
      <p:pic>
        <p:nvPicPr>
          <p:cNvPr id="7" name="Picture 6" descr="A beach chair and umbrella&#10;&#10;AI-generated content may be incorrect.">
            <a:extLst>
              <a:ext uri="{FF2B5EF4-FFF2-40B4-BE49-F238E27FC236}">
                <a16:creationId xmlns:a16="http://schemas.microsoft.com/office/drawing/2014/main" id="{0DBFC5F8-95D7-530B-C2B1-7BAAE58C445F}"/>
              </a:ext>
            </a:extLst>
          </p:cNvPr>
          <p:cNvPicPr>
            <a:picLocks noChangeAspect="1"/>
          </p:cNvPicPr>
          <p:nvPr/>
        </p:nvPicPr>
        <p:blipFill>
          <a:blip r:embed="rId8"/>
          <a:stretch>
            <a:fillRect/>
          </a:stretch>
        </p:blipFill>
        <p:spPr>
          <a:xfrm flipH="1">
            <a:off x="7153078" y="390577"/>
            <a:ext cx="1070496" cy="1073682"/>
          </a:xfrm>
          <a:prstGeom prst="rect">
            <a:avLst/>
          </a:prstGeom>
        </p:spPr>
      </p:pic>
      <p:sp>
        <p:nvSpPr>
          <p:cNvPr id="12" name="Rectangle 1">
            <a:extLst>
              <a:ext uri="{FF2B5EF4-FFF2-40B4-BE49-F238E27FC236}">
                <a16:creationId xmlns:a16="http://schemas.microsoft.com/office/drawing/2014/main" id="{43119E22-1D7A-D2CB-7F78-39C450842E67}"/>
              </a:ext>
            </a:extLst>
          </p:cNvPr>
          <p:cNvSpPr>
            <a:spLocks noChangeArrowheads="1"/>
          </p:cNvSpPr>
          <p:nvPr/>
        </p:nvSpPr>
        <p:spPr bwMode="auto">
          <a:xfrm>
            <a:off x="518654" y="1608497"/>
            <a:ext cx="4457607"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Castledown" panose="02000503040000020003" pitchFamily="2" charset="0"/>
              </a:rPr>
              <a:t>1. The Arrival of the Railway:</a:t>
            </a:r>
            <a:endParaRPr kumimoji="0" lang="en-US" altLang="en-US" sz="1200" b="0" i="0" u="none" strike="noStrike" cap="none" normalizeH="0" baseline="0" dirty="0">
              <a:ln>
                <a:noFill/>
              </a:ln>
              <a:solidFill>
                <a:schemeClr val="tx1"/>
              </a:solidFill>
              <a:effectLst/>
              <a:latin typeface="Castledown" panose="02000503040000020003" pitchFamily="2"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Accessibility:</a:t>
            </a:r>
            <a:r>
              <a:rPr kumimoji="0" lang="en-US" altLang="en-US" sz="1200" b="0" i="0" u="none" strike="noStrike" cap="none" normalizeH="0" baseline="0" dirty="0">
                <a:ln>
                  <a:noFill/>
                </a:ln>
                <a:solidFill>
                  <a:schemeClr val="tx1"/>
                </a:solidFill>
                <a:effectLst/>
                <a:latin typeface="Castledown" panose="02000503040000020003" pitchFamily="2" charset="0"/>
              </a:rPr>
              <a:t> The Great Western Railway reached Weymouth in 1857, connecting it to major cities like London. This dramatically reduced travel time and cost, making Weymouth accessible to a much wider population.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Increased Visitor Numbers:</a:t>
            </a:r>
            <a:r>
              <a:rPr kumimoji="0" lang="en-US" altLang="en-US" sz="1200" b="0" i="0" u="none" strike="noStrike" cap="none" normalizeH="0" baseline="0" dirty="0">
                <a:ln>
                  <a:noFill/>
                </a:ln>
                <a:solidFill>
                  <a:schemeClr val="tx1"/>
                </a:solidFill>
                <a:effectLst/>
                <a:latin typeface="Castledown" panose="02000503040000020003" pitchFamily="2" charset="0"/>
              </a:rPr>
              <a:t> The railway brought an influx of day-trippers and holidaymakers, eager to experience the seaside and enjoy Weymouth's attractions.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Castledown" panose="02000503040000020003" pitchFamily="2" charset="0"/>
            </a:endParaRPr>
          </a:p>
        </p:txBody>
      </p:sp>
      <p:sp>
        <p:nvSpPr>
          <p:cNvPr id="13" name="Rectangle 2">
            <a:extLst>
              <a:ext uri="{FF2B5EF4-FFF2-40B4-BE49-F238E27FC236}">
                <a16:creationId xmlns:a16="http://schemas.microsoft.com/office/drawing/2014/main" id="{E8BAC5C7-003D-98FF-FC4C-1C1AB71CFDAC}"/>
              </a:ext>
            </a:extLst>
          </p:cNvPr>
          <p:cNvSpPr>
            <a:spLocks noChangeArrowheads="1"/>
          </p:cNvSpPr>
          <p:nvPr/>
        </p:nvSpPr>
        <p:spPr bwMode="auto">
          <a:xfrm>
            <a:off x="4856781" y="1586167"/>
            <a:ext cx="414127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Castledown" panose="02000503040000020003" pitchFamily="2" charset="0"/>
              </a:rPr>
              <a:t>2. Victorian Ideals and Seaside Popularity:</a:t>
            </a:r>
            <a:endParaRPr kumimoji="0" lang="en-US" altLang="en-US" sz="1200" b="0" i="0" u="none" strike="noStrike" cap="none" normalizeH="0" baseline="0" dirty="0">
              <a:ln>
                <a:noFill/>
              </a:ln>
              <a:solidFill>
                <a:schemeClr val="tx1"/>
              </a:solidFill>
              <a:effectLst/>
              <a:latin typeface="Castledown" panose="02000503040000020003" pitchFamily="2"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Sea Bathing Craze:</a:t>
            </a:r>
            <a:r>
              <a:rPr kumimoji="0" lang="en-US" altLang="en-US" sz="1200" b="0" i="0" u="none" strike="noStrike" cap="none" normalizeH="0" baseline="0" dirty="0">
                <a:ln>
                  <a:noFill/>
                </a:ln>
                <a:solidFill>
                  <a:schemeClr val="tx1"/>
                </a:solidFill>
                <a:effectLst/>
                <a:latin typeface="Castledown" panose="02000503040000020003" pitchFamily="2" charset="0"/>
              </a:rPr>
              <a:t> The Victorian era saw a surge in the popularity of sea bathing for health and leisure. Weymouth's sandy beaches and clean waters were perfectly suited to this trend.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Respectability and Family Holidays:</a:t>
            </a:r>
            <a:r>
              <a:rPr kumimoji="0" lang="en-US" altLang="en-US" sz="1200" b="0" i="0" u="none" strike="noStrike" cap="none" normalizeH="0" baseline="0" dirty="0">
                <a:ln>
                  <a:noFill/>
                </a:ln>
                <a:solidFill>
                  <a:schemeClr val="tx1"/>
                </a:solidFill>
                <a:effectLst/>
                <a:latin typeface="Castledown" panose="02000503040000020003" pitchFamily="2" charset="0"/>
              </a:rPr>
              <a:t> Weymouth had a reputation for being a respectable and family-friendly resort, attracting middle-class Victorians seeking a wholesome seaside experience.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Castledown" panose="02000503040000020003" pitchFamily="2" charset="0"/>
            </a:endParaRPr>
          </a:p>
        </p:txBody>
      </p:sp>
      <p:sp>
        <p:nvSpPr>
          <p:cNvPr id="15" name="TextBox 14">
            <a:extLst>
              <a:ext uri="{FF2B5EF4-FFF2-40B4-BE49-F238E27FC236}">
                <a16:creationId xmlns:a16="http://schemas.microsoft.com/office/drawing/2014/main" id="{9C82362B-DF06-E109-4736-F8433A7BD4D3}"/>
              </a:ext>
            </a:extLst>
          </p:cNvPr>
          <p:cNvSpPr txBox="1"/>
          <p:nvPr/>
        </p:nvSpPr>
        <p:spPr>
          <a:xfrm>
            <a:off x="494265" y="3199692"/>
            <a:ext cx="5637028" cy="1569660"/>
          </a:xfrm>
          <a:prstGeom prst="rect">
            <a:avLst/>
          </a:prstGeom>
          <a:noFill/>
        </p:spPr>
        <p:txBody>
          <a:bodyPr wrap="square">
            <a:spAutoFit/>
          </a:bodyPr>
          <a:lstStyle/>
          <a:p>
            <a:r>
              <a:rPr lang="en-GB" sz="1200" b="1" dirty="0">
                <a:solidFill>
                  <a:schemeClr val="tx1"/>
                </a:solidFill>
                <a:latin typeface="Castledown" panose="02000503040000020003" pitchFamily="2" charset="0"/>
              </a:rPr>
              <a:t>3. Development of Infrastructure and Attractions:</a:t>
            </a:r>
            <a:endParaRPr lang="en-GB" sz="1200" dirty="0">
              <a:solidFill>
                <a:schemeClr val="tx1"/>
              </a:solidFill>
              <a:latin typeface="Castledown" panose="02000503040000020003" pitchFamily="2" charset="0"/>
            </a:endParaRPr>
          </a:p>
          <a:p>
            <a:pPr>
              <a:buFont typeface="Arial" panose="020B0604020202020204" pitchFamily="34" charset="0"/>
              <a:buChar char="•"/>
            </a:pPr>
            <a:r>
              <a:rPr lang="en-GB" sz="1200" b="1" dirty="0">
                <a:solidFill>
                  <a:schemeClr val="tx1"/>
                </a:solidFill>
                <a:latin typeface="Castledown" panose="02000503040000020003" pitchFamily="2" charset="0"/>
              </a:rPr>
              <a:t>Accommodation:</a:t>
            </a:r>
            <a:r>
              <a:rPr lang="en-GB" sz="1200" dirty="0">
                <a:solidFill>
                  <a:schemeClr val="tx1"/>
                </a:solidFill>
                <a:latin typeface="Castledown" panose="02000503040000020003" pitchFamily="2" charset="0"/>
              </a:rPr>
              <a:t> The increased number of visitors led to the construction of grand hotels, guesthouses, and lodging options to cater to different budgets.</a:t>
            </a:r>
          </a:p>
          <a:p>
            <a:pPr>
              <a:buFont typeface="Arial" panose="020B0604020202020204" pitchFamily="34" charset="0"/>
              <a:buChar char="•"/>
            </a:pPr>
            <a:r>
              <a:rPr lang="en-GB" sz="1200" b="1" dirty="0">
                <a:solidFill>
                  <a:schemeClr val="tx1"/>
                </a:solidFill>
                <a:latin typeface="Castledown" panose="02000503040000020003" pitchFamily="2" charset="0"/>
              </a:rPr>
              <a:t>Entertainment:</a:t>
            </a:r>
            <a:r>
              <a:rPr lang="en-GB" sz="1200" dirty="0">
                <a:solidFill>
                  <a:schemeClr val="tx1"/>
                </a:solidFill>
                <a:latin typeface="Castledown" panose="02000503040000020003" pitchFamily="2" charset="0"/>
              </a:rPr>
              <a:t> Weymouth developed a range of attractions to entertain visitors, including theatres, pleasure gardens, piers, and promenades.</a:t>
            </a:r>
          </a:p>
          <a:p>
            <a:pPr>
              <a:buFont typeface="Arial" panose="020B0604020202020204" pitchFamily="34" charset="0"/>
              <a:buChar char="•"/>
            </a:pPr>
            <a:r>
              <a:rPr lang="en-GB" sz="1200" b="1" dirty="0">
                <a:solidFill>
                  <a:schemeClr val="tx1"/>
                </a:solidFill>
                <a:latin typeface="Castledown" panose="02000503040000020003" pitchFamily="2" charset="0"/>
              </a:rPr>
              <a:t>Amenities:</a:t>
            </a:r>
            <a:r>
              <a:rPr lang="en-GB" sz="1200" dirty="0">
                <a:solidFill>
                  <a:schemeClr val="tx1"/>
                </a:solidFill>
                <a:latin typeface="Castledown" panose="02000503040000020003" pitchFamily="2" charset="0"/>
              </a:rPr>
              <a:t> The town invested in improving its infrastructure, including sanitation, lighting, and transport, making it a more comfortable and convenient place to visit.</a:t>
            </a:r>
          </a:p>
        </p:txBody>
      </p:sp>
      <p:sp>
        <p:nvSpPr>
          <p:cNvPr id="17" name="Rectangle 3">
            <a:extLst>
              <a:ext uri="{FF2B5EF4-FFF2-40B4-BE49-F238E27FC236}">
                <a16:creationId xmlns:a16="http://schemas.microsoft.com/office/drawing/2014/main" id="{BBFBB742-4F02-2AEB-A1A7-1223D43088EB}"/>
              </a:ext>
            </a:extLst>
          </p:cNvPr>
          <p:cNvSpPr>
            <a:spLocks noChangeArrowheads="1"/>
          </p:cNvSpPr>
          <p:nvPr/>
        </p:nvSpPr>
        <p:spPr bwMode="auto">
          <a:xfrm>
            <a:off x="441783" y="4720112"/>
            <a:ext cx="629037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Castledown" panose="02000503040000020003" pitchFamily="2" charset="0"/>
              </a:rPr>
              <a:t>4. Royal Patronage and Association:</a:t>
            </a:r>
            <a:endParaRPr kumimoji="0" lang="en-US" altLang="en-US" sz="1200" b="0" i="0" u="none" strike="noStrike" cap="none" normalizeH="0" baseline="0" dirty="0">
              <a:ln>
                <a:noFill/>
              </a:ln>
              <a:solidFill>
                <a:schemeClr val="tx1"/>
              </a:solidFill>
              <a:effectLst/>
              <a:latin typeface="Castledown" panose="02000503040000020003" pitchFamily="2"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George III's Legacy:</a:t>
            </a:r>
            <a:r>
              <a:rPr kumimoji="0" lang="en-US" altLang="en-US" sz="1200" b="0" i="0" u="none" strike="noStrike" cap="none" normalizeH="0" baseline="0" dirty="0">
                <a:ln>
                  <a:noFill/>
                </a:ln>
                <a:solidFill>
                  <a:schemeClr val="tx1"/>
                </a:solidFill>
                <a:effectLst/>
                <a:latin typeface="Castledown" panose="02000503040000020003" pitchFamily="2" charset="0"/>
              </a:rPr>
              <a:t> Although his visits were earlier, the legacy of King George III's patronage in the late 18th century continued to attract visitors to Weymouth throughout the Victorian era.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Royal Association:</a:t>
            </a:r>
            <a:r>
              <a:rPr kumimoji="0" lang="en-US" altLang="en-US" sz="1200" b="0" i="0" u="none" strike="noStrike" cap="none" normalizeH="0" baseline="0" dirty="0">
                <a:ln>
                  <a:noFill/>
                </a:ln>
                <a:solidFill>
                  <a:schemeClr val="tx1"/>
                </a:solidFill>
                <a:effectLst/>
                <a:latin typeface="Castledown" panose="02000503040000020003" pitchFamily="2" charset="0"/>
              </a:rPr>
              <a:t> Weymouth maintained its association with royalty, further enhancing its appeal as a prestigious and fashionable resort.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Castledown" panose="02000503040000020003" pitchFamily="2" charset="0"/>
            </a:endParaRPr>
          </a:p>
        </p:txBody>
      </p:sp>
      <p:sp>
        <p:nvSpPr>
          <p:cNvPr id="19" name="Rectangle 4">
            <a:extLst>
              <a:ext uri="{FF2B5EF4-FFF2-40B4-BE49-F238E27FC236}">
                <a16:creationId xmlns:a16="http://schemas.microsoft.com/office/drawing/2014/main" id="{943083AF-6B1F-3216-9044-95F36A41054F}"/>
              </a:ext>
            </a:extLst>
          </p:cNvPr>
          <p:cNvSpPr>
            <a:spLocks noChangeArrowheads="1"/>
          </p:cNvSpPr>
          <p:nvPr/>
        </p:nvSpPr>
        <p:spPr bwMode="auto">
          <a:xfrm flipH="1">
            <a:off x="6601305" y="3898935"/>
            <a:ext cx="2326057"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Castledown" panose="02000503040000020003" pitchFamily="2" charset="0"/>
              </a:rPr>
              <a:t>5. Marketing and Promotion:</a:t>
            </a:r>
            <a:endParaRPr kumimoji="0" lang="en-US" altLang="en-US" sz="1200" b="0" i="0" u="none" strike="noStrike" cap="none" normalizeH="0" baseline="0" dirty="0">
              <a:ln>
                <a:noFill/>
              </a:ln>
              <a:solidFill>
                <a:schemeClr val="tx1"/>
              </a:solidFill>
              <a:effectLst/>
              <a:latin typeface="Castledown" panose="02000503040000020003" pitchFamily="2"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Guidebooks and Advertising:</a:t>
            </a:r>
            <a:r>
              <a:rPr kumimoji="0" lang="en-US" altLang="en-US" sz="1200" b="0" i="0" u="none" strike="noStrike" cap="none" normalizeH="0" baseline="0" dirty="0">
                <a:ln>
                  <a:noFill/>
                </a:ln>
                <a:solidFill>
                  <a:schemeClr val="tx1"/>
                </a:solidFill>
                <a:effectLst/>
                <a:latin typeface="Castledown" panose="02000503040000020003" pitchFamily="2" charset="0"/>
              </a:rPr>
              <a:t> The rise of mass media and advertising helped promote Weymouth as a desirable tourist destination. Guidebooks and promotional materials highlighted its attractions and amenities.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Castledown" panose="02000503040000020003" pitchFamily="2" charset="0"/>
            </a:endParaRPr>
          </a:p>
        </p:txBody>
      </p:sp>
      <p:pic>
        <p:nvPicPr>
          <p:cNvPr id="23" name="Picture 22" descr="A cartoon of a building with people swimming in water&#10;&#10;AI-generated content may be incorrect.">
            <a:extLst>
              <a:ext uri="{FF2B5EF4-FFF2-40B4-BE49-F238E27FC236}">
                <a16:creationId xmlns:a16="http://schemas.microsoft.com/office/drawing/2014/main" id="{ED6FFE3D-11CC-3F24-68C1-DD698541E593}"/>
              </a:ext>
            </a:extLst>
          </p:cNvPr>
          <p:cNvPicPr>
            <a:picLocks noChangeAspect="1"/>
          </p:cNvPicPr>
          <p:nvPr/>
        </p:nvPicPr>
        <p:blipFill>
          <a:blip r:embed="rId9"/>
          <a:stretch>
            <a:fillRect/>
          </a:stretch>
        </p:blipFill>
        <p:spPr>
          <a:xfrm>
            <a:off x="7212135" y="3199692"/>
            <a:ext cx="1104395" cy="624684"/>
          </a:xfrm>
          <a:prstGeom prst="rect">
            <a:avLst/>
          </a:prstGeom>
        </p:spPr>
      </p:pic>
    </p:spTree>
    <p:extLst>
      <p:ext uri="{BB962C8B-B14F-4D97-AF65-F5344CB8AC3E}">
        <p14:creationId xmlns:p14="http://schemas.microsoft.com/office/powerpoint/2010/main" val="4288513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20A8A0ED-9E91-E6E3-9529-37839BAD8FB7}"/>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5CDBF4-F5BA-4302-6EBA-908CE2D16B39}"/>
              </a:ext>
            </a:extLst>
          </p:cNvPr>
          <p:cNvSpPr/>
          <p:nvPr/>
        </p:nvSpPr>
        <p:spPr>
          <a:xfrm>
            <a:off x="3409002" y="195773"/>
            <a:ext cx="4068123" cy="1241403"/>
          </a:xfrm>
          <a:prstGeom prst="rect">
            <a:avLst/>
          </a:prstGeom>
          <a:solidFill>
            <a:srgbClr val="F9DC4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18">
            <a:extLst>
              <a:ext uri="{FF2B5EF4-FFF2-40B4-BE49-F238E27FC236}">
                <a16:creationId xmlns:a16="http://schemas.microsoft.com/office/drawing/2014/main" id="{26430E16-F0BA-1847-EB69-614415D41027}"/>
              </a:ext>
            </a:extLst>
          </p:cNvPr>
          <p:cNvSpPr/>
          <p:nvPr/>
        </p:nvSpPr>
        <p:spPr>
          <a:xfrm>
            <a:off x="214201" y="1437176"/>
            <a:ext cx="8710724" cy="4774528"/>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6" name="Google Shape;146;p31" descr="A picture containing text, clipart&#10;&#10;Description automatically generated">
            <a:extLst>
              <a:ext uri="{FF2B5EF4-FFF2-40B4-BE49-F238E27FC236}">
                <a16:creationId xmlns:a16="http://schemas.microsoft.com/office/drawing/2014/main" id="{B9AAF8D6-9B3E-12C3-F904-9E9B28AD1F81}"/>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2" name="Group 1">
            <a:extLst>
              <a:ext uri="{FF2B5EF4-FFF2-40B4-BE49-F238E27FC236}">
                <a16:creationId xmlns:a16="http://schemas.microsoft.com/office/drawing/2014/main" id="{FBAC330B-EC49-616D-9C14-7FCACA8E4697}"/>
              </a:ext>
            </a:extLst>
          </p:cNvPr>
          <p:cNvGrpSpPr/>
          <p:nvPr/>
        </p:nvGrpSpPr>
        <p:grpSpPr>
          <a:xfrm>
            <a:off x="318977" y="175983"/>
            <a:ext cx="2919169" cy="1149437"/>
            <a:chOff x="300147" y="3145361"/>
            <a:chExt cx="2919169" cy="1149437"/>
          </a:xfrm>
        </p:grpSpPr>
        <p:sp>
          <p:nvSpPr>
            <p:cNvPr id="9" name="Rectangle: Rounded Corners 8">
              <a:extLst>
                <a:ext uri="{FF2B5EF4-FFF2-40B4-BE49-F238E27FC236}">
                  <a16:creationId xmlns:a16="http://schemas.microsoft.com/office/drawing/2014/main" id="{BD4EB996-638A-0212-9A87-8C4DE39A39E6}"/>
                </a:ext>
              </a:extLst>
            </p:cNvPr>
            <p:cNvSpPr/>
            <p:nvPr/>
          </p:nvSpPr>
          <p:spPr>
            <a:xfrm>
              <a:off x="300147"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1F36D721-A5EF-7B45-0014-1F43A2BD526B}"/>
                </a:ext>
              </a:extLst>
            </p:cNvPr>
            <p:cNvSpPr/>
            <p:nvPr/>
          </p:nvSpPr>
          <p:spPr>
            <a:xfrm>
              <a:off x="1533667" y="317836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Shipbuilding and Repair</a:t>
              </a:r>
            </a:p>
          </p:txBody>
        </p:sp>
        <p:pic>
          <p:nvPicPr>
            <p:cNvPr id="11" name="Graphic 10" descr="Anchor outline">
              <a:extLst>
                <a:ext uri="{FF2B5EF4-FFF2-40B4-BE49-F238E27FC236}">
                  <a16:creationId xmlns:a16="http://schemas.microsoft.com/office/drawing/2014/main" id="{51E6A6E2-4807-4878-C00B-35550A6AAE9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5547" y="3145361"/>
              <a:ext cx="1149437" cy="1149437"/>
            </a:xfrm>
            <a:prstGeom prst="rect">
              <a:avLst/>
            </a:prstGeom>
          </p:spPr>
        </p:pic>
      </p:grpSp>
      <p:sp>
        <p:nvSpPr>
          <p:cNvPr id="14" name="Google Shape;142;p31">
            <a:hlinkClick r:id="rId6" action="ppaction://hlinksldjump"/>
            <a:extLst>
              <a:ext uri="{FF2B5EF4-FFF2-40B4-BE49-F238E27FC236}">
                <a16:creationId xmlns:a16="http://schemas.microsoft.com/office/drawing/2014/main" id="{1FE40534-E1F1-ABE2-D227-D908B4CE8F92}"/>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6" name="TextBox 5">
            <a:extLst>
              <a:ext uri="{FF2B5EF4-FFF2-40B4-BE49-F238E27FC236}">
                <a16:creationId xmlns:a16="http://schemas.microsoft.com/office/drawing/2014/main" id="{CC0215BE-1822-30C2-C1E5-43D1F9D8CA50}"/>
              </a:ext>
            </a:extLst>
          </p:cNvPr>
          <p:cNvSpPr txBox="1"/>
          <p:nvPr/>
        </p:nvSpPr>
        <p:spPr>
          <a:xfrm>
            <a:off x="5143500" y="2727603"/>
            <a:ext cx="3680084" cy="1585049"/>
          </a:xfrm>
          <a:prstGeom prst="rect">
            <a:avLst/>
          </a:prstGeom>
          <a:noFill/>
        </p:spPr>
        <p:txBody>
          <a:bodyPr wrap="square">
            <a:spAutoFit/>
          </a:bodyPr>
          <a:lstStyle/>
          <a:p>
            <a:pPr algn="l">
              <a:spcBef>
                <a:spcPts val="1500"/>
              </a:spcBef>
              <a:spcAft>
                <a:spcPts val="750"/>
              </a:spcAft>
            </a:pPr>
            <a:r>
              <a:rPr lang="en-GB" sz="1200" b="1" i="0" dirty="0">
                <a:solidFill>
                  <a:srgbClr val="001D35"/>
                </a:solidFill>
                <a:effectLst/>
                <a:latin typeface="Castledown" panose="02000503040000020003" pitchFamily="2" charset="0"/>
              </a:rPr>
              <a:t>Technology</a:t>
            </a:r>
          </a:p>
          <a:p>
            <a:pPr algn="l">
              <a:spcBef>
                <a:spcPts val="750"/>
              </a:spcBef>
              <a:spcAft>
                <a:spcPts val="600"/>
              </a:spcAft>
            </a:pPr>
            <a:r>
              <a:rPr lang="en-GB" sz="1200" i="0" u="sng" dirty="0">
                <a:solidFill>
                  <a:srgbClr val="001D35"/>
                </a:solidFill>
                <a:effectLst/>
                <a:latin typeface="Castledown" panose="02000503040000020003" pitchFamily="2" charset="0"/>
              </a:rPr>
              <a:t>Materials </a:t>
            </a:r>
            <a:r>
              <a:rPr lang="en-GB" sz="1200" b="0" i="0" dirty="0">
                <a:solidFill>
                  <a:srgbClr val="001D35"/>
                </a:solidFill>
                <a:effectLst/>
                <a:latin typeface="Castledown" panose="02000503040000020003" pitchFamily="2" charset="0"/>
              </a:rPr>
              <a:t>Ships were built from wood until the 19th century, when iron and steel became more common. </a:t>
            </a:r>
          </a:p>
          <a:p>
            <a:pPr algn="l">
              <a:spcBef>
                <a:spcPts val="750"/>
              </a:spcBef>
              <a:spcAft>
                <a:spcPts val="1500"/>
              </a:spcAft>
            </a:pPr>
            <a:r>
              <a:rPr lang="en-GB" sz="1200" i="0" u="sng" dirty="0">
                <a:solidFill>
                  <a:srgbClr val="001D35"/>
                </a:solidFill>
                <a:effectLst/>
                <a:latin typeface="Castledown" panose="02000503040000020003" pitchFamily="2" charset="0"/>
              </a:rPr>
              <a:t>Power</a:t>
            </a:r>
            <a:r>
              <a:rPr lang="en-GB" sz="1200" dirty="0">
                <a:solidFill>
                  <a:srgbClr val="001D35"/>
                </a:solidFill>
                <a:latin typeface="Castledown" panose="02000503040000020003" pitchFamily="2" charset="0"/>
              </a:rPr>
              <a:t> </a:t>
            </a:r>
            <a:r>
              <a:rPr lang="en-GB" sz="1200" b="0" i="0" dirty="0">
                <a:solidFill>
                  <a:srgbClr val="001D35"/>
                </a:solidFill>
                <a:effectLst/>
                <a:latin typeface="Castledown" panose="02000503040000020003" pitchFamily="2" charset="0"/>
              </a:rPr>
              <a:t>Paddle-wheels were used until the 1840s, when screw propellers became more common. </a:t>
            </a:r>
          </a:p>
        </p:txBody>
      </p:sp>
      <p:sp>
        <p:nvSpPr>
          <p:cNvPr id="8" name="TextBox 7">
            <a:extLst>
              <a:ext uri="{FF2B5EF4-FFF2-40B4-BE49-F238E27FC236}">
                <a16:creationId xmlns:a16="http://schemas.microsoft.com/office/drawing/2014/main" id="{4A43EC70-7C7D-5F92-4DF2-F34E1E72D8E9}"/>
              </a:ext>
            </a:extLst>
          </p:cNvPr>
          <p:cNvSpPr txBox="1"/>
          <p:nvPr/>
        </p:nvSpPr>
        <p:spPr>
          <a:xfrm>
            <a:off x="5143500" y="1482900"/>
            <a:ext cx="3680084" cy="1215717"/>
          </a:xfrm>
          <a:prstGeom prst="rect">
            <a:avLst/>
          </a:prstGeom>
          <a:noFill/>
        </p:spPr>
        <p:txBody>
          <a:bodyPr wrap="square">
            <a:spAutoFit/>
          </a:bodyPr>
          <a:lstStyle/>
          <a:p>
            <a:pPr algn="l" fontAlgn="ctr">
              <a:spcBef>
                <a:spcPts val="1500"/>
              </a:spcBef>
              <a:spcAft>
                <a:spcPts val="750"/>
              </a:spcAft>
            </a:pPr>
            <a:r>
              <a:rPr lang="en-GB" sz="1200" b="1" i="0" dirty="0">
                <a:solidFill>
                  <a:srgbClr val="001D35"/>
                </a:solidFill>
                <a:effectLst/>
                <a:latin typeface="Castledown" panose="02000503040000020003" pitchFamily="2" charset="0"/>
              </a:rPr>
              <a:t>Production </a:t>
            </a:r>
          </a:p>
          <a:p>
            <a:pPr algn="l">
              <a:spcBef>
                <a:spcPts val="750"/>
              </a:spcBef>
              <a:spcAft>
                <a:spcPts val="600"/>
              </a:spcAft>
            </a:pPr>
            <a:r>
              <a:rPr lang="en-GB" sz="1200" i="0" u="sng" dirty="0">
                <a:solidFill>
                  <a:srgbClr val="001D35"/>
                </a:solidFill>
                <a:effectLst/>
                <a:latin typeface="Castledown" panose="02000503040000020003" pitchFamily="2" charset="0"/>
              </a:rPr>
              <a:t>Ship size: </a:t>
            </a:r>
            <a:r>
              <a:rPr lang="en-GB" sz="1200" b="0" i="0" dirty="0">
                <a:solidFill>
                  <a:srgbClr val="001D35"/>
                </a:solidFill>
                <a:effectLst/>
                <a:latin typeface="Castledown" panose="02000503040000020003" pitchFamily="2" charset="0"/>
              </a:rPr>
              <a:t>Ship sizes increased in the 19th century.</a:t>
            </a:r>
          </a:p>
          <a:p>
            <a:pPr algn="l">
              <a:spcBef>
                <a:spcPts val="750"/>
              </a:spcBef>
              <a:spcAft>
                <a:spcPts val="1500"/>
              </a:spcAft>
            </a:pPr>
            <a:r>
              <a:rPr lang="en-GB" sz="1200" i="0" u="sng" dirty="0">
                <a:solidFill>
                  <a:srgbClr val="001D35"/>
                </a:solidFill>
                <a:effectLst/>
                <a:latin typeface="Castledown" panose="02000503040000020003" pitchFamily="2" charset="0"/>
              </a:rPr>
              <a:t>World market: </a:t>
            </a:r>
            <a:r>
              <a:rPr lang="en-GB" sz="1200" b="0" i="0" dirty="0">
                <a:solidFill>
                  <a:srgbClr val="001D35"/>
                </a:solidFill>
                <a:effectLst/>
                <a:latin typeface="Castledown" panose="02000503040000020003" pitchFamily="2" charset="0"/>
              </a:rPr>
              <a:t>Britain produced most of the world's shipping at the end of the century.</a:t>
            </a:r>
          </a:p>
        </p:txBody>
      </p:sp>
      <p:sp>
        <p:nvSpPr>
          <p:cNvPr id="13" name="TextBox 12">
            <a:extLst>
              <a:ext uri="{FF2B5EF4-FFF2-40B4-BE49-F238E27FC236}">
                <a16:creationId xmlns:a16="http://schemas.microsoft.com/office/drawing/2014/main" id="{9D0AF108-64EA-697A-9EBF-05C3C7C5E968}"/>
              </a:ext>
            </a:extLst>
          </p:cNvPr>
          <p:cNvSpPr txBox="1"/>
          <p:nvPr/>
        </p:nvSpPr>
        <p:spPr>
          <a:xfrm>
            <a:off x="5143500" y="4341638"/>
            <a:ext cx="3680084" cy="1585049"/>
          </a:xfrm>
          <a:prstGeom prst="rect">
            <a:avLst/>
          </a:prstGeom>
          <a:noFill/>
        </p:spPr>
        <p:txBody>
          <a:bodyPr wrap="square">
            <a:spAutoFit/>
          </a:bodyPr>
          <a:lstStyle/>
          <a:p>
            <a:pPr algn="l">
              <a:spcBef>
                <a:spcPts val="1500"/>
              </a:spcBef>
              <a:spcAft>
                <a:spcPts val="750"/>
              </a:spcAft>
            </a:pPr>
            <a:r>
              <a:rPr lang="en-GB" sz="1200" b="1" i="0" dirty="0">
                <a:solidFill>
                  <a:srgbClr val="001D35"/>
                </a:solidFill>
                <a:effectLst/>
                <a:latin typeface="Castledown" panose="02000503040000020003" pitchFamily="2" charset="0"/>
              </a:rPr>
              <a:t>Economic impact</a:t>
            </a:r>
          </a:p>
          <a:p>
            <a:pPr algn="l" fontAlgn="ctr">
              <a:spcBef>
                <a:spcPts val="750"/>
              </a:spcBef>
              <a:spcAft>
                <a:spcPts val="600"/>
              </a:spcAft>
              <a:buFont typeface="Arial" panose="020B0604020202020204" pitchFamily="34" charset="0"/>
              <a:buChar char="•"/>
            </a:pPr>
            <a:r>
              <a:rPr lang="en-GB" sz="1200" b="0" i="0" dirty="0">
                <a:solidFill>
                  <a:srgbClr val="001D35"/>
                </a:solidFill>
                <a:effectLst/>
                <a:latin typeface="Castledown" panose="02000503040000020003" pitchFamily="2" charset="0"/>
              </a:rPr>
              <a:t>Shipbuilding employed many people, including those who worked on engines, boilers, fittings, and steel. </a:t>
            </a:r>
          </a:p>
          <a:p>
            <a:pPr algn="l">
              <a:spcBef>
                <a:spcPts val="750"/>
              </a:spcBef>
              <a:spcAft>
                <a:spcPts val="1500"/>
              </a:spcAft>
              <a:buFont typeface="Arial" panose="020B0604020202020204" pitchFamily="34" charset="0"/>
              <a:buChar char="•"/>
            </a:pPr>
            <a:r>
              <a:rPr lang="en-GB" sz="1200" b="0" i="0" dirty="0">
                <a:solidFill>
                  <a:srgbClr val="001D35"/>
                </a:solidFill>
                <a:effectLst/>
                <a:latin typeface="Castledown" panose="02000503040000020003" pitchFamily="2" charset="0"/>
              </a:rPr>
              <a:t>Shipbuilding was a vital part of the British economy. </a:t>
            </a:r>
          </a:p>
        </p:txBody>
      </p:sp>
      <p:sp>
        <p:nvSpPr>
          <p:cNvPr id="20" name="TextBox 19">
            <a:extLst>
              <a:ext uri="{FF2B5EF4-FFF2-40B4-BE49-F238E27FC236}">
                <a16:creationId xmlns:a16="http://schemas.microsoft.com/office/drawing/2014/main" id="{72A29768-84A4-D298-5E95-CEFBBE6E48FD}"/>
              </a:ext>
            </a:extLst>
          </p:cNvPr>
          <p:cNvSpPr txBox="1"/>
          <p:nvPr/>
        </p:nvSpPr>
        <p:spPr>
          <a:xfrm>
            <a:off x="344377" y="3114354"/>
            <a:ext cx="3732922" cy="276999"/>
          </a:xfrm>
          <a:prstGeom prst="rect">
            <a:avLst/>
          </a:prstGeom>
          <a:noFill/>
        </p:spPr>
        <p:txBody>
          <a:bodyPr wrap="square">
            <a:spAutoFit/>
          </a:bodyPr>
          <a:lstStyle/>
          <a:p>
            <a:pPr algn="l" fontAlgn="ctr">
              <a:spcBef>
                <a:spcPts val="1500"/>
              </a:spcBef>
              <a:spcAft>
                <a:spcPts val="750"/>
              </a:spcAft>
            </a:pPr>
            <a:r>
              <a:rPr lang="en-GB" sz="1200" b="1" i="0" u="sng" dirty="0">
                <a:solidFill>
                  <a:srgbClr val="001D35"/>
                </a:solidFill>
                <a:effectLst/>
                <a:latin typeface="Castledown" panose="02000503040000020003" pitchFamily="2" charset="0"/>
              </a:rPr>
              <a:t>Key Aspects of Weymouth’s Shipbuilding history</a:t>
            </a:r>
          </a:p>
        </p:txBody>
      </p:sp>
      <p:pic>
        <p:nvPicPr>
          <p:cNvPr id="2054" name="Picture 6" descr="Forrestt's Lifeboat Building Yard ...">
            <a:extLst>
              <a:ext uri="{FF2B5EF4-FFF2-40B4-BE49-F238E27FC236}">
                <a16:creationId xmlns:a16="http://schemas.microsoft.com/office/drawing/2014/main" id="{593CA5E3-69FD-DA4E-1390-6E941FC2AE2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1468" y="1452823"/>
            <a:ext cx="2116800" cy="1348424"/>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12" name="Picture 11" descr="A cartoon of a sailboat&#10;&#10;AI-generated content may be incorrect.">
            <a:extLst>
              <a:ext uri="{FF2B5EF4-FFF2-40B4-BE49-F238E27FC236}">
                <a16:creationId xmlns:a16="http://schemas.microsoft.com/office/drawing/2014/main" id="{D86AB9F5-A03C-0B10-73A0-4E4419C0FF99}"/>
              </a:ext>
            </a:extLst>
          </p:cNvPr>
          <p:cNvPicPr>
            <a:picLocks noChangeAspect="1"/>
          </p:cNvPicPr>
          <p:nvPr/>
        </p:nvPicPr>
        <p:blipFill>
          <a:blip r:embed="rId8"/>
          <a:stretch>
            <a:fillRect/>
          </a:stretch>
        </p:blipFill>
        <p:spPr>
          <a:xfrm>
            <a:off x="7279009" y="686382"/>
            <a:ext cx="1133052" cy="750794"/>
          </a:xfrm>
          <a:prstGeom prst="rect">
            <a:avLst/>
          </a:prstGeom>
        </p:spPr>
      </p:pic>
      <p:sp>
        <p:nvSpPr>
          <p:cNvPr id="4" name="TextBox 3">
            <a:extLst>
              <a:ext uri="{FF2B5EF4-FFF2-40B4-BE49-F238E27FC236}">
                <a16:creationId xmlns:a16="http://schemas.microsoft.com/office/drawing/2014/main" id="{9410EF2C-07C5-1A20-1CAC-A67B75085C8E}"/>
              </a:ext>
            </a:extLst>
          </p:cNvPr>
          <p:cNvSpPr txBox="1"/>
          <p:nvPr/>
        </p:nvSpPr>
        <p:spPr>
          <a:xfrm>
            <a:off x="3379763" y="254583"/>
            <a:ext cx="4117593" cy="1015663"/>
          </a:xfrm>
          <a:prstGeom prst="rect">
            <a:avLst/>
          </a:prstGeom>
          <a:noFill/>
        </p:spPr>
        <p:txBody>
          <a:bodyPr wrap="square">
            <a:spAutoFit/>
          </a:bodyPr>
          <a:lstStyle/>
          <a:p>
            <a:pPr algn="ctr"/>
            <a:r>
              <a:rPr lang="en-GB" sz="1200" dirty="0">
                <a:solidFill>
                  <a:srgbClr val="2F2967"/>
                </a:solidFill>
                <a:effectLst/>
                <a:latin typeface="Castledown" panose="02000503040000020003" pitchFamily="2" charset="0"/>
              </a:rPr>
              <a:t>While Weymouth already had a shipbuilding tradition, the railway improved the supply of materials and the transportation of finished vessels and components. This facilitated the growth of shipbuilding and ship repair activities in the town.</a:t>
            </a:r>
            <a:endParaRPr lang="en-GB" sz="1000" dirty="0">
              <a:solidFill>
                <a:srgbClr val="2F2967"/>
              </a:solidFill>
              <a:latin typeface="Castledown" panose="02000503040000020003" pitchFamily="2" charset="0"/>
            </a:endParaRPr>
          </a:p>
        </p:txBody>
      </p:sp>
      <p:sp>
        <p:nvSpPr>
          <p:cNvPr id="7" name="TextBox 6">
            <a:extLst>
              <a:ext uri="{FF2B5EF4-FFF2-40B4-BE49-F238E27FC236}">
                <a16:creationId xmlns:a16="http://schemas.microsoft.com/office/drawing/2014/main" id="{7D0AF25B-472F-5E6E-2060-25DDADF791F6}"/>
              </a:ext>
            </a:extLst>
          </p:cNvPr>
          <p:cNvSpPr txBox="1"/>
          <p:nvPr/>
        </p:nvSpPr>
        <p:spPr>
          <a:xfrm>
            <a:off x="291361" y="1554752"/>
            <a:ext cx="2652491" cy="1569660"/>
          </a:xfrm>
          <a:prstGeom prst="rect">
            <a:avLst/>
          </a:prstGeom>
          <a:noFill/>
        </p:spPr>
        <p:txBody>
          <a:bodyPr wrap="square">
            <a:spAutoFit/>
          </a:bodyPr>
          <a:lstStyle/>
          <a:p>
            <a:pPr algn="ctr"/>
            <a:r>
              <a:rPr lang="en-GB" sz="1200" b="1" dirty="0">
                <a:solidFill>
                  <a:schemeClr val="tx1"/>
                </a:solidFill>
                <a:latin typeface="Castledown" panose="02000503040000020003" pitchFamily="2" charset="0"/>
              </a:rPr>
              <a:t>Growth and Development:</a:t>
            </a:r>
            <a:r>
              <a:rPr lang="en-GB" sz="1200" dirty="0">
                <a:solidFill>
                  <a:schemeClr val="tx1"/>
                </a:solidFill>
                <a:latin typeface="Castledown" panose="02000503040000020003" pitchFamily="2" charset="0"/>
              </a:rPr>
              <a:t> With Weymouth's rise as a significant port and fishing centre, shipbuilding became more prominent. Local shipyards built a variety of vessels, including fishing boats, merchant ships, and even some smaller warships.</a:t>
            </a:r>
          </a:p>
        </p:txBody>
      </p:sp>
      <p:sp>
        <p:nvSpPr>
          <p:cNvPr id="15" name="Rectangle 1">
            <a:extLst>
              <a:ext uri="{FF2B5EF4-FFF2-40B4-BE49-F238E27FC236}">
                <a16:creationId xmlns:a16="http://schemas.microsoft.com/office/drawing/2014/main" id="{0F520C23-326B-3FDC-1B03-DDFDDD8EA938}"/>
              </a:ext>
            </a:extLst>
          </p:cNvPr>
          <p:cNvSpPr>
            <a:spLocks noChangeArrowheads="1"/>
          </p:cNvSpPr>
          <p:nvPr/>
        </p:nvSpPr>
        <p:spPr bwMode="auto">
          <a:xfrm>
            <a:off x="318977" y="3317709"/>
            <a:ext cx="4824523"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Variety of Vessels:</a:t>
            </a:r>
            <a:r>
              <a:rPr kumimoji="0" lang="en-US" altLang="en-US" sz="1200" b="0" i="0" u="none" strike="noStrike" cap="none" normalizeH="0" baseline="0" dirty="0">
                <a:ln>
                  <a:noFill/>
                </a:ln>
                <a:solidFill>
                  <a:schemeClr val="tx1"/>
                </a:solidFill>
                <a:effectLst/>
                <a:latin typeface="Castledown" panose="02000503040000020003" pitchFamily="2" charset="0"/>
              </a:rPr>
              <a:t> Weymouth's shipyards built a range of vessels, reflecting the town's diverse maritime activities.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Local Materials and Skills:</a:t>
            </a:r>
            <a:r>
              <a:rPr kumimoji="0" lang="en-US" altLang="en-US" sz="1200" b="0" i="0" u="none" strike="noStrike" cap="none" normalizeH="0" baseline="0" dirty="0">
                <a:ln>
                  <a:noFill/>
                </a:ln>
                <a:solidFill>
                  <a:schemeClr val="tx1"/>
                </a:solidFill>
                <a:effectLst/>
                <a:latin typeface="Castledown" panose="02000503040000020003" pitchFamily="2" charset="0"/>
              </a:rPr>
              <a:t> Shipbuilders utilized local timber and expertise, contributing to the town's economy and community.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Connection to the Royal Navy:</a:t>
            </a:r>
            <a:r>
              <a:rPr kumimoji="0" lang="en-US" altLang="en-US" sz="1200" b="0" i="0" u="none" strike="noStrike" cap="none" normalizeH="0" baseline="0" dirty="0">
                <a:ln>
                  <a:noFill/>
                </a:ln>
                <a:solidFill>
                  <a:schemeClr val="tx1"/>
                </a:solidFill>
                <a:effectLst/>
                <a:latin typeface="Castledown" panose="02000503040000020003" pitchFamily="2" charset="0"/>
              </a:rPr>
              <a:t> Weymouth's strategic location meant that it sometimes played a role in building or supplying ships for the Royal Navy.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Evolution and Resilience:</a:t>
            </a:r>
            <a:r>
              <a:rPr kumimoji="0" lang="en-US" altLang="en-US" sz="1200" b="0" i="0" u="none" strike="noStrike" cap="none" normalizeH="0" baseline="0" dirty="0">
                <a:ln>
                  <a:noFill/>
                </a:ln>
                <a:solidFill>
                  <a:schemeClr val="tx1"/>
                </a:solidFill>
                <a:effectLst/>
                <a:latin typeface="Castledown" panose="02000503040000020003" pitchFamily="2" charset="0"/>
              </a:rPr>
              <a:t> Despite challenges, Weymouth's shipbuilding industry adapted and evolved, demonstrating its resilience and connection to the sea. </a:t>
            </a:r>
          </a:p>
        </p:txBody>
      </p:sp>
      <p:sp>
        <p:nvSpPr>
          <p:cNvPr id="17" name="Rectangle 2">
            <a:extLst>
              <a:ext uri="{FF2B5EF4-FFF2-40B4-BE49-F238E27FC236}">
                <a16:creationId xmlns:a16="http://schemas.microsoft.com/office/drawing/2014/main" id="{BC1A5CAD-CDC6-A7A5-15C7-0074B9CDC5A0}"/>
              </a:ext>
            </a:extLst>
          </p:cNvPr>
          <p:cNvSpPr>
            <a:spLocks noChangeArrowheads="1"/>
          </p:cNvSpPr>
          <p:nvPr/>
        </p:nvSpPr>
        <p:spPr bwMode="auto">
          <a:xfrm>
            <a:off x="299622" y="5136890"/>
            <a:ext cx="448972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chemeClr val="tx1"/>
                </a:solidFill>
                <a:effectLst/>
                <a:latin typeface="Castledown" panose="02000503040000020003" pitchFamily="2" charset="0"/>
              </a:rPr>
              <a:t>Specialization:</a:t>
            </a:r>
            <a:r>
              <a:rPr kumimoji="0" lang="en-US" altLang="en-US" sz="1200" b="0" i="0" u="none" strike="noStrike" cap="none" normalizeH="0" baseline="0" dirty="0">
                <a:ln>
                  <a:noFill/>
                </a:ln>
                <a:solidFill>
                  <a:schemeClr val="tx1"/>
                </a:solidFill>
                <a:effectLst/>
                <a:latin typeface="Castledown" panose="02000503040000020003" pitchFamily="2" charset="0"/>
              </a:rPr>
              <a:t> Shipbuilding in Weymouth shifted towards more specialized areas, such as boatbuilding, repairs, and marine services. </a:t>
            </a:r>
          </a:p>
        </p:txBody>
      </p:sp>
      <p:pic>
        <p:nvPicPr>
          <p:cNvPr id="22" name="Picture 21" descr="A cartoon of a ship&#10;&#10;AI-generated content may be incorrect.">
            <a:extLst>
              <a:ext uri="{FF2B5EF4-FFF2-40B4-BE49-F238E27FC236}">
                <a16:creationId xmlns:a16="http://schemas.microsoft.com/office/drawing/2014/main" id="{8BB35904-1DDC-AED3-4712-8E9FE5E7E5A3}"/>
              </a:ext>
            </a:extLst>
          </p:cNvPr>
          <p:cNvPicPr>
            <a:picLocks noChangeAspect="1"/>
          </p:cNvPicPr>
          <p:nvPr/>
        </p:nvPicPr>
        <p:blipFill>
          <a:blip r:embed="rId9"/>
          <a:stretch>
            <a:fillRect/>
          </a:stretch>
        </p:blipFill>
        <p:spPr>
          <a:xfrm flipH="1">
            <a:off x="607977" y="5460056"/>
            <a:ext cx="2030448" cy="1155108"/>
          </a:xfrm>
          <a:prstGeom prst="rect">
            <a:avLst/>
          </a:prstGeom>
        </p:spPr>
      </p:pic>
    </p:spTree>
    <p:extLst>
      <p:ext uri="{BB962C8B-B14F-4D97-AF65-F5344CB8AC3E}">
        <p14:creationId xmlns:p14="http://schemas.microsoft.com/office/powerpoint/2010/main" val="5420895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E6E0F9F-81D0-D757-4A62-3BD07349C8C8}"/>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0C05CD05-493E-809C-F59B-851D2A5A99EC}"/>
              </a:ext>
            </a:extLst>
          </p:cNvPr>
          <p:cNvSpPr/>
          <p:nvPr/>
        </p:nvSpPr>
        <p:spPr>
          <a:xfrm>
            <a:off x="3409002" y="195773"/>
            <a:ext cx="4068123" cy="1241403"/>
          </a:xfrm>
          <a:prstGeom prst="rect">
            <a:avLst/>
          </a:prstGeom>
          <a:solidFill>
            <a:srgbClr val="F9DC4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6" name="Google Shape;146;p31" descr="A picture containing text, clipart&#10;&#10;Description automatically generated">
            <a:extLst>
              <a:ext uri="{FF2B5EF4-FFF2-40B4-BE49-F238E27FC236}">
                <a16:creationId xmlns:a16="http://schemas.microsoft.com/office/drawing/2014/main" id="{B92217B8-D093-3608-2309-738162F91142}"/>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2" name="Group 1">
            <a:extLst>
              <a:ext uri="{FF2B5EF4-FFF2-40B4-BE49-F238E27FC236}">
                <a16:creationId xmlns:a16="http://schemas.microsoft.com/office/drawing/2014/main" id="{6BA59D76-40D8-F7BE-F66A-982841AEF0C6}"/>
              </a:ext>
            </a:extLst>
          </p:cNvPr>
          <p:cNvGrpSpPr/>
          <p:nvPr/>
        </p:nvGrpSpPr>
        <p:grpSpPr>
          <a:xfrm>
            <a:off x="318977" y="195773"/>
            <a:ext cx="2900338" cy="1084459"/>
            <a:chOff x="318977" y="4677451"/>
            <a:chExt cx="2900338" cy="1084459"/>
          </a:xfrm>
        </p:grpSpPr>
        <p:sp>
          <p:nvSpPr>
            <p:cNvPr id="9" name="Rectangle: Rounded Corners 8">
              <a:extLst>
                <a:ext uri="{FF2B5EF4-FFF2-40B4-BE49-F238E27FC236}">
                  <a16:creationId xmlns:a16="http://schemas.microsoft.com/office/drawing/2014/main" id="{A0B0F8CA-5333-C4C9-FF49-F7A7444FD729}"/>
                </a:ext>
              </a:extLst>
            </p:cNvPr>
            <p:cNvSpPr/>
            <p:nvPr/>
          </p:nvSpPr>
          <p:spPr>
            <a:xfrm>
              <a:off x="318977" y="468144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10" name="Rectangle 9">
              <a:extLst>
                <a:ext uri="{FF2B5EF4-FFF2-40B4-BE49-F238E27FC236}">
                  <a16:creationId xmlns:a16="http://schemas.microsoft.com/office/drawing/2014/main" id="{1A7A0E12-A5FC-70A5-A16E-56AE1CD59388}"/>
                </a:ext>
              </a:extLst>
            </p:cNvPr>
            <p:cNvSpPr/>
            <p:nvPr/>
          </p:nvSpPr>
          <p:spPr>
            <a:xfrm>
              <a:off x="1533666" y="46774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Fishing</a:t>
              </a:r>
            </a:p>
          </p:txBody>
        </p:sp>
      </p:grpSp>
      <p:sp>
        <p:nvSpPr>
          <p:cNvPr id="14" name="Google Shape;142;p31">
            <a:hlinkClick r:id="rId4" action="ppaction://hlinksldjump"/>
            <a:extLst>
              <a:ext uri="{FF2B5EF4-FFF2-40B4-BE49-F238E27FC236}">
                <a16:creationId xmlns:a16="http://schemas.microsoft.com/office/drawing/2014/main" id="{A224C079-9A27-ABB8-A638-78C4A1D16E56}"/>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4" name="Rectangle: Rounded Corners 3">
            <a:extLst>
              <a:ext uri="{FF2B5EF4-FFF2-40B4-BE49-F238E27FC236}">
                <a16:creationId xmlns:a16="http://schemas.microsoft.com/office/drawing/2014/main" id="{66D562D6-6C0A-22AD-96C1-C8AB7D567417}"/>
              </a:ext>
            </a:extLst>
          </p:cNvPr>
          <p:cNvSpPr/>
          <p:nvPr/>
        </p:nvSpPr>
        <p:spPr>
          <a:xfrm>
            <a:off x="214200" y="1437176"/>
            <a:ext cx="8710724" cy="4774528"/>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TextBox 15">
            <a:extLst>
              <a:ext uri="{FF2B5EF4-FFF2-40B4-BE49-F238E27FC236}">
                <a16:creationId xmlns:a16="http://schemas.microsoft.com/office/drawing/2014/main" id="{C48B0873-445F-9E83-7A96-3E8BA35D9CD4}"/>
              </a:ext>
            </a:extLst>
          </p:cNvPr>
          <p:cNvSpPr txBox="1"/>
          <p:nvPr/>
        </p:nvSpPr>
        <p:spPr>
          <a:xfrm>
            <a:off x="3376983" y="223652"/>
            <a:ext cx="4068124" cy="1169551"/>
          </a:xfrm>
          <a:prstGeom prst="rect">
            <a:avLst/>
          </a:prstGeom>
          <a:noFill/>
        </p:spPr>
        <p:txBody>
          <a:bodyPr wrap="square">
            <a:spAutoFit/>
          </a:bodyPr>
          <a:lstStyle/>
          <a:p>
            <a:pPr algn="ctr"/>
            <a:r>
              <a:rPr lang="en-GB" dirty="0">
                <a:solidFill>
                  <a:srgbClr val="2F2967"/>
                </a:solidFill>
                <a:effectLst/>
                <a:latin typeface="Castledown" panose="02000503040000020003" pitchFamily="2" charset="0"/>
              </a:rPr>
              <a:t>The railway facilitated the quick and efficient transport of fresh fish to markets further inland. This allowed Weymouth's fishing industry to expand its reach and sell its catches to a wider audience, boosting its profitability.</a:t>
            </a:r>
            <a:endParaRPr lang="en-GB" sz="1050" dirty="0">
              <a:solidFill>
                <a:srgbClr val="2F2967"/>
              </a:solidFill>
              <a:latin typeface="Castledown" panose="02000503040000020003" pitchFamily="2" charset="0"/>
            </a:endParaRPr>
          </a:p>
        </p:txBody>
      </p:sp>
      <p:pic>
        <p:nvPicPr>
          <p:cNvPr id="3" name="Graphic 2" descr="Fishing outline">
            <a:extLst>
              <a:ext uri="{FF2B5EF4-FFF2-40B4-BE49-F238E27FC236}">
                <a16:creationId xmlns:a16="http://schemas.microsoft.com/office/drawing/2014/main" id="{59321819-AA10-7259-89F4-6590A24EE4B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9122" y="280802"/>
            <a:ext cx="914400" cy="914400"/>
          </a:xfrm>
          <a:prstGeom prst="rect">
            <a:avLst/>
          </a:prstGeom>
        </p:spPr>
      </p:pic>
      <p:pic>
        <p:nvPicPr>
          <p:cNvPr id="6" name="Picture 5" descr="A white sailboat with pink sails&#10;&#10;AI-generated content may be incorrect.">
            <a:extLst>
              <a:ext uri="{FF2B5EF4-FFF2-40B4-BE49-F238E27FC236}">
                <a16:creationId xmlns:a16="http://schemas.microsoft.com/office/drawing/2014/main" id="{3F10DFAA-0B74-554D-4C56-27200FDA8BDE}"/>
              </a:ext>
            </a:extLst>
          </p:cNvPr>
          <p:cNvPicPr>
            <a:picLocks noChangeAspect="1"/>
          </p:cNvPicPr>
          <p:nvPr/>
        </p:nvPicPr>
        <p:blipFill>
          <a:blip r:embed="rId7"/>
          <a:stretch>
            <a:fillRect/>
          </a:stretch>
        </p:blipFill>
        <p:spPr>
          <a:xfrm>
            <a:off x="7232665" y="406946"/>
            <a:ext cx="999177" cy="1130425"/>
          </a:xfrm>
          <a:prstGeom prst="rect">
            <a:avLst/>
          </a:prstGeom>
        </p:spPr>
      </p:pic>
      <p:sp>
        <p:nvSpPr>
          <p:cNvPr id="8" name="Rectangle 1">
            <a:extLst>
              <a:ext uri="{FF2B5EF4-FFF2-40B4-BE49-F238E27FC236}">
                <a16:creationId xmlns:a16="http://schemas.microsoft.com/office/drawing/2014/main" id="{A57577D3-D836-E5CF-0328-5EC618CEF134}"/>
              </a:ext>
            </a:extLst>
          </p:cNvPr>
          <p:cNvSpPr>
            <a:spLocks noChangeArrowheads="1"/>
          </p:cNvSpPr>
          <p:nvPr/>
        </p:nvSpPr>
        <p:spPr bwMode="auto">
          <a:xfrm>
            <a:off x="318977" y="1570923"/>
            <a:ext cx="8524986" cy="1277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chemeClr val="tx1"/>
                </a:solidFill>
                <a:effectLst/>
                <a:latin typeface="Castledown" panose="02000503040000020003" pitchFamily="2" charset="0"/>
              </a:rPr>
              <a:t>1. Faster and Wider Distribution:</a:t>
            </a:r>
            <a:endParaRPr kumimoji="0" lang="en-US" altLang="en-US" sz="1100" b="0" i="0" u="none" strike="noStrike" cap="none" normalizeH="0" baseline="0" dirty="0">
              <a:ln>
                <a:noFill/>
              </a:ln>
              <a:solidFill>
                <a:schemeClr val="tx1"/>
              </a:solidFill>
              <a:effectLst/>
              <a:latin typeface="Castledown" panose="02000503040000020003" pitchFamily="2"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dirty="0">
                <a:ln>
                  <a:noFill/>
                </a:ln>
                <a:solidFill>
                  <a:schemeClr val="tx1"/>
                </a:solidFill>
                <a:effectLst/>
                <a:latin typeface="Castledown" panose="02000503040000020003" pitchFamily="2" charset="0"/>
              </a:rPr>
              <a:t>Freshness:</a:t>
            </a:r>
            <a:r>
              <a:rPr kumimoji="0" lang="en-US" altLang="en-US" sz="1100" b="0" i="0" u="none" strike="noStrike" cap="none" normalizeH="0" baseline="0" dirty="0">
                <a:ln>
                  <a:noFill/>
                </a:ln>
                <a:solidFill>
                  <a:schemeClr val="tx1"/>
                </a:solidFill>
                <a:effectLst/>
                <a:latin typeface="Castledown" panose="02000503040000020003" pitchFamily="2" charset="0"/>
              </a:rPr>
              <a:t> The railway enabled fishermen to transport their catches to markets further inland much more quickly than before. This meant that fish could reach consumers in London and other cities while still fresh, increasing their value and demand. </a:t>
            </a:r>
          </a:p>
          <a:p>
            <a:pPr marL="0" marR="0" lvl="0" indent="0" defTabSz="914400" rtl="0" eaLnBrk="0" fontAlgn="base" latinLnBrk="0" hangingPunct="0">
              <a:lnSpc>
                <a:spcPct val="100000"/>
              </a:lnSpc>
              <a:spcBef>
                <a:spcPct val="0"/>
              </a:spcBef>
              <a:spcAft>
                <a:spcPct val="0"/>
              </a:spcAft>
              <a:buClrTx/>
              <a:buSzTx/>
              <a:buFontTx/>
              <a:buChar char="•"/>
              <a:tabLst/>
            </a:pPr>
            <a:r>
              <a:rPr kumimoji="0" lang="en-US" altLang="en-US" sz="1100" b="1" i="0" u="none" strike="noStrike" cap="none" normalizeH="0" baseline="0" dirty="0">
                <a:ln>
                  <a:noFill/>
                </a:ln>
                <a:solidFill>
                  <a:schemeClr val="tx1"/>
                </a:solidFill>
                <a:effectLst/>
                <a:latin typeface="Castledown" panose="02000503040000020003" pitchFamily="2" charset="0"/>
              </a:rPr>
              <a:t>Expanded Market Reach:</a:t>
            </a:r>
            <a:r>
              <a:rPr kumimoji="0" lang="en-US" altLang="en-US" sz="1100" b="0" i="0" u="none" strike="noStrike" cap="none" normalizeH="0" baseline="0" dirty="0">
                <a:ln>
                  <a:noFill/>
                </a:ln>
                <a:solidFill>
                  <a:schemeClr val="tx1"/>
                </a:solidFill>
                <a:effectLst/>
                <a:latin typeface="Castledown" panose="02000503040000020003" pitchFamily="2" charset="0"/>
              </a:rPr>
              <a:t> Weymouth's fishermen could now access a much larger market for their fish, as the railway connected them to a wider network of towns and cities. This stimulated increased fishing activity and higher catches.</a:t>
            </a:r>
          </a:p>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Castledown" panose="02000503040000020003" pitchFamily="2" charset="0"/>
              </a:rPr>
              <a:t>  </a:t>
            </a:r>
          </a:p>
          <a:p>
            <a:pPr marL="0" marR="0" lvl="0" indent="0" defTabSz="914400" rtl="0" eaLnBrk="0" fontAlgn="base" latinLnBrk="0" hangingPunct="0">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Castledown" panose="02000503040000020003" pitchFamily="2" charset="0"/>
            </a:endParaRPr>
          </a:p>
        </p:txBody>
      </p:sp>
      <p:sp>
        <p:nvSpPr>
          <p:cNvPr id="15" name="TextBox 14">
            <a:extLst>
              <a:ext uri="{FF2B5EF4-FFF2-40B4-BE49-F238E27FC236}">
                <a16:creationId xmlns:a16="http://schemas.microsoft.com/office/drawing/2014/main" id="{E0E44A91-2920-EE3A-8C3B-47B25008E260}"/>
              </a:ext>
            </a:extLst>
          </p:cNvPr>
          <p:cNvSpPr txBox="1"/>
          <p:nvPr/>
        </p:nvSpPr>
        <p:spPr>
          <a:xfrm>
            <a:off x="214200" y="2498697"/>
            <a:ext cx="8624888" cy="938719"/>
          </a:xfrm>
          <a:prstGeom prst="rect">
            <a:avLst/>
          </a:prstGeom>
          <a:noFill/>
        </p:spPr>
        <p:txBody>
          <a:bodyPr wrap="square">
            <a:spAutoFit/>
          </a:bodyPr>
          <a:lstStyle/>
          <a:p>
            <a:pPr algn="ctr"/>
            <a:r>
              <a:rPr lang="en-GB" sz="1100" b="1" dirty="0">
                <a:latin typeface="Castledown" panose="02000503040000020003" pitchFamily="2" charset="0"/>
              </a:rPr>
              <a:t>2. Improved Infrastructure and Logistics:</a:t>
            </a:r>
            <a:endParaRPr lang="en-GB" sz="1100" dirty="0">
              <a:latin typeface="Castledown" panose="02000503040000020003" pitchFamily="2" charset="0"/>
            </a:endParaRPr>
          </a:p>
          <a:p>
            <a:pPr>
              <a:buFont typeface="Arial" panose="020B0604020202020204" pitchFamily="34" charset="0"/>
              <a:buChar char="•"/>
            </a:pPr>
            <a:r>
              <a:rPr lang="en-GB" sz="1100" b="1" dirty="0">
                <a:latin typeface="Castledown" panose="02000503040000020003" pitchFamily="2" charset="0"/>
              </a:rPr>
              <a:t>Efficient Transport:</a:t>
            </a:r>
            <a:r>
              <a:rPr lang="en-GB" sz="1100" dirty="0">
                <a:latin typeface="Castledown" panose="02000503040000020003" pitchFamily="2" charset="0"/>
              </a:rPr>
              <a:t> The railway provided a reliable and efficient way to transport not only the fish but also the necessary supplies for the fishing industry, such as ice for preserving catches and equipment for maintaining boats.</a:t>
            </a:r>
          </a:p>
          <a:p>
            <a:pPr>
              <a:buFont typeface="Arial" panose="020B0604020202020204" pitchFamily="34" charset="0"/>
              <a:buChar char="•"/>
            </a:pPr>
            <a:r>
              <a:rPr lang="en-GB" sz="1100" b="1" dirty="0">
                <a:latin typeface="Castledown" panose="02000503040000020003" pitchFamily="2" charset="0"/>
              </a:rPr>
              <a:t>Harbor Development:</a:t>
            </a:r>
            <a:r>
              <a:rPr lang="en-GB" sz="1100" dirty="0">
                <a:latin typeface="Castledown" panose="02000503040000020003" pitchFamily="2" charset="0"/>
              </a:rPr>
              <a:t> The railway's presence likely encouraged further development of Weymouth's harbour and related infrastructure to handle the increased volume of fish being landed and transported.</a:t>
            </a:r>
          </a:p>
        </p:txBody>
      </p:sp>
      <p:sp>
        <p:nvSpPr>
          <p:cNvPr id="17" name="TextBox 16">
            <a:extLst>
              <a:ext uri="{FF2B5EF4-FFF2-40B4-BE49-F238E27FC236}">
                <a16:creationId xmlns:a16="http://schemas.microsoft.com/office/drawing/2014/main" id="{C0FC80F7-BF82-A552-3FF6-94A0D37021A4}"/>
              </a:ext>
            </a:extLst>
          </p:cNvPr>
          <p:cNvSpPr txBox="1"/>
          <p:nvPr/>
        </p:nvSpPr>
        <p:spPr>
          <a:xfrm>
            <a:off x="214200" y="3411766"/>
            <a:ext cx="8736555" cy="1107996"/>
          </a:xfrm>
          <a:prstGeom prst="rect">
            <a:avLst/>
          </a:prstGeom>
          <a:noFill/>
        </p:spPr>
        <p:txBody>
          <a:bodyPr wrap="square" rtlCol="0">
            <a:spAutoFit/>
          </a:bodyPr>
          <a:lstStyle/>
          <a:p>
            <a:pPr algn="ctr"/>
            <a:r>
              <a:rPr lang="en-GB" sz="1100" b="1" dirty="0">
                <a:solidFill>
                  <a:schemeClr val="tx1"/>
                </a:solidFill>
                <a:latin typeface="Castledown" panose="02000503040000020003" pitchFamily="2" charset="0"/>
              </a:rPr>
              <a:t>3. Economic Growth and Investment:</a:t>
            </a:r>
            <a:endParaRPr lang="en-GB" sz="1100" dirty="0">
              <a:solidFill>
                <a:schemeClr val="tx1"/>
              </a:solidFill>
              <a:latin typeface="Castledown" panose="02000503040000020003" pitchFamily="2" charset="0"/>
            </a:endParaRPr>
          </a:p>
          <a:p>
            <a:pPr>
              <a:buFont typeface="Arial" panose="020B0604020202020204" pitchFamily="34" charset="0"/>
              <a:buChar char="•"/>
            </a:pPr>
            <a:r>
              <a:rPr lang="en-GB" sz="1100" b="1" dirty="0">
                <a:solidFill>
                  <a:schemeClr val="tx1"/>
                </a:solidFill>
                <a:latin typeface="Castledown" panose="02000503040000020003" pitchFamily="2" charset="0"/>
              </a:rPr>
              <a:t>Increased Profitability:</a:t>
            </a:r>
            <a:r>
              <a:rPr lang="en-GB" sz="1100" dirty="0">
                <a:solidFill>
                  <a:schemeClr val="tx1"/>
                </a:solidFill>
                <a:latin typeface="Castledown" panose="02000503040000020003" pitchFamily="2" charset="0"/>
              </a:rPr>
              <a:t> The ability to sell fish to a larger market and at higher prices increased the profitability of the fishing industry in Weymouth.</a:t>
            </a:r>
          </a:p>
          <a:p>
            <a:pPr>
              <a:buFont typeface="Arial" panose="020B0604020202020204" pitchFamily="34" charset="0"/>
              <a:buChar char="•"/>
            </a:pPr>
            <a:r>
              <a:rPr lang="en-GB" sz="1100" b="1" dirty="0">
                <a:solidFill>
                  <a:schemeClr val="tx1"/>
                </a:solidFill>
                <a:latin typeface="Castledown" panose="02000503040000020003" pitchFamily="2" charset="0"/>
              </a:rPr>
              <a:t>Investment and Expansion:</a:t>
            </a:r>
            <a:r>
              <a:rPr lang="en-GB" sz="1100" dirty="0">
                <a:solidFill>
                  <a:schemeClr val="tx1"/>
                </a:solidFill>
                <a:latin typeface="Castledown" panose="02000503040000020003" pitchFamily="2" charset="0"/>
              </a:rPr>
              <a:t> This profitability likely led to reinvestment in the industry, with fishermen acquiring larger boats, better equipment, and expanding their operations.</a:t>
            </a:r>
          </a:p>
          <a:p>
            <a:endParaRPr lang="en-GB" sz="1100" dirty="0">
              <a:solidFill>
                <a:schemeClr val="tx1"/>
              </a:solidFill>
              <a:latin typeface="Castledown" panose="02000503040000020003" pitchFamily="2" charset="0"/>
            </a:endParaRPr>
          </a:p>
        </p:txBody>
      </p:sp>
      <p:sp>
        <p:nvSpPr>
          <p:cNvPr id="18" name="TextBox 17">
            <a:extLst>
              <a:ext uri="{FF2B5EF4-FFF2-40B4-BE49-F238E27FC236}">
                <a16:creationId xmlns:a16="http://schemas.microsoft.com/office/drawing/2014/main" id="{2AE33B1E-15B3-4CB9-A41D-353955138194}"/>
              </a:ext>
            </a:extLst>
          </p:cNvPr>
          <p:cNvSpPr txBox="1"/>
          <p:nvPr/>
        </p:nvSpPr>
        <p:spPr>
          <a:xfrm>
            <a:off x="214200" y="4313138"/>
            <a:ext cx="8793815" cy="1100301"/>
          </a:xfrm>
          <a:prstGeom prst="rect">
            <a:avLst/>
          </a:prstGeom>
          <a:noFill/>
        </p:spPr>
        <p:txBody>
          <a:bodyPr wrap="square" rtlCol="0">
            <a:spAutoFit/>
          </a:bodyPr>
          <a:lstStyle/>
          <a:p>
            <a:pPr algn="ctr"/>
            <a:r>
              <a:rPr lang="en-GB" sz="1100" b="1" dirty="0">
                <a:solidFill>
                  <a:schemeClr val="tx1"/>
                </a:solidFill>
                <a:latin typeface="Castledown" panose="02000503040000020003" pitchFamily="2" charset="0"/>
              </a:rPr>
              <a:t>4. Specialization and Diversification:</a:t>
            </a:r>
            <a:endParaRPr lang="en-GB" sz="1100" dirty="0">
              <a:solidFill>
                <a:schemeClr val="tx1"/>
              </a:solidFill>
              <a:latin typeface="Castledown" panose="02000503040000020003" pitchFamily="2" charset="0"/>
            </a:endParaRPr>
          </a:p>
          <a:p>
            <a:pPr>
              <a:buFont typeface="Arial" panose="020B0604020202020204" pitchFamily="34" charset="0"/>
              <a:buChar char="•"/>
            </a:pPr>
            <a:r>
              <a:rPr lang="en-GB" sz="1100" b="1" dirty="0">
                <a:solidFill>
                  <a:schemeClr val="tx1"/>
                </a:solidFill>
                <a:latin typeface="Castledown" panose="02000503040000020003" pitchFamily="2" charset="0"/>
              </a:rPr>
              <a:t>Targeting Specific Markets:</a:t>
            </a:r>
            <a:r>
              <a:rPr lang="en-GB" sz="1100" dirty="0">
                <a:solidFill>
                  <a:schemeClr val="tx1"/>
                </a:solidFill>
                <a:latin typeface="Castledown" panose="02000503040000020003" pitchFamily="2" charset="0"/>
              </a:rPr>
              <a:t> The railway allowed fishermen to specialize in catching certain types of fish that were in high demand in distant markets, leading to a more diversified fishing industry.</a:t>
            </a:r>
          </a:p>
          <a:p>
            <a:pPr>
              <a:buFont typeface="Arial" panose="020B0604020202020204" pitchFamily="34" charset="0"/>
              <a:buChar char="•"/>
            </a:pPr>
            <a:r>
              <a:rPr lang="en-GB" sz="1100" b="1" dirty="0">
                <a:solidFill>
                  <a:schemeClr val="tx1"/>
                </a:solidFill>
                <a:latin typeface="Castledown" panose="02000503040000020003" pitchFamily="2" charset="0"/>
              </a:rPr>
              <a:t>Meeting Consumer Needs:</a:t>
            </a:r>
            <a:r>
              <a:rPr lang="en-GB" sz="1100" dirty="0">
                <a:solidFill>
                  <a:schemeClr val="tx1"/>
                </a:solidFill>
                <a:latin typeface="Castledown" panose="02000503040000020003" pitchFamily="2" charset="0"/>
              </a:rPr>
              <a:t> The ability to transport fish quickly and efficiently allowed Weymouth's fishermen to cater to specific consumer preferences and demands in different markets.</a:t>
            </a:r>
          </a:p>
          <a:p>
            <a:endParaRPr lang="en-GB" sz="1000" dirty="0">
              <a:solidFill>
                <a:schemeClr val="tx1"/>
              </a:solidFill>
              <a:latin typeface="Castledown" panose="02000503040000020003" pitchFamily="2" charset="0"/>
            </a:endParaRPr>
          </a:p>
        </p:txBody>
      </p:sp>
      <p:sp>
        <p:nvSpPr>
          <p:cNvPr id="20" name="TextBox 19">
            <a:extLst>
              <a:ext uri="{FF2B5EF4-FFF2-40B4-BE49-F238E27FC236}">
                <a16:creationId xmlns:a16="http://schemas.microsoft.com/office/drawing/2014/main" id="{208E629D-2743-AE70-55A7-4E2C37B11602}"/>
              </a:ext>
            </a:extLst>
          </p:cNvPr>
          <p:cNvSpPr txBox="1"/>
          <p:nvPr/>
        </p:nvSpPr>
        <p:spPr>
          <a:xfrm>
            <a:off x="261825" y="5244914"/>
            <a:ext cx="8586409" cy="938719"/>
          </a:xfrm>
          <a:prstGeom prst="rect">
            <a:avLst/>
          </a:prstGeom>
          <a:noFill/>
        </p:spPr>
        <p:txBody>
          <a:bodyPr wrap="square" rtlCol="0">
            <a:spAutoFit/>
          </a:bodyPr>
          <a:lstStyle/>
          <a:p>
            <a:pPr algn="ctr"/>
            <a:r>
              <a:rPr lang="en-GB" sz="1100" b="1" dirty="0">
                <a:solidFill>
                  <a:schemeClr val="tx1"/>
                </a:solidFill>
                <a:latin typeface="Castledown" panose="02000503040000020003" pitchFamily="2" charset="0"/>
              </a:rPr>
              <a:t>5. Population Growth and Demand:</a:t>
            </a:r>
            <a:endParaRPr lang="en-GB" sz="1100" dirty="0">
              <a:solidFill>
                <a:schemeClr val="tx1"/>
              </a:solidFill>
              <a:latin typeface="Castledown" panose="02000503040000020003" pitchFamily="2" charset="0"/>
            </a:endParaRPr>
          </a:p>
          <a:p>
            <a:pPr>
              <a:buFont typeface="Arial" panose="020B0604020202020204" pitchFamily="34" charset="0"/>
              <a:buChar char="•"/>
            </a:pPr>
            <a:r>
              <a:rPr lang="en-GB" sz="1100" b="1" dirty="0">
                <a:solidFill>
                  <a:schemeClr val="tx1"/>
                </a:solidFill>
                <a:latin typeface="Castledown" panose="02000503040000020003" pitchFamily="2" charset="0"/>
              </a:rPr>
              <a:t>Increased Local Consumption:</a:t>
            </a:r>
            <a:r>
              <a:rPr lang="en-GB" sz="1100" dirty="0">
                <a:solidFill>
                  <a:schemeClr val="tx1"/>
                </a:solidFill>
                <a:latin typeface="Castledown" panose="02000503040000020003" pitchFamily="2" charset="0"/>
              </a:rPr>
              <a:t> The railway also brought more people to Weymouth, both as tourists and residents, increasing the local demand for fresh fish.</a:t>
            </a:r>
          </a:p>
          <a:p>
            <a:pPr algn="ctr">
              <a:buFont typeface="Arial" panose="020B0604020202020204" pitchFamily="34" charset="0"/>
              <a:buChar char="•"/>
            </a:pPr>
            <a:r>
              <a:rPr lang="en-GB" sz="1100" b="1" dirty="0">
                <a:solidFill>
                  <a:schemeClr val="tx1"/>
                </a:solidFill>
                <a:latin typeface="Castledown" panose="02000503040000020003" pitchFamily="2" charset="0"/>
              </a:rPr>
              <a:t>Supporting Industries:</a:t>
            </a:r>
            <a:r>
              <a:rPr lang="en-GB" sz="1100" dirty="0">
                <a:solidFill>
                  <a:schemeClr val="tx1"/>
                </a:solidFill>
                <a:latin typeface="Castledown" panose="02000503040000020003" pitchFamily="2" charset="0"/>
              </a:rPr>
              <a:t> The growth of the fishing industry supported related industries in Weymouth, such as fish processing, packaging, and distribution.</a:t>
            </a:r>
          </a:p>
        </p:txBody>
      </p:sp>
      <p:pic>
        <p:nvPicPr>
          <p:cNvPr id="22" name="Graphic 21" descr="Clownfish with solid fill">
            <a:extLst>
              <a:ext uri="{FF2B5EF4-FFF2-40B4-BE49-F238E27FC236}">
                <a16:creationId xmlns:a16="http://schemas.microsoft.com/office/drawing/2014/main" id="{94A385A3-CDC5-86F5-1454-B010FD9EBCF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010524" y="4765728"/>
            <a:ext cx="914400" cy="914400"/>
          </a:xfrm>
          <a:prstGeom prst="rect">
            <a:avLst/>
          </a:prstGeom>
        </p:spPr>
      </p:pic>
    </p:spTree>
    <p:extLst>
      <p:ext uri="{BB962C8B-B14F-4D97-AF65-F5344CB8AC3E}">
        <p14:creationId xmlns:p14="http://schemas.microsoft.com/office/powerpoint/2010/main" val="18838709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AC2A3179-1F67-85E8-63FE-261678975122}"/>
            </a:ext>
          </a:extLst>
        </p:cNvPr>
        <p:cNvGrpSpPr/>
        <p:nvPr/>
      </p:nvGrpSpPr>
      <p:grpSpPr>
        <a:xfrm>
          <a:off x="0" y="0"/>
          <a:ext cx="0" cy="0"/>
          <a:chOff x="0" y="0"/>
          <a:chExt cx="0" cy="0"/>
        </a:xfrm>
      </p:grpSpPr>
      <p:sp>
        <p:nvSpPr>
          <p:cNvPr id="24" name="Rectangle 23">
            <a:extLst>
              <a:ext uri="{FF2B5EF4-FFF2-40B4-BE49-F238E27FC236}">
                <a16:creationId xmlns:a16="http://schemas.microsoft.com/office/drawing/2014/main" id="{A182B534-00AB-88B5-F201-AB8052DE8C4D}"/>
              </a:ext>
            </a:extLst>
          </p:cNvPr>
          <p:cNvSpPr/>
          <p:nvPr/>
        </p:nvSpPr>
        <p:spPr>
          <a:xfrm>
            <a:off x="3347144" y="186002"/>
            <a:ext cx="4178638" cy="1474189"/>
          </a:xfrm>
          <a:prstGeom prst="rect">
            <a:avLst/>
          </a:prstGeom>
          <a:solidFill>
            <a:srgbClr val="F9DC4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Rounded Corners 2">
            <a:extLst>
              <a:ext uri="{FF2B5EF4-FFF2-40B4-BE49-F238E27FC236}">
                <a16:creationId xmlns:a16="http://schemas.microsoft.com/office/drawing/2014/main" id="{C45FD90E-B5F5-B549-BA67-852C15FB8266}"/>
              </a:ext>
            </a:extLst>
          </p:cNvPr>
          <p:cNvSpPr/>
          <p:nvPr/>
        </p:nvSpPr>
        <p:spPr>
          <a:xfrm>
            <a:off x="214201" y="1430493"/>
            <a:ext cx="8710724" cy="4774528"/>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6" name="Google Shape;146;p31" descr="A picture containing text, clipart&#10;&#10;Description automatically generated">
            <a:extLst>
              <a:ext uri="{FF2B5EF4-FFF2-40B4-BE49-F238E27FC236}">
                <a16:creationId xmlns:a16="http://schemas.microsoft.com/office/drawing/2014/main" id="{88ED1FB0-1A42-10E0-0650-3AE5AB74E7ED}"/>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9" name="Group 8">
            <a:extLst>
              <a:ext uri="{FF2B5EF4-FFF2-40B4-BE49-F238E27FC236}">
                <a16:creationId xmlns:a16="http://schemas.microsoft.com/office/drawing/2014/main" id="{CD3B6DFC-39BF-194D-A38D-CED9B382A080}"/>
              </a:ext>
            </a:extLst>
          </p:cNvPr>
          <p:cNvGrpSpPr/>
          <p:nvPr/>
        </p:nvGrpSpPr>
        <p:grpSpPr>
          <a:xfrm>
            <a:off x="315912" y="192686"/>
            <a:ext cx="2913040" cy="1087154"/>
            <a:chOff x="4697294" y="1635623"/>
            <a:chExt cx="2913040" cy="1087154"/>
          </a:xfrm>
        </p:grpSpPr>
        <p:sp>
          <p:nvSpPr>
            <p:cNvPr id="10" name="Rectangle: Rounded Corners 9">
              <a:extLst>
                <a:ext uri="{FF2B5EF4-FFF2-40B4-BE49-F238E27FC236}">
                  <a16:creationId xmlns:a16="http://schemas.microsoft.com/office/drawing/2014/main" id="{2A91BD24-FC44-3AC9-D597-644C6B41EC28}"/>
                </a:ext>
              </a:extLst>
            </p:cNvPr>
            <p:cNvSpPr/>
            <p:nvPr/>
          </p:nvSpPr>
          <p:spPr>
            <a:xfrm>
              <a:off x="4697294" y="163562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89D5DB4F-EA06-7C86-EEA1-434AD3CD4536}"/>
                </a:ext>
              </a:extLst>
            </p:cNvPr>
            <p:cNvSpPr/>
            <p:nvPr/>
          </p:nvSpPr>
          <p:spPr>
            <a:xfrm>
              <a:off x="5924685" y="163831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Agriculture</a:t>
              </a:r>
            </a:p>
          </p:txBody>
        </p:sp>
      </p:grpSp>
      <p:sp>
        <p:nvSpPr>
          <p:cNvPr id="13" name="Google Shape;142;p31">
            <a:hlinkClick r:id="rId4" action="ppaction://hlinksldjump"/>
            <a:extLst>
              <a:ext uri="{FF2B5EF4-FFF2-40B4-BE49-F238E27FC236}">
                <a16:creationId xmlns:a16="http://schemas.microsoft.com/office/drawing/2014/main" id="{7AB0861E-4995-C66F-3118-FF7C947321DA}"/>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pic>
        <p:nvPicPr>
          <p:cNvPr id="7174" name="Picture 6" descr="Gloucester cattle in Cirencester Park © Philip Halling :: Geograph Britain  and Ireland">
            <a:extLst>
              <a:ext uri="{FF2B5EF4-FFF2-40B4-BE49-F238E27FC236}">
                <a16:creationId xmlns:a16="http://schemas.microsoft.com/office/drawing/2014/main" id="{0DCF061B-0839-0050-2E78-9F327D75E9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3175" y="1443880"/>
            <a:ext cx="2683392" cy="1781940"/>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D8F115E2-2353-6F2D-ABF3-0CDAAA448DCA}"/>
              </a:ext>
            </a:extLst>
          </p:cNvPr>
          <p:cNvSpPr txBox="1"/>
          <p:nvPr/>
        </p:nvSpPr>
        <p:spPr>
          <a:xfrm>
            <a:off x="3268285" y="179319"/>
            <a:ext cx="4294312" cy="1169551"/>
          </a:xfrm>
          <a:prstGeom prst="rect">
            <a:avLst/>
          </a:prstGeom>
          <a:noFill/>
        </p:spPr>
        <p:txBody>
          <a:bodyPr wrap="square">
            <a:spAutoFit/>
          </a:bodyPr>
          <a:lstStyle/>
          <a:p>
            <a:pPr algn="ctr"/>
            <a:r>
              <a:rPr lang="en-GB" dirty="0">
                <a:solidFill>
                  <a:srgbClr val="2F2967"/>
                </a:solidFill>
                <a:effectLst/>
                <a:latin typeface="Castledown" panose="02000503040000020003" pitchFamily="2" charset="0"/>
              </a:rPr>
              <a:t>Local farmers benefited from the railway's ability to transport agricultural produce to distant markets. This allowed them to sell their goods beyond the local area, increasing their income and stimulating agricultural production in the region.</a:t>
            </a:r>
            <a:endParaRPr lang="en-GB" sz="1050" dirty="0">
              <a:solidFill>
                <a:srgbClr val="2F2967"/>
              </a:solidFill>
              <a:latin typeface="Castledown" panose="02000503040000020003" pitchFamily="2" charset="0"/>
            </a:endParaRPr>
          </a:p>
        </p:txBody>
      </p:sp>
      <p:pic>
        <p:nvPicPr>
          <p:cNvPr id="2" name="Graphic 1" descr="Farm scene outline">
            <a:extLst>
              <a:ext uri="{FF2B5EF4-FFF2-40B4-BE49-F238E27FC236}">
                <a16:creationId xmlns:a16="http://schemas.microsoft.com/office/drawing/2014/main" id="{A8842D26-346A-E711-6D7C-DC27FBF6AC8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2408" y="265795"/>
            <a:ext cx="914400" cy="914400"/>
          </a:xfrm>
          <a:prstGeom prst="rect">
            <a:avLst/>
          </a:prstGeom>
        </p:spPr>
      </p:pic>
      <p:pic>
        <p:nvPicPr>
          <p:cNvPr id="5" name="Picture 4" descr="A cow and a person&#10;&#10;AI-generated content may be incorrect.">
            <a:extLst>
              <a:ext uri="{FF2B5EF4-FFF2-40B4-BE49-F238E27FC236}">
                <a16:creationId xmlns:a16="http://schemas.microsoft.com/office/drawing/2014/main" id="{B337A882-38C8-2824-4C24-E55C6879013E}"/>
              </a:ext>
            </a:extLst>
          </p:cNvPr>
          <p:cNvPicPr>
            <a:picLocks noChangeAspect="1"/>
          </p:cNvPicPr>
          <p:nvPr/>
        </p:nvPicPr>
        <p:blipFill>
          <a:blip r:embed="rId8"/>
          <a:stretch>
            <a:fillRect/>
          </a:stretch>
        </p:blipFill>
        <p:spPr>
          <a:xfrm>
            <a:off x="7142419" y="913571"/>
            <a:ext cx="1676486" cy="565179"/>
          </a:xfrm>
          <a:prstGeom prst="rect">
            <a:avLst/>
          </a:prstGeom>
        </p:spPr>
      </p:pic>
      <p:sp>
        <p:nvSpPr>
          <p:cNvPr id="7" name="TextBox 6">
            <a:extLst>
              <a:ext uri="{FF2B5EF4-FFF2-40B4-BE49-F238E27FC236}">
                <a16:creationId xmlns:a16="http://schemas.microsoft.com/office/drawing/2014/main" id="{562122C7-F6A0-CBE2-A724-65C8EAB608D2}"/>
              </a:ext>
            </a:extLst>
          </p:cNvPr>
          <p:cNvSpPr txBox="1"/>
          <p:nvPr/>
        </p:nvSpPr>
        <p:spPr>
          <a:xfrm>
            <a:off x="258486" y="1601782"/>
            <a:ext cx="6103685" cy="1384995"/>
          </a:xfrm>
          <a:prstGeom prst="rect">
            <a:avLst/>
          </a:prstGeom>
          <a:noFill/>
        </p:spPr>
        <p:txBody>
          <a:bodyPr wrap="square">
            <a:spAutoFit/>
          </a:bodyPr>
          <a:lstStyle/>
          <a:p>
            <a:pPr algn="ctr"/>
            <a:r>
              <a:rPr lang="en-GB" dirty="0">
                <a:solidFill>
                  <a:schemeClr val="tx1"/>
                </a:solidFill>
                <a:latin typeface="Castledown" panose="02000503040000020003" pitchFamily="2" charset="0"/>
              </a:rPr>
              <a:t>Imagine Weymouth a long time ago, before trains! Farmers near Weymouth grew yummy fruits and vegetables, but it was hard to get them to people far away. It was like trying to send a birthday card to your friend by snail mail - it took a long time!</a:t>
            </a:r>
          </a:p>
          <a:p>
            <a:pPr algn="ctr"/>
            <a:r>
              <a:rPr lang="en-GB" dirty="0">
                <a:solidFill>
                  <a:schemeClr val="tx1"/>
                </a:solidFill>
                <a:latin typeface="Castledown" panose="02000503040000020003" pitchFamily="2" charset="0"/>
              </a:rPr>
              <a:t>Then, the train came to Weymouth! It was like getting a super-fast rocket to deliver those fruits and veggies. Here's how it helped the farmers:</a:t>
            </a:r>
          </a:p>
        </p:txBody>
      </p:sp>
      <p:sp>
        <p:nvSpPr>
          <p:cNvPr id="12" name="TextBox 11">
            <a:extLst>
              <a:ext uri="{FF2B5EF4-FFF2-40B4-BE49-F238E27FC236}">
                <a16:creationId xmlns:a16="http://schemas.microsoft.com/office/drawing/2014/main" id="{D642EC36-F75A-B8E6-47DD-61482663D5DB}"/>
              </a:ext>
            </a:extLst>
          </p:cNvPr>
          <p:cNvSpPr txBox="1"/>
          <p:nvPr/>
        </p:nvSpPr>
        <p:spPr>
          <a:xfrm>
            <a:off x="315912" y="3466773"/>
            <a:ext cx="8512176" cy="2462213"/>
          </a:xfrm>
          <a:prstGeom prst="rect">
            <a:avLst/>
          </a:prstGeom>
          <a:noFill/>
        </p:spPr>
        <p:txBody>
          <a:bodyPr wrap="square">
            <a:spAutoFit/>
          </a:bodyPr>
          <a:lstStyle/>
          <a:p>
            <a:pPr>
              <a:buFont typeface="Arial" panose="020B0604020202020204" pitchFamily="34" charset="0"/>
              <a:buChar char="•"/>
            </a:pPr>
            <a:r>
              <a:rPr lang="en-GB" sz="1400" b="1" dirty="0">
                <a:solidFill>
                  <a:schemeClr val="tx1"/>
                </a:solidFill>
                <a:latin typeface="Castledown" panose="02000503040000020003" pitchFamily="2" charset="0"/>
              </a:rPr>
              <a:t>Speedy Delivery:</a:t>
            </a:r>
            <a:r>
              <a:rPr lang="en-GB" sz="1400" dirty="0">
                <a:solidFill>
                  <a:schemeClr val="tx1"/>
                </a:solidFill>
                <a:latin typeface="Castledown" panose="02000503040000020003" pitchFamily="2" charset="0"/>
              </a:rPr>
              <a:t> The train could zoom those apples and potatoes to towns and cities much faster than before. Think of it like sending your friend's birthday card by express delivery - it arrives super quick!</a:t>
            </a:r>
          </a:p>
          <a:p>
            <a:pPr>
              <a:buFont typeface="Arial" panose="020B0604020202020204" pitchFamily="34" charset="0"/>
              <a:buChar char="•"/>
            </a:pPr>
            <a:r>
              <a:rPr lang="en-GB" sz="1400" b="1" dirty="0">
                <a:solidFill>
                  <a:schemeClr val="tx1"/>
                </a:solidFill>
                <a:latin typeface="Castledown" panose="02000503040000020003" pitchFamily="2" charset="0"/>
              </a:rPr>
              <a:t>Fresh Food for Everyone:</a:t>
            </a:r>
            <a:r>
              <a:rPr lang="en-GB" sz="1400" dirty="0">
                <a:solidFill>
                  <a:schemeClr val="tx1"/>
                </a:solidFill>
                <a:latin typeface="Castledown" panose="02000503040000020003" pitchFamily="2" charset="0"/>
              </a:rPr>
              <a:t> Because the train was so fast, the food stayed fresh and tasty. People in faraway places could now enjoy Weymouth's delicious produce, like juicy strawberries and crisp carrots.</a:t>
            </a:r>
          </a:p>
          <a:p>
            <a:pPr>
              <a:buFont typeface="Arial" panose="020B0604020202020204" pitchFamily="34" charset="0"/>
              <a:buChar char="•"/>
            </a:pPr>
            <a:r>
              <a:rPr lang="en-GB" sz="1400" b="1" dirty="0">
                <a:solidFill>
                  <a:schemeClr val="tx1"/>
                </a:solidFill>
                <a:latin typeface="Castledown" panose="02000503040000020003" pitchFamily="2" charset="0"/>
              </a:rPr>
              <a:t>More Money for Farmers:</a:t>
            </a:r>
            <a:r>
              <a:rPr lang="en-GB" sz="1400" dirty="0">
                <a:solidFill>
                  <a:schemeClr val="tx1"/>
                </a:solidFill>
                <a:latin typeface="Castledown" panose="02000503040000020003" pitchFamily="2" charset="0"/>
              </a:rPr>
              <a:t> With the train, farmers could sell more of their food to more people. This meant they could earn more money, which helped them buy better tools and grow even more yummy things.</a:t>
            </a:r>
          </a:p>
          <a:p>
            <a:pPr>
              <a:buFont typeface="Arial" panose="020B0604020202020204" pitchFamily="34" charset="0"/>
              <a:buChar char="•"/>
            </a:pPr>
            <a:r>
              <a:rPr lang="en-GB" sz="1400" b="1" dirty="0">
                <a:solidFill>
                  <a:schemeClr val="tx1"/>
                </a:solidFill>
                <a:latin typeface="Castledown" panose="02000503040000020003" pitchFamily="2" charset="0"/>
              </a:rPr>
              <a:t>Weymouth Grows:</a:t>
            </a:r>
            <a:r>
              <a:rPr lang="en-GB" sz="1400" dirty="0">
                <a:solidFill>
                  <a:schemeClr val="tx1"/>
                </a:solidFill>
                <a:latin typeface="Castledown" panose="02000503040000020003" pitchFamily="2" charset="0"/>
              </a:rPr>
              <a:t> Because the farmers were doing well, Weymouth grew bigger and busier. More people came to live and work there, and the town became a fun and exciting place.</a:t>
            </a:r>
          </a:p>
          <a:p>
            <a:r>
              <a:rPr lang="en-GB" sz="1400" dirty="0">
                <a:solidFill>
                  <a:schemeClr val="tx1"/>
                </a:solidFill>
                <a:latin typeface="Castledown" panose="02000503040000020003" pitchFamily="2" charset="0"/>
              </a:rPr>
              <a:t>So, the train was like a superhero for Weymouth's farmers! It helped them share their delicious food with everyone, earn more money, and make Weymouth a better place to live.</a:t>
            </a:r>
          </a:p>
        </p:txBody>
      </p:sp>
    </p:spTree>
    <p:extLst>
      <p:ext uri="{BB962C8B-B14F-4D97-AF65-F5344CB8AC3E}">
        <p14:creationId xmlns:p14="http://schemas.microsoft.com/office/powerpoint/2010/main" val="28499250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1946241-14B4-7678-863D-9DB545B23A7B}"/>
            </a:ext>
          </a:extLst>
        </p:cNvPr>
        <p:cNvGrpSpPr/>
        <p:nvPr/>
      </p:nvGrpSpPr>
      <p:grpSpPr>
        <a:xfrm>
          <a:off x="0" y="0"/>
          <a:ext cx="0" cy="0"/>
          <a:chOff x="0" y="0"/>
          <a:chExt cx="0" cy="0"/>
        </a:xfrm>
      </p:grpSpPr>
      <p:pic>
        <p:nvPicPr>
          <p:cNvPr id="146" name="Google Shape;146;p31" descr="A picture containing text, clipart&#10;&#10;Description automatically generated">
            <a:extLst>
              <a:ext uri="{FF2B5EF4-FFF2-40B4-BE49-F238E27FC236}">
                <a16:creationId xmlns:a16="http://schemas.microsoft.com/office/drawing/2014/main" id="{38EC370B-A2B2-2BA5-7362-0EEC3AF9A21A}"/>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9" name="Group 8">
            <a:extLst>
              <a:ext uri="{FF2B5EF4-FFF2-40B4-BE49-F238E27FC236}">
                <a16:creationId xmlns:a16="http://schemas.microsoft.com/office/drawing/2014/main" id="{2EBAB0C5-42B2-F9B0-02D1-05EDA9C1B494}"/>
              </a:ext>
            </a:extLst>
          </p:cNvPr>
          <p:cNvGrpSpPr/>
          <p:nvPr/>
        </p:nvGrpSpPr>
        <p:grpSpPr>
          <a:xfrm>
            <a:off x="318977" y="175978"/>
            <a:ext cx="2913040" cy="1087811"/>
            <a:chOff x="4697294" y="3177851"/>
            <a:chExt cx="2913040" cy="1087811"/>
          </a:xfrm>
        </p:grpSpPr>
        <p:sp>
          <p:nvSpPr>
            <p:cNvPr id="10" name="Rectangle: Rounded Corners 9">
              <a:extLst>
                <a:ext uri="{FF2B5EF4-FFF2-40B4-BE49-F238E27FC236}">
                  <a16:creationId xmlns:a16="http://schemas.microsoft.com/office/drawing/2014/main" id="{3C624894-5BDE-968D-B266-BB8FFF4BCA2F}"/>
                </a:ext>
              </a:extLst>
            </p:cNvPr>
            <p:cNvSpPr/>
            <p:nvPr/>
          </p:nvSpPr>
          <p:spPr>
            <a:xfrm>
              <a:off x="4697294"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C0D3A087-A97A-7737-FF1C-C68E0DD0D093}"/>
                </a:ext>
              </a:extLst>
            </p:cNvPr>
            <p:cNvSpPr/>
            <p:nvPr/>
          </p:nvSpPr>
          <p:spPr>
            <a:xfrm>
              <a:off x="5924685" y="31778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Quarrying</a:t>
              </a:r>
            </a:p>
          </p:txBody>
        </p:sp>
      </p:grpSp>
      <p:sp>
        <p:nvSpPr>
          <p:cNvPr id="13" name="Google Shape;142;p31">
            <a:hlinkClick r:id="rId4" action="ppaction://hlinksldjump"/>
            <a:extLst>
              <a:ext uri="{FF2B5EF4-FFF2-40B4-BE49-F238E27FC236}">
                <a16:creationId xmlns:a16="http://schemas.microsoft.com/office/drawing/2014/main" id="{331D1473-303D-9368-2306-0A4DEB917838}"/>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3" name="Rectangle 2">
            <a:extLst>
              <a:ext uri="{FF2B5EF4-FFF2-40B4-BE49-F238E27FC236}">
                <a16:creationId xmlns:a16="http://schemas.microsoft.com/office/drawing/2014/main" id="{2173C924-9F3B-5EDD-701B-6F853259627B}"/>
              </a:ext>
            </a:extLst>
          </p:cNvPr>
          <p:cNvSpPr/>
          <p:nvPr/>
        </p:nvSpPr>
        <p:spPr>
          <a:xfrm>
            <a:off x="3385414" y="192685"/>
            <a:ext cx="4075065" cy="1474189"/>
          </a:xfrm>
          <a:prstGeom prst="rect">
            <a:avLst/>
          </a:prstGeom>
          <a:solidFill>
            <a:srgbClr val="F9DC4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Rounded Corners 3">
            <a:extLst>
              <a:ext uri="{FF2B5EF4-FFF2-40B4-BE49-F238E27FC236}">
                <a16:creationId xmlns:a16="http://schemas.microsoft.com/office/drawing/2014/main" id="{8BFAFAB6-5988-6F53-FEC5-A169425BF5A3}"/>
              </a:ext>
            </a:extLst>
          </p:cNvPr>
          <p:cNvSpPr/>
          <p:nvPr/>
        </p:nvSpPr>
        <p:spPr>
          <a:xfrm>
            <a:off x="214201" y="1437176"/>
            <a:ext cx="8710724" cy="4774528"/>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extBox 20">
            <a:extLst>
              <a:ext uri="{FF2B5EF4-FFF2-40B4-BE49-F238E27FC236}">
                <a16:creationId xmlns:a16="http://schemas.microsoft.com/office/drawing/2014/main" id="{A81B7E4E-F837-8D54-93C3-139B8E746E70}"/>
              </a:ext>
            </a:extLst>
          </p:cNvPr>
          <p:cNvSpPr txBox="1"/>
          <p:nvPr/>
        </p:nvSpPr>
        <p:spPr>
          <a:xfrm>
            <a:off x="3359533" y="244774"/>
            <a:ext cx="4151588" cy="1015663"/>
          </a:xfrm>
          <a:prstGeom prst="rect">
            <a:avLst/>
          </a:prstGeom>
          <a:noFill/>
        </p:spPr>
        <p:txBody>
          <a:bodyPr wrap="square">
            <a:spAutoFit/>
          </a:bodyPr>
          <a:lstStyle/>
          <a:p>
            <a:pPr algn="ctr"/>
            <a:r>
              <a:rPr lang="en-GB" sz="1200" dirty="0">
                <a:solidFill>
                  <a:srgbClr val="2F2967"/>
                </a:solidFill>
                <a:effectLst/>
                <a:latin typeface="Castledown" panose="02000503040000020003" pitchFamily="2" charset="0"/>
              </a:rPr>
              <a:t>The railway enabled the transportation of stone from local quarries to construction sites across the country. This boosted the quarrying industry in Weymouth, as they could now supply stone for major building projects and infrastructure development.</a:t>
            </a:r>
            <a:endParaRPr lang="en-GB" sz="1000" dirty="0">
              <a:solidFill>
                <a:srgbClr val="2F2967"/>
              </a:solidFill>
              <a:latin typeface="Castledown" panose="02000503040000020003" pitchFamily="2" charset="0"/>
            </a:endParaRPr>
          </a:p>
        </p:txBody>
      </p:sp>
      <p:pic>
        <p:nvPicPr>
          <p:cNvPr id="5" name="Graphic 4" descr="Mining tools outline">
            <a:extLst>
              <a:ext uri="{FF2B5EF4-FFF2-40B4-BE49-F238E27FC236}">
                <a16:creationId xmlns:a16="http://schemas.microsoft.com/office/drawing/2014/main" id="{3A82A4A1-BAB2-5D75-DDAC-C0342F5563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5473" y="227156"/>
            <a:ext cx="914400" cy="914400"/>
          </a:xfrm>
          <a:prstGeom prst="rect">
            <a:avLst/>
          </a:prstGeom>
        </p:spPr>
      </p:pic>
      <p:pic>
        <p:nvPicPr>
          <p:cNvPr id="8" name="Picture 7" descr="A building with a clock on top&#10;&#10;AI-generated content may be incorrect.">
            <a:extLst>
              <a:ext uri="{FF2B5EF4-FFF2-40B4-BE49-F238E27FC236}">
                <a16:creationId xmlns:a16="http://schemas.microsoft.com/office/drawing/2014/main" id="{A8F32F16-F296-C5AB-3EA3-B9ED92319233}"/>
              </a:ext>
            </a:extLst>
          </p:cNvPr>
          <p:cNvPicPr>
            <a:picLocks noChangeAspect="1"/>
          </p:cNvPicPr>
          <p:nvPr/>
        </p:nvPicPr>
        <p:blipFill>
          <a:blip r:embed="rId7"/>
          <a:stretch>
            <a:fillRect/>
          </a:stretch>
        </p:blipFill>
        <p:spPr>
          <a:xfrm>
            <a:off x="7212661" y="669092"/>
            <a:ext cx="1196876" cy="910189"/>
          </a:xfrm>
          <a:prstGeom prst="rect">
            <a:avLst/>
          </a:prstGeom>
        </p:spPr>
      </p:pic>
      <p:sp>
        <p:nvSpPr>
          <p:cNvPr id="16" name="TextBox 15">
            <a:extLst>
              <a:ext uri="{FF2B5EF4-FFF2-40B4-BE49-F238E27FC236}">
                <a16:creationId xmlns:a16="http://schemas.microsoft.com/office/drawing/2014/main" id="{D06E85B1-EADE-10C1-CE87-17FE678CAC6D}"/>
              </a:ext>
            </a:extLst>
          </p:cNvPr>
          <p:cNvSpPr txBox="1"/>
          <p:nvPr/>
        </p:nvSpPr>
        <p:spPr>
          <a:xfrm>
            <a:off x="276548" y="3203869"/>
            <a:ext cx="8710724" cy="2677656"/>
          </a:xfrm>
          <a:prstGeom prst="rect">
            <a:avLst/>
          </a:prstGeom>
          <a:noFill/>
        </p:spPr>
        <p:txBody>
          <a:bodyPr wrap="square">
            <a:spAutoFit/>
          </a:bodyPr>
          <a:lstStyle/>
          <a:p>
            <a:r>
              <a:rPr lang="en-GB" dirty="0">
                <a:solidFill>
                  <a:schemeClr val="tx1"/>
                </a:solidFill>
                <a:latin typeface="Castledown" panose="02000503040000020003" pitchFamily="2" charset="0"/>
              </a:rPr>
              <a:t>Then, the train came to Weymouth! It was like getting a super-strong crane to help with the Lego castle. Here's how it helped the people who got stones from the ground, the "quarrymen":</a:t>
            </a:r>
          </a:p>
          <a:p>
            <a:pPr>
              <a:buFont typeface="Arial" panose="020B0604020202020204" pitchFamily="34" charset="0"/>
              <a:buChar char="•"/>
            </a:pPr>
            <a:r>
              <a:rPr lang="en-GB" b="1" dirty="0">
                <a:solidFill>
                  <a:schemeClr val="tx1"/>
                </a:solidFill>
                <a:latin typeface="Castledown" panose="02000503040000020003" pitchFamily="2" charset="0"/>
              </a:rPr>
              <a:t>Easy Moving:</a:t>
            </a:r>
            <a:r>
              <a:rPr lang="en-GB" dirty="0">
                <a:solidFill>
                  <a:schemeClr val="tx1"/>
                </a:solidFill>
                <a:latin typeface="Castledown" panose="02000503040000020003" pitchFamily="2" charset="0"/>
              </a:rPr>
              <a:t> The train could carry huge, heavy stones much faster and easier than horses and carts. Think of it like a big truck delivering all your Lego bricks at once, instead of you having to go back and forth to the shop many times!</a:t>
            </a:r>
          </a:p>
          <a:p>
            <a:pPr>
              <a:buFont typeface="Arial" panose="020B0604020202020204" pitchFamily="34" charset="0"/>
              <a:buChar char="•"/>
            </a:pPr>
            <a:r>
              <a:rPr lang="en-GB" b="1" dirty="0">
                <a:solidFill>
                  <a:schemeClr val="tx1"/>
                </a:solidFill>
                <a:latin typeface="Castledown" panose="02000503040000020003" pitchFamily="2" charset="0"/>
              </a:rPr>
              <a:t>Building Big Things:</a:t>
            </a:r>
            <a:r>
              <a:rPr lang="en-GB" dirty="0">
                <a:solidFill>
                  <a:schemeClr val="tx1"/>
                </a:solidFill>
                <a:latin typeface="Castledown" panose="02000503040000020003" pitchFamily="2" charset="0"/>
              </a:rPr>
              <a:t> Because the train could carry lots of stones, people could build bigger and more amazing things in Weymouth and in other towns too. They could build grand houses, strong bridges, and long roads. It was like having enough Lego bricks to build a whole Lego city!</a:t>
            </a:r>
          </a:p>
          <a:p>
            <a:pPr>
              <a:buFont typeface="Arial" panose="020B0604020202020204" pitchFamily="34" charset="0"/>
              <a:buChar char="•"/>
            </a:pPr>
            <a:r>
              <a:rPr lang="en-GB" b="1" dirty="0">
                <a:solidFill>
                  <a:schemeClr val="tx1"/>
                </a:solidFill>
                <a:latin typeface="Castledown" panose="02000503040000020003" pitchFamily="2" charset="0"/>
              </a:rPr>
              <a:t>More Jobs:</a:t>
            </a:r>
            <a:r>
              <a:rPr lang="en-GB" dirty="0">
                <a:solidFill>
                  <a:schemeClr val="tx1"/>
                </a:solidFill>
                <a:latin typeface="Castledown" panose="02000503040000020003" pitchFamily="2" charset="0"/>
              </a:rPr>
              <a:t> With the train helping to move stones, more people were needed to work in the quarries, loading the stones onto the train and helping to build things. This meant more jobs for people in Weymouth.</a:t>
            </a:r>
          </a:p>
          <a:p>
            <a:pPr>
              <a:buFont typeface="Arial" panose="020B0604020202020204" pitchFamily="34" charset="0"/>
              <a:buChar char="•"/>
            </a:pPr>
            <a:r>
              <a:rPr lang="en-GB" b="1" dirty="0">
                <a:solidFill>
                  <a:schemeClr val="tx1"/>
                </a:solidFill>
                <a:latin typeface="Castledown" panose="02000503040000020003" pitchFamily="2" charset="0"/>
              </a:rPr>
              <a:t>Weymouth Grows:</a:t>
            </a:r>
            <a:r>
              <a:rPr lang="en-GB" dirty="0">
                <a:solidFill>
                  <a:schemeClr val="tx1"/>
                </a:solidFill>
                <a:latin typeface="Castledown" panose="02000503040000020003" pitchFamily="2" charset="0"/>
              </a:rPr>
              <a:t> Because the quarrymen were doing well, Weymouth grew bigger and busier. More people came to live and work there, and the town became a fun and exciting place.</a:t>
            </a:r>
          </a:p>
        </p:txBody>
      </p:sp>
      <p:sp>
        <p:nvSpPr>
          <p:cNvPr id="19" name="TextBox 18">
            <a:extLst>
              <a:ext uri="{FF2B5EF4-FFF2-40B4-BE49-F238E27FC236}">
                <a16:creationId xmlns:a16="http://schemas.microsoft.com/office/drawing/2014/main" id="{E019A09A-53A4-94E2-8DEF-8DF7DD4DB359}"/>
              </a:ext>
            </a:extLst>
          </p:cNvPr>
          <p:cNvSpPr txBox="1"/>
          <p:nvPr/>
        </p:nvSpPr>
        <p:spPr>
          <a:xfrm>
            <a:off x="2269710" y="1642135"/>
            <a:ext cx="4572000" cy="1384995"/>
          </a:xfrm>
          <a:prstGeom prst="rect">
            <a:avLst/>
          </a:prstGeom>
          <a:noFill/>
        </p:spPr>
        <p:txBody>
          <a:bodyPr wrap="square">
            <a:spAutoFit/>
          </a:bodyPr>
          <a:lstStyle/>
          <a:p>
            <a:pPr algn="ctr"/>
            <a:r>
              <a:rPr lang="en-GB" dirty="0">
                <a:solidFill>
                  <a:schemeClr val="tx1"/>
                </a:solidFill>
                <a:latin typeface="Castledown" panose="02000503040000020003" pitchFamily="2" charset="0"/>
              </a:rPr>
              <a:t>For a long, long time, the people of Weymouth used stone from the ground to build houses and roads, but it was hard work! They had to dig the stones out by hand and carry them in carts pulled by horses. It was like trying to build a giant Lego castle using only your hands and no instructions!</a:t>
            </a:r>
          </a:p>
        </p:txBody>
      </p:sp>
      <p:pic>
        <p:nvPicPr>
          <p:cNvPr id="6146" name="Picture 2" descr="National Slate Museum - Dinorwig slate quarries (disused) | Flickr">
            <a:extLst>
              <a:ext uri="{FF2B5EF4-FFF2-40B4-BE49-F238E27FC236}">
                <a16:creationId xmlns:a16="http://schemas.microsoft.com/office/drawing/2014/main" id="{84390ACB-5D1F-D545-837F-B14EA95C6132}"/>
              </a:ext>
            </a:extLst>
          </p:cNvPr>
          <p:cNvPicPr>
            <a:picLocks noChangeAspect="1" noChangeArrowheads="1"/>
          </p:cNvPicPr>
          <p:nvPr/>
        </p:nvPicPr>
        <p:blipFill rotWithShape="1">
          <a:blip r:embed="rId8">
            <a:duotone>
              <a:prstClr val="black"/>
              <a:srgbClr val="D9C3A5">
                <a:tint val="50000"/>
                <a:satMod val="180000"/>
              </a:srgbClr>
            </a:duotone>
            <a:extLst>
              <a:ext uri="{28A0092B-C50C-407E-A947-70E740481C1C}">
                <a14:useLocalDpi xmlns:a14="http://schemas.microsoft.com/office/drawing/2010/main" val="0"/>
              </a:ext>
            </a:extLst>
          </a:blip>
          <a:srcRect r="17602" b="938"/>
          <a:stretch/>
        </p:blipFill>
        <p:spPr bwMode="auto">
          <a:xfrm>
            <a:off x="643386" y="1642135"/>
            <a:ext cx="1572402" cy="141779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Stones wall stone wall building. A black and white photo of a stone wall -  PICRYL - Public Domain Media Search Engine Public Domain Image">
            <a:extLst>
              <a:ext uri="{FF2B5EF4-FFF2-40B4-BE49-F238E27FC236}">
                <a16:creationId xmlns:a16="http://schemas.microsoft.com/office/drawing/2014/main" id="{AB896798-4E6B-A61B-CDB8-98D63A92419F}"/>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5572" r="13689" b="2660"/>
          <a:stretch/>
        </p:blipFill>
        <p:spPr bwMode="auto">
          <a:xfrm>
            <a:off x="6876562" y="1666874"/>
            <a:ext cx="1547142" cy="141779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National Slate Museum - Dinorwig slate quarries (disused) | Flickr">
            <a:extLst>
              <a:ext uri="{FF2B5EF4-FFF2-40B4-BE49-F238E27FC236}">
                <a16:creationId xmlns:a16="http://schemas.microsoft.com/office/drawing/2014/main" id="{7ADD38B0-E811-7F5D-4B4E-04B957312E0C}"/>
              </a:ext>
            </a:extLst>
          </p:cNvPr>
          <p:cNvPicPr>
            <a:picLocks noChangeAspect="1" noChangeArrowheads="1"/>
          </p:cNvPicPr>
          <p:nvPr/>
        </p:nvPicPr>
        <p:blipFill rotWithShape="1">
          <a:blip r:embed="rId8">
            <a:duotone>
              <a:prstClr val="black"/>
              <a:srgbClr val="D9C3A5">
                <a:tint val="50000"/>
                <a:satMod val="180000"/>
              </a:srgbClr>
            </a:duotone>
            <a:extLst>
              <a:ext uri="{28A0092B-C50C-407E-A947-70E740481C1C}">
                <a14:useLocalDpi xmlns:a14="http://schemas.microsoft.com/office/drawing/2010/main" val="0"/>
              </a:ext>
            </a:extLst>
          </a:blip>
          <a:srcRect r="17602" b="938"/>
          <a:stretch/>
        </p:blipFill>
        <p:spPr bwMode="auto">
          <a:xfrm>
            <a:off x="653688" y="1649380"/>
            <a:ext cx="1572402" cy="1417797"/>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22" name="Picture 4" descr="Stones wall stone wall building. A black and white photo of a stone wall -  PICRYL - Public Domain Media Search Engine Public Domain Image">
            <a:extLst>
              <a:ext uri="{FF2B5EF4-FFF2-40B4-BE49-F238E27FC236}">
                <a16:creationId xmlns:a16="http://schemas.microsoft.com/office/drawing/2014/main" id="{01EEAA3D-94FE-33D8-CCCE-832FF02DB7D3}"/>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5572" r="13689" b="2660"/>
          <a:stretch/>
        </p:blipFill>
        <p:spPr bwMode="auto">
          <a:xfrm>
            <a:off x="6886864" y="1674119"/>
            <a:ext cx="1547142" cy="1417797"/>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3470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6D26AE94-11A9-6AB7-C2CB-ED3736635915}"/>
            </a:ext>
          </a:extLst>
        </p:cNvPr>
        <p:cNvGrpSpPr/>
        <p:nvPr/>
      </p:nvGrpSpPr>
      <p:grpSpPr>
        <a:xfrm>
          <a:off x="0" y="0"/>
          <a:ext cx="0" cy="0"/>
          <a:chOff x="0" y="0"/>
          <a:chExt cx="0" cy="0"/>
        </a:xfrm>
      </p:grpSpPr>
      <p:pic>
        <p:nvPicPr>
          <p:cNvPr id="146" name="Google Shape;146;p31" descr="A picture containing text, clipart&#10;&#10;Description automatically generated">
            <a:extLst>
              <a:ext uri="{FF2B5EF4-FFF2-40B4-BE49-F238E27FC236}">
                <a16:creationId xmlns:a16="http://schemas.microsoft.com/office/drawing/2014/main" id="{FDF74756-1A76-6C7D-420C-6D24DF0847B7}"/>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9" name="Group 8">
            <a:extLst>
              <a:ext uri="{FF2B5EF4-FFF2-40B4-BE49-F238E27FC236}">
                <a16:creationId xmlns:a16="http://schemas.microsoft.com/office/drawing/2014/main" id="{1B5771E8-A2CD-FF38-9AA6-3E662670EF52}"/>
              </a:ext>
            </a:extLst>
          </p:cNvPr>
          <p:cNvGrpSpPr/>
          <p:nvPr/>
        </p:nvGrpSpPr>
        <p:grpSpPr>
          <a:xfrm>
            <a:off x="323308" y="166779"/>
            <a:ext cx="2913040" cy="1086244"/>
            <a:chOff x="4697294" y="4678187"/>
            <a:chExt cx="2913040" cy="1086244"/>
          </a:xfrm>
        </p:grpSpPr>
        <p:sp>
          <p:nvSpPr>
            <p:cNvPr id="10" name="Rectangle: Rounded Corners 9">
              <a:extLst>
                <a:ext uri="{FF2B5EF4-FFF2-40B4-BE49-F238E27FC236}">
                  <a16:creationId xmlns:a16="http://schemas.microsoft.com/office/drawing/2014/main" id="{FBC576A9-1621-5836-DDAE-17844114B6D8}"/>
                </a:ext>
              </a:extLst>
            </p:cNvPr>
            <p:cNvSpPr/>
            <p:nvPr/>
          </p:nvSpPr>
          <p:spPr>
            <a:xfrm>
              <a:off x="4697294" y="468396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4B5A992F-EA8F-C386-5060-A038ADC8AA47}"/>
                </a:ext>
              </a:extLst>
            </p:cNvPr>
            <p:cNvSpPr/>
            <p:nvPr/>
          </p:nvSpPr>
          <p:spPr>
            <a:xfrm>
              <a:off x="5924685" y="467818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Retail and Commerce</a:t>
              </a:r>
            </a:p>
          </p:txBody>
        </p:sp>
      </p:grpSp>
      <p:sp>
        <p:nvSpPr>
          <p:cNvPr id="13" name="Google Shape;142;p31">
            <a:hlinkClick r:id="rId4" action="ppaction://hlinksldjump"/>
            <a:extLst>
              <a:ext uri="{FF2B5EF4-FFF2-40B4-BE49-F238E27FC236}">
                <a16:creationId xmlns:a16="http://schemas.microsoft.com/office/drawing/2014/main" id="{EAACBEDB-DF28-FB4C-702E-C74DD3FC4FE3}"/>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3" name="Rectangle 2">
            <a:extLst>
              <a:ext uri="{FF2B5EF4-FFF2-40B4-BE49-F238E27FC236}">
                <a16:creationId xmlns:a16="http://schemas.microsoft.com/office/drawing/2014/main" id="{0630822B-19F9-630E-0F0C-F1C64D04F0C6}"/>
              </a:ext>
            </a:extLst>
          </p:cNvPr>
          <p:cNvSpPr/>
          <p:nvPr/>
        </p:nvSpPr>
        <p:spPr>
          <a:xfrm>
            <a:off x="3385414" y="192685"/>
            <a:ext cx="4075065" cy="1474189"/>
          </a:xfrm>
          <a:prstGeom prst="rect">
            <a:avLst/>
          </a:prstGeom>
          <a:solidFill>
            <a:srgbClr val="F9DC4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Rounded Corners 3">
            <a:extLst>
              <a:ext uri="{FF2B5EF4-FFF2-40B4-BE49-F238E27FC236}">
                <a16:creationId xmlns:a16="http://schemas.microsoft.com/office/drawing/2014/main" id="{AD016CCB-0203-F28B-9041-ACB4478A3C18}"/>
              </a:ext>
            </a:extLst>
          </p:cNvPr>
          <p:cNvSpPr/>
          <p:nvPr/>
        </p:nvSpPr>
        <p:spPr>
          <a:xfrm>
            <a:off x="214201" y="1437176"/>
            <a:ext cx="8710724" cy="4774528"/>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TextBox 22">
            <a:extLst>
              <a:ext uri="{FF2B5EF4-FFF2-40B4-BE49-F238E27FC236}">
                <a16:creationId xmlns:a16="http://schemas.microsoft.com/office/drawing/2014/main" id="{20A9414E-B8FD-A107-8D9E-D1776B25CC5D}"/>
              </a:ext>
            </a:extLst>
          </p:cNvPr>
          <p:cNvSpPr txBox="1"/>
          <p:nvPr/>
        </p:nvSpPr>
        <p:spPr>
          <a:xfrm>
            <a:off x="3396419" y="214718"/>
            <a:ext cx="4064060" cy="1015663"/>
          </a:xfrm>
          <a:prstGeom prst="rect">
            <a:avLst/>
          </a:prstGeom>
          <a:noFill/>
        </p:spPr>
        <p:txBody>
          <a:bodyPr wrap="square">
            <a:spAutoFit/>
          </a:bodyPr>
          <a:lstStyle/>
          <a:p>
            <a:pPr algn="ctr"/>
            <a:r>
              <a:rPr lang="en-GB" sz="1200">
                <a:solidFill>
                  <a:srgbClr val="2F2967"/>
                </a:solidFill>
                <a:effectLst/>
                <a:latin typeface="Castledown" panose="02000503040000020003" pitchFamily="2" charset="0"/>
              </a:rPr>
              <a:t>The influx of tourists and the general economic growth brought by the railway stimulated retail and commerce in Weymouth. New shops and businesses opened to cater to the growing population and the increased demand for goods and services.</a:t>
            </a:r>
            <a:endParaRPr lang="en-GB" sz="1000" dirty="0">
              <a:solidFill>
                <a:srgbClr val="2F2967"/>
              </a:solidFill>
              <a:latin typeface="Castledown" panose="02000503040000020003" pitchFamily="2" charset="0"/>
            </a:endParaRPr>
          </a:p>
        </p:txBody>
      </p:sp>
      <p:pic>
        <p:nvPicPr>
          <p:cNvPr id="2" name="Graphic 1" descr="Store outline">
            <a:extLst>
              <a:ext uri="{FF2B5EF4-FFF2-40B4-BE49-F238E27FC236}">
                <a16:creationId xmlns:a16="http://schemas.microsoft.com/office/drawing/2014/main" id="{38EFE7B6-520E-2706-85A0-A6475F49E02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6081" y="269078"/>
            <a:ext cx="914400" cy="914400"/>
          </a:xfrm>
          <a:prstGeom prst="rect">
            <a:avLst/>
          </a:prstGeom>
        </p:spPr>
      </p:pic>
      <p:pic>
        <p:nvPicPr>
          <p:cNvPr id="6" name="Picture 5" descr="A cartoon of hands hugging a gift box&#10;&#10;AI-generated content may be incorrect.">
            <a:extLst>
              <a:ext uri="{FF2B5EF4-FFF2-40B4-BE49-F238E27FC236}">
                <a16:creationId xmlns:a16="http://schemas.microsoft.com/office/drawing/2014/main" id="{6F112267-54AA-EFE7-1099-53B61BB64DCB}"/>
              </a:ext>
            </a:extLst>
          </p:cNvPr>
          <p:cNvPicPr>
            <a:picLocks noChangeAspect="1"/>
          </p:cNvPicPr>
          <p:nvPr/>
        </p:nvPicPr>
        <p:blipFill>
          <a:blip r:embed="rId7"/>
          <a:stretch>
            <a:fillRect/>
          </a:stretch>
        </p:blipFill>
        <p:spPr>
          <a:xfrm>
            <a:off x="7261344" y="946108"/>
            <a:ext cx="1155793" cy="610259"/>
          </a:xfrm>
          <a:prstGeom prst="rect">
            <a:avLst/>
          </a:prstGeom>
        </p:spPr>
      </p:pic>
      <p:sp>
        <p:nvSpPr>
          <p:cNvPr id="14" name="TextBox 13">
            <a:extLst>
              <a:ext uri="{FF2B5EF4-FFF2-40B4-BE49-F238E27FC236}">
                <a16:creationId xmlns:a16="http://schemas.microsoft.com/office/drawing/2014/main" id="{71C80EAB-A2D6-4E58-DF45-129743B93977}"/>
              </a:ext>
            </a:extLst>
          </p:cNvPr>
          <p:cNvSpPr txBox="1"/>
          <p:nvPr/>
        </p:nvSpPr>
        <p:spPr>
          <a:xfrm>
            <a:off x="323309" y="1577719"/>
            <a:ext cx="8601616" cy="4632037"/>
          </a:xfrm>
          <a:prstGeom prst="rect">
            <a:avLst/>
          </a:prstGeom>
          <a:noFill/>
        </p:spPr>
        <p:txBody>
          <a:bodyPr wrap="square">
            <a:spAutoFit/>
          </a:bodyPr>
          <a:lstStyle/>
          <a:p>
            <a:pPr algn="ctr"/>
            <a:r>
              <a:rPr lang="en-GB" dirty="0">
                <a:solidFill>
                  <a:schemeClr val="tx1"/>
                </a:solidFill>
                <a:latin typeface="Castledown" panose="02000503040000020003" pitchFamily="2" charset="0"/>
              </a:rPr>
              <a:t>You're right to ask about retail and commerce! It's a big word, but it just means shops and businesses. Here's how the train helped them grow in Weymouth:</a:t>
            </a:r>
          </a:p>
          <a:p>
            <a:endParaRPr lang="en-GB" sz="1000" dirty="0">
              <a:solidFill>
                <a:schemeClr val="tx1"/>
              </a:solidFill>
              <a:latin typeface="Castledown" panose="02000503040000020003" pitchFamily="2" charset="0"/>
            </a:endParaRPr>
          </a:p>
          <a:p>
            <a:pPr>
              <a:buFont typeface="Arial" panose="020B0604020202020204" pitchFamily="34" charset="0"/>
              <a:buChar char="•"/>
            </a:pPr>
            <a:r>
              <a:rPr lang="en-GB" b="1" dirty="0">
                <a:solidFill>
                  <a:schemeClr val="tx1"/>
                </a:solidFill>
                <a:latin typeface="Castledown" panose="02000503040000020003" pitchFamily="2" charset="0"/>
              </a:rPr>
              <a:t>More People, More Shops:</a:t>
            </a:r>
            <a:r>
              <a:rPr lang="en-GB" dirty="0">
                <a:solidFill>
                  <a:schemeClr val="tx1"/>
                </a:solidFill>
                <a:latin typeface="Castledown" panose="02000503040000020003" pitchFamily="2" charset="0"/>
              </a:rPr>
              <a:t> Imagine lots of people suddenly visiting Weymouth by train! They'd need places to eat, buy souvenirs, and get things they forgot. So, new shops popped up to sell everything from buckets and spades to fancy hats and dresses. It's like when a new neighbourhood is built, and suddenly there's a new supermarket and toy shop!</a:t>
            </a:r>
          </a:p>
          <a:p>
            <a:pPr>
              <a:buFont typeface="Arial" panose="020B0604020202020204" pitchFamily="34" charset="0"/>
              <a:buChar char="•"/>
            </a:pPr>
            <a:endParaRPr lang="en-GB" sz="1000" dirty="0">
              <a:solidFill>
                <a:schemeClr val="tx1"/>
              </a:solidFill>
              <a:latin typeface="Castledown" panose="02000503040000020003" pitchFamily="2" charset="0"/>
            </a:endParaRPr>
          </a:p>
          <a:p>
            <a:pPr>
              <a:buFont typeface="Arial" panose="020B0604020202020204" pitchFamily="34" charset="0"/>
              <a:buChar char="•"/>
            </a:pPr>
            <a:r>
              <a:rPr lang="en-GB" b="1" dirty="0">
                <a:solidFill>
                  <a:schemeClr val="tx1"/>
                </a:solidFill>
                <a:latin typeface="Castledown" panose="02000503040000020003" pitchFamily="2" charset="0"/>
              </a:rPr>
              <a:t>Easy to Get Goods:</a:t>
            </a:r>
            <a:r>
              <a:rPr lang="en-GB" dirty="0">
                <a:solidFill>
                  <a:schemeClr val="tx1"/>
                </a:solidFill>
                <a:latin typeface="Castledown" panose="02000503040000020003" pitchFamily="2" charset="0"/>
              </a:rPr>
              <a:t> The train didn't just bring people, it brought things to sell too! Think of it like Amazon delivering all your toys and books in one go. Shopkeepers could get their shelves filled with exciting new items from all over the country, making Weymouth a fun place to shop.</a:t>
            </a:r>
          </a:p>
          <a:p>
            <a:pPr>
              <a:buFont typeface="Arial" panose="020B0604020202020204" pitchFamily="34" charset="0"/>
              <a:buChar char="•"/>
            </a:pPr>
            <a:endParaRPr lang="en-GB" sz="1000" dirty="0">
              <a:solidFill>
                <a:schemeClr val="tx1"/>
              </a:solidFill>
              <a:latin typeface="Castledown" panose="02000503040000020003" pitchFamily="2" charset="0"/>
            </a:endParaRPr>
          </a:p>
          <a:p>
            <a:pPr>
              <a:buFont typeface="Arial" panose="020B0604020202020204" pitchFamily="34" charset="0"/>
              <a:buChar char="•"/>
            </a:pPr>
            <a:r>
              <a:rPr lang="en-GB" b="1" dirty="0">
                <a:solidFill>
                  <a:schemeClr val="tx1"/>
                </a:solidFill>
                <a:latin typeface="Castledown" panose="02000503040000020003" pitchFamily="2" charset="0"/>
              </a:rPr>
              <a:t>Weymouth Becomes the Place to Be:</a:t>
            </a:r>
            <a:r>
              <a:rPr lang="en-GB" dirty="0">
                <a:solidFill>
                  <a:schemeClr val="tx1"/>
                </a:solidFill>
                <a:latin typeface="Castledown" panose="02000503040000020003" pitchFamily="2" charset="0"/>
              </a:rPr>
              <a:t> With more shops and visitors, Weymouth became a popular place to be. It's like when your school has a big fair, everyone wants to go! This made even more businesses want to open in Weymouth, like restaurants, cafes, and even ice cream parlours. Yum!</a:t>
            </a:r>
          </a:p>
          <a:p>
            <a:pPr>
              <a:buFont typeface="Arial" panose="020B0604020202020204" pitchFamily="34" charset="0"/>
              <a:buChar char="•"/>
            </a:pPr>
            <a:endParaRPr lang="en-GB" sz="1000" dirty="0">
              <a:solidFill>
                <a:schemeClr val="tx1"/>
              </a:solidFill>
              <a:latin typeface="Castledown" panose="02000503040000020003" pitchFamily="2" charset="0"/>
            </a:endParaRPr>
          </a:p>
          <a:p>
            <a:pPr>
              <a:buFont typeface="Arial" panose="020B0604020202020204" pitchFamily="34" charset="0"/>
              <a:buChar char="•"/>
            </a:pPr>
            <a:r>
              <a:rPr lang="en-GB" b="1" dirty="0">
                <a:solidFill>
                  <a:schemeClr val="tx1"/>
                </a:solidFill>
                <a:latin typeface="Castledown" panose="02000503040000020003" pitchFamily="2" charset="0"/>
              </a:rPr>
              <a:t>Money Makes the Town Grow:</a:t>
            </a:r>
            <a:r>
              <a:rPr lang="en-GB" dirty="0">
                <a:solidFill>
                  <a:schemeClr val="tx1"/>
                </a:solidFill>
                <a:latin typeface="Castledown" panose="02000503040000020003" pitchFamily="2" charset="0"/>
              </a:rPr>
              <a:t> When shops do well, they make money. This money helps Weymouth grow and become even better. It's like when you save your pocket money to buy a new game, and then you can play with your friends!</a:t>
            </a:r>
          </a:p>
          <a:p>
            <a:pPr>
              <a:buFont typeface="Arial" panose="020B0604020202020204" pitchFamily="34" charset="0"/>
              <a:buChar char="•"/>
            </a:pPr>
            <a:endParaRPr lang="en-GB" sz="1000" dirty="0">
              <a:solidFill>
                <a:schemeClr val="tx1"/>
              </a:solidFill>
              <a:latin typeface="Castledown" panose="02000503040000020003" pitchFamily="2" charset="0"/>
            </a:endParaRPr>
          </a:p>
          <a:p>
            <a:pPr algn="ctr"/>
            <a:r>
              <a:rPr lang="en-GB" dirty="0">
                <a:solidFill>
                  <a:schemeClr val="tx1"/>
                </a:solidFill>
                <a:latin typeface="Castledown" panose="02000503040000020003" pitchFamily="2" charset="0"/>
              </a:rPr>
              <a:t>So, the train was like a magic key for Weymouth's shops and businesses. It brought people and goods, making the town a bustling and exciting place to visit and live in!</a:t>
            </a:r>
          </a:p>
        </p:txBody>
      </p:sp>
    </p:spTree>
    <p:extLst>
      <p:ext uri="{BB962C8B-B14F-4D97-AF65-F5344CB8AC3E}">
        <p14:creationId xmlns:p14="http://schemas.microsoft.com/office/powerpoint/2010/main" val="971963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5211139-6E44-4198-D0C2-7813D8099442}"/>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74E4CA1-62A0-B659-DC18-0135F21B8E7C}"/>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Industrial Revolution?</a:t>
            </a:r>
          </a:p>
        </p:txBody>
      </p:sp>
      <p:sp>
        <p:nvSpPr>
          <p:cNvPr id="5" name="Rectangle: Rounded Corners 4">
            <a:extLst>
              <a:ext uri="{FF2B5EF4-FFF2-40B4-BE49-F238E27FC236}">
                <a16:creationId xmlns:a16="http://schemas.microsoft.com/office/drawing/2014/main" id="{4E4257C2-0FEF-81F2-0F24-9A06D13111DD}"/>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The </a:t>
            </a:r>
            <a:r>
              <a:rPr lang="en-GB" sz="2000" b="1" dirty="0">
                <a:solidFill>
                  <a:srgbClr val="2F2967"/>
                </a:solidFill>
                <a:latin typeface="Arial"/>
              </a:rPr>
              <a:t>Industrial Revolution </a:t>
            </a:r>
            <a:r>
              <a:rPr lang="en-GB" sz="2000" dirty="0">
                <a:solidFill>
                  <a:srgbClr val="2F2967"/>
                </a:solidFill>
                <a:latin typeface="Arial"/>
              </a:rPr>
              <a:t>began in Britain in the mid </a:t>
            </a:r>
            <a:r>
              <a:rPr lang="en-GB" sz="2000" b="1" dirty="0">
                <a:solidFill>
                  <a:srgbClr val="2F2967"/>
                </a:solidFill>
                <a:latin typeface="Arial"/>
              </a:rPr>
              <a:t>1700s</a:t>
            </a:r>
            <a:r>
              <a:rPr lang="en-GB" sz="2000" dirty="0">
                <a:solidFill>
                  <a:srgbClr val="2F2967"/>
                </a:solidFill>
                <a:latin typeface="Arial"/>
              </a:rPr>
              <a:t> and lasted until </a:t>
            </a:r>
            <a:r>
              <a:rPr lang="en-GB" sz="2000" b="1" dirty="0">
                <a:solidFill>
                  <a:srgbClr val="2F2967"/>
                </a:solidFill>
                <a:latin typeface="Arial"/>
              </a:rPr>
              <a:t>1900</a:t>
            </a:r>
            <a:r>
              <a:rPr lang="en-GB" sz="2000" dirty="0">
                <a:solidFill>
                  <a:srgbClr val="2F2967"/>
                </a:solidFill>
                <a:latin typeface="Arial"/>
              </a:rPr>
              <a:t>. It changed </a:t>
            </a:r>
            <a:r>
              <a:rPr lang="en-GB" sz="2000" dirty="0">
                <a:solidFill>
                  <a:srgbClr val="2F2967"/>
                </a:solidFill>
              </a:rPr>
              <a:t>farming, mining, transport, manufacturing (making things) and technology. It changed people’s lives. It began in the reign of </a:t>
            </a:r>
            <a:r>
              <a:rPr lang="en-GB" sz="2000" b="1" dirty="0">
                <a:solidFill>
                  <a:srgbClr val="2F2967"/>
                </a:solidFill>
              </a:rPr>
              <a:t>George II </a:t>
            </a:r>
            <a:r>
              <a:rPr lang="en-GB" sz="2000" dirty="0">
                <a:solidFill>
                  <a:srgbClr val="2F2967"/>
                </a:solidFill>
              </a:rPr>
              <a:t>and ended at the end of the </a:t>
            </a:r>
            <a:r>
              <a:rPr lang="en-GB" sz="2000" b="1" dirty="0">
                <a:solidFill>
                  <a:srgbClr val="2F2967"/>
                </a:solidFill>
              </a:rPr>
              <a:t>Victorian</a:t>
            </a:r>
            <a:r>
              <a:rPr lang="en-GB" sz="2000" dirty="0">
                <a:solidFill>
                  <a:srgbClr val="2F2967"/>
                </a:solidFill>
              </a:rPr>
              <a:t> era.</a:t>
            </a:r>
            <a:endParaRPr lang="en-GB" sz="2000" dirty="0">
              <a:solidFill>
                <a:srgbClr val="2F2967"/>
              </a:solidFill>
              <a:latin typeface="Arial"/>
            </a:endParaRPr>
          </a:p>
        </p:txBody>
      </p:sp>
      <p:pic>
        <p:nvPicPr>
          <p:cNvPr id="6" name="Picture 5" descr="A white letters on a black background&#10;&#10;Description automatically generated">
            <a:extLst>
              <a:ext uri="{FF2B5EF4-FFF2-40B4-BE49-F238E27FC236}">
                <a16:creationId xmlns:a16="http://schemas.microsoft.com/office/drawing/2014/main" id="{1AEBEE5D-7464-8D60-273F-27468E8FD3AE}"/>
              </a:ext>
            </a:extLst>
          </p:cNvPr>
          <p:cNvPicPr>
            <a:picLocks noChangeAspect="1"/>
          </p:cNvPicPr>
          <p:nvPr/>
        </p:nvPicPr>
        <p:blipFill>
          <a:blip r:embed="rId3"/>
          <a:stretch>
            <a:fillRect/>
          </a:stretch>
        </p:blipFill>
        <p:spPr>
          <a:xfrm>
            <a:off x="7004131" y="6249621"/>
            <a:ext cx="1754862" cy="388702"/>
          </a:xfrm>
          <a:prstGeom prst="rect">
            <a:avLst/>
          </a:prstGeom>
        </p:spPr>
      </p:pic>
      <p:grpSp>
        <p:nvGrpSpPr>
          <p:cNvPr id="7" name="Group 6">
            <a:extLst>
              <a:ext uri="{FF2B5EF4-FFF2-40B4-BE49-F238E27FC236}">
                <a16:creationId xmlns:a16="http://schemas.microsoft.com/office/drawing/2014/main" id="{D5CF5313-4CFA-F0F1-DF27-2BD40E0991FF}"/>
              </a:ext>
            </a:extLst>
          </p:cNvPr>
          <p:cNvGrpSpPr/>
          <p:nvPr/>
        </p:nvGrpSpPr>
        <p:grpSpPr>
          <a:xfrm>
            <a:off x="256407" y="2465406"/>
            <a:ext cx="8543092" cy="3521599"/>
            <a:chOff x="256407" y="2465406"/>
            <a:chExt cx="8543092" cy="3521599"/>
          </a:xfrm>
        </p:grpSpPr>
        <p:pic>
          <p:nvPicPr>
            <p:cNvPr id="8" name="Picture 7">
              <a:extLst>
                <a:ext uri="{FF2B5EF4-FFF2-40B4-BE49-F238E27FC236}">
                  <a16:creationId xmlns:a16="http://schemas.microsoft.com/office/drawing/2014/main" id="{63401F6E-B4AB-E64F-873F-83F3A66C5797}"/>
                </a:ext>
              </a:extLst>
            </p:cNvPr>
            <p:cNvPicPr>
              <a:picLocks noChangeAspect="1"/>
            </p:cNvPicPr>
            <p:nvPr/>
          </p:nvPicPr>
          <p:blipFill>
            <a:blip r:embed="rId4"/>
            <a:stretch>
              <a:fillRect/>
            </a:stretch>
          </p:blipFill>
          <p:spPr>
            <a:xfrm>
              <a:off x="256407" y="2708475"/>
              <a:ext cx="8543092" cy="3278530"/>
            </a:xfrm>
            <a:prstGeom prst="rect">
              <a:avLst/>
            </a:prstGeom>
          </p:spPr>
        </p:pic>
        <p:pic>
          <p:nvPicPr>
            <p:cNvPr id="9" name="Picture 8" descr="A person wearing a crown&#10;&#10;Description automatically generated">
              <a:extLst>
                <a:ext uri="{FF2B5EF4-FFF2-40B4-BE49-F238E27FC236}">
                  <a16:creationId xmlns:a16="http://schemas.microsoft.com/office/drawing/2014/main" id="{5FC92DAC-EFD0-A18D-9C0C-44C9102282E2}"/>
                </a:ext>
              </a:extLst>
            </p:cNvPr>
            <p:cNvPicPr>
              <a:picLocks noChangeAspect="1"/>
            </p:cNvPicPr>
            <p:nvPr/>
          </p:nvPicPr>
          <p:blipFill>
            <a:blip r:embed="rId5"/>
            <a:stretch>
              <a:fillRect/>
            </a:stretch>
          </p:blipFill>
          <p:spPr>
            <a:xfrm flipH="1">
              <a:off x="7735033" y="2465406"/>
              <a:ext cx="900109" cy="1192194"/>
            </a:xfrm>
            <a:prstGeom prst="rect">
              <a:avLst/>
            </a:prstGeom>
          </p:spPr>
        </p:pic>
        <p:pic>
          <p:nvPicPr>
            <p:cNvPr id="10" name="Picture 9" descr="A grey factory with smoke coming out of it&#10;&#10;Description automatically generated">
              <a:extLst>
                <a:ext uri="{FF2B5EF4-FFF2-40B4-BE49-F238E27FC236}">
                  <a16:creationId xmlns:a16="http://schemas.microsoft.com/office/drawing/2014/main" id="{FDB2AE88-55FD-7830-21CE-F3DADA8946B4}"/>
                </a:ext>
              </a:extLst>
            </p:cNvPr>
            <p:cNvPicPr>
              <a:picLocks noChangeAspect="1"/>
            </p:cNvPicPr>
            <p:nvPr/>
          </p:nvPicPr>
          <p:blipFill>
            <a:blip r:embed="rId6"/>
            <a:stretch>
              <a:fillRect/>
            </a:stretch>
          </p:blipFill>
          <p:spPr>
            <a:xfrm>
              <a:off x="6519133" y="3975975"/>
              <a:ext cx="1861593" cy="1955604"/>
            </a:xfrm>
            <a:prstGeom prst="rect">
              <a:avLst/>
            </a:prstGeom>
          </p:spPr>
        </p:pic>
      </p:grpSp>
    </p:spTree>
    <p:extLst>
      <p:ext uri="{BB962C8B-B14F-4D97-AF65-F5344CB8AC3E}">
        <p14:creationId xmlns:p14="http://schemas.microsoft.com/office/powerpoint/2010/main" val="102559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5397DA79-716C-D60A-E3CF-89F8E143835A}"/>
            </a:ext>
          </a:extLst>
        </p:cNvPr>
        <p:cNvGrpSpPr/>
        <p:nvPr/>
      </p:nvGrpSpPr>
      <p:grpSpPr>
        <a:xfrm>
          <a:off x="0" y="0"/>
          <a:ext cx="0" cy="0"/>
          <a:chOff x="0" y="0"/>
          <a:chExt cx="0" cy="0"/>
        </a:xfrm>
      </p:grpSpPr>
      <p:pic>
        <p:nvPicPr>
          <p:cNvPr id="3" name="Google Shape;155;p32" descr="A picture containing text, clipart&#10;&#10;Description automatically generated">
            <a:extLst>
              <a:ext uri="{FF2B5EF4-FFF2-40B4-BE49-F238E27FC236}">
                <a16:creationId xmlns:a16="http://schemas.microsoft.com/office/drawing/2014/main" id="{902DA3D0-801D-E046-59BF-2E139AEC370A}"/>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2" name="Google Shape;157;p32">
            <a:extLst>
              <a:ext uri="{FF2B5EF4-FFF2-40B4-BE49-F238E27FC236}">
                <a16:creationId xmlns:a16="http://schemas.microsoft.com/office/drawing/2014/main" id="{31346D28-7877-597D-9059-B4FD31F7EEE3}"/>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Victorian Weymouth</a:t>
            </a:r>
            <a:endParaRPr sz="3600" b="0" i="0" u="none" strike="noStrike" cap="none" dirty="0">
              <a:solidFill>
                <a:srgbClr val="2F2967"/>
              </a:solidFill>
              <a:latin typeface="Arial"/>
              <a:ea typeface="Arial"/>
              <a:cs typeface="Arial"/>
              <a:sym typeface="Arial"/>
            </a:endParaRPr>
          </a:p>
        </p:txBody>
      </p:sp>
      <p:sp>
        <p:nvSpPr>
          <p:cNvPr id="13" name="Google Shape;160;p32">
            <a:extLst>
              <a:ext uri="{FF2B5EF4-FFF2-40B4-BE49-F238E27FC236}">
                <a16:creationId xmlns:a16="http://schemas.microsoft.com/office/drawing/2014/main" id="{C5F6A557-CB79-8773-33FE-E6CE6AC83F1D}"/>
              </a:ext>
            </a:extLst>
          </p:cNvPr>
          <p:cNvSpPr/>
          <p:nvPr/>
        </p:nvSpPr>
        <p:spPr>
          <a:xfrm>
            <a:off x="262709" y="1474094"/>
            <a:ext cx="8552679" cy="2286175"/>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000" b="0" i="0" dirty="0">
                <a:solidFill>
                  <a:srgbClr val="2F2967"/>
                </a:solidFill>
                <a:effectLst/>
                <a:latin typeface="+mn-lt"/>
              </a:rPr>
              <a:t>During the Victorian period the town continued as a popular resort and the harbour flourished with the growth of sea-borne trade with the Channel Islands. </a:t>
            </a:r>
            <a:r>
              <a:rPr lang="en-GB" sz="2000" dirty="0">
                <a:solidFill>
                  <a:srgbClr val="2F2967"/>
                </a:solidFill>
                <a:latin typeface="+mn-lt"/>
              </a:rPr>
              <a:t>By 1840, life was changing and adapting at an exceptional rate. Queen Victoria was on the throne and the Industrial Revolution was truly underway, Weymouth needed to capitalise on getting new people and goods in and out of the city to help it to grow… but how?</a:t>
            </a:r>
          </a:p>
          <a:p>
            <a:pPr marL="285750" marR="0" lvl="0" indent="-158750" algn="l" rtl="0">
              <a:lnSpc>
                <a:spcPct val="100000"/>
              </a:lnSpc>
              <a:spcBef>
                <a:spcPts val="600"/>
              </a:spcBef>
              <a:spcAft>
                <a:spcPts val="0"/>
              </a:spcAft>
              <a:buClr>
                <a:srgbClr val="2C2B64"/>
              </a:buClr>
              <a:buSzPts val="2000"/>
              <a:buFont typeface="Arial"/>
              <a:buNone/>
            </a:pPr>
            <a:endParaRPr sz="1200" b="0" i="0" u="none" strike="noStrike" cap="none" dirty="0">
              <a:solidFill>
                <a:srgbClr val="2F2967"/>
              </a:solidFill>
              <a:latin typeface="Arial"/>
              <a:ea typeface="Arial"/>
              <a:cs typeface="Arial"/>
              <a:sym typeface="Arial"/>
            </a:endParaRPr>
          </a:p>
        </p:txBody>
      </p:sp>
      <p:grpSp>
        <p:nvGrpSpPr>
          <p:cNvPr id="14" name="Group 13">
            <a:extLst>
              <a:ext uri="{FF2B5EF4-FFF2-40B4-BE49-F238E27FC236}">
                <a16:creationId xmlns:a16="http://schemas.microsoft.com/office/drawing/2014/main" id="{06BB90E9-4290-4A1A-3BF2-A96C7986A9AD}"/>
              </a:ext>
            </a:extLst>
          </p:cNvPr>
          <p:cNvGrpSpPr/>
          <p:nvPr/>
        </p:nvGrpSpPr>
        <p:grpSpPr>
          <a:xfrm>
            <a:off x="651829" y="3892342"/>
            <a:ext cx="7583829" cy="858188"/>
            <a:chOff x="1455178" y="7018554"/>
            <a:chExt cx="7255714" cy="977836"/>
          </a:xfrm>
        </p:grpSpPr>
        <p:sp>
          <p:nvSpPr>
            <p:cNvPr id="15" name="Rectangle: Rounded Corners 14">
              <a:extLst>
                <a:ext uri="{FF2B5EF4-FFF2-40B4-BE49-F238E27FC236}">
                  <a16:creationId xmlns:a16="http://schemas.microsoft.com/office/drawing/2014/main" id="{728F6DD2-D3FD-4CA9-8977-777A805953D5}"/>
                </a:ext>
              </a:extLst>
            </p:cNvPr>
            <p:cNvSpPr/>
            <p:nvPr/>
          </p:nvSpPr>
          <p:spPr>
            <a:xfrm>
              <a:off x="1455178" y="7135699"/>
              <a:ext cx="7255714" cy="860691"/>
            </a:xfrm>
            <a:prstGeom prst="roundRect">
              <a:avLst>
                <a:gd name="adj" fmla="val 13228"/>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166813">
                <a:defRPr/>
              </a:pPr>
              <a:r>
                <a:rPr kumimoji="0" lang="en-GB" sz="1800" b="1" i="0" u="none" strike="noStrike" kern="0" cap="none" spc="0" normalizeH="0" baseline="0" noProof="0" dirty="0">
                  <a:ln>
                    <a:noFill/>
                  </a:ln>
                  <a:solidFill>
                    <a:srgbClr val="FFFFFF"/>
                  </a:solidFill>
                  <a:effectLst/>
                  <a:uLnTx/>
                  <a:uFillTx/>
                  <a:latin typeface="Arial"/>
                  <a:sym typeface="Arial"/>
                </a:rPr>
                <a:t>RECAP: </a:t>
              </a:r>
              <a:r>
                <a:rPr lang="en-GB" sz="1800" dirty="0">
                  <a:solidFill>
                    <a:srgbClr val="FFFFFF"/>
                  </a:solidFill>
                  <a:latin typeface="Arial"/>
                </a:rPr>
                <a:t>Discuss with your partner how people travelled </a:t>
              </a:r>
              <a:br>
                <a:rPr lang="en-GB" sz="1800" dirty="0">
                  <a:solidFill>
                    <a:srgbClr val="FFFFFF"/>
                  </a:solidFill>
                  <a:latin typeface="Arial"/>
                </a:rPr>
              </a:br>
              <a:r>
                <a:rPr lang="en-GB" sz="1800" dirty="0">
                  <a:solidFill>
                    <a:srgbClr val="FFFFFF"/>
                  </a:solidFill>
                  <a:latin typeface="Arial"/>
                </a:rPr>
                <a:t>before there were cars, trains and planes.</a:t>
              </a:r>
              <a:endParaRPr kumimoji="0" lang="en-GB" sz="1800" i="0" u="none" strike="noStrike" kern="0" cap="none" spc="0" normalizeH="0" baseline="0" noProof="0" dirty="0">
                <a:ln>
                  <a:noFill/>
                </a:ln>
                <a:solidFill>
                  <a:srgbClr val="FFFFFF"/>
                </a:solidFill>
                <a:effectLst/>
                <a:uLnTx/>
                <a:uFillTx/>
                <a:latin typeface="Arial"/>
                <a:sym typeface="Arial"/>
              </a:endParaRPr>
            </a:p>
          </p:txBody>
        </p:sp>
        <p:pic>
          <p:nvPicPr>
            <p:cNvPr id="16" name="Picture 15" descr="A couple of people talking&#10;&#10;Description automatically generated">
              <a:extLst>
                <a:ext uri="{FF2B5EF4-FFF2-40B4-BE49-F238E27FC236}">
                  <a16:creationId xmlns:a16="http://schemas.microsoft.com/office/drawing/2014/main" id="{1E6468E3-4D59-4882-E19D-9BFE97C91F8A}"/>
                </a:ext>
              </a:extLst>
            </p:cNvPr>
            <p:cNvPicPr>
              <a:picLocks noChangeAspect="1"/>
            </p:cNvPicPr>
            <p:nvPr/>
          </p:nvPicPr>
          <p:blipFill>
            <a:blip r:embed="rId4"/>
            <a:stretch>
              <a:fillRect/>
            </a:stretch>
          </p:blipFill>
          <p:spPr>
            <a:xfrm>
              <a:off x="1587515" y="7018554"/>
              <a:ext cx="996415" cy="977836"/>
            </a:xfrm>
            <a:prstGeom prst="rect">
              <a:avLst/>
            </a:prstGeom>
          </p:spPr>
        </p:pic>
      </p:grpSp>
      <p:pic>
        <p:nvPicPr>
          <p:cNvPr id="17" name="Picture 16" descr="A white and orange airplane&#10;&#10;Description automatically generated">
            <a:extLst>
              <a:ext uri="{FF2B5EF4-FFF2-40B4-BE49-F238E27FC236}">
                <a16:creationId xmlns:a16="http://schemas.microsoft.com/office/drawing/2014/main" id="{FE449352-6739-0D5C-C4EA-C2B409C8339F}"/>
              </a:ext>
            </a:extLst>
          </p:cNvPr>
          <p:cNvPicPr>
            <a:picLocks noChangeAspect="1"/>
          </p:cNvPicPr>
          <p:nvPr/>
        </p:nvPicPr>
        <p:blipFill>
          <a:blip r:embed="rId5"/>
          <a:stretch>
            <a:fillRect/>
          </a:stretch>
        </p:blipFill>
        <p:spPr>
          <a:xfrm flipH="1">
            <a:off x="7343437" y="4050533"/>
            <a:ext cx="1415086" cy="832070"/>
          </a:xfrm>
          <a:prstGeom prst="rect">
            <a:avLst/>
          </a:prstGeom>
        </p:spPr>
      </p:pic>
      <p:pic>
        <p:nvPicPr>
          <p:cNvPr id="18" name="Picture 17" descr="A yellow car with blue windows&#10;&#10;Description automatically generated">
            <a:extLst>
              <a:ext uri="{FF2B5EF4-FFF2-40B4-BE49-F238E27FC236}">
                <a16:creationId xmlns:a16="http://schemas.microsoft.com/office/drawing/2014/main" id="{4C2D9E3E-220B-877B-C145-117F55981232}"/>
              </a:ext>
            </a:extLst>
          </p:cNvPr>
          <p:cNvPicPr>
            <a:picLocks noChangeAspect="1"/>
          </p:cNvPicPr>
          <p:nvPr/>
        </p:nvPicPr>
        <p:blipFill>
          <a:blip r:embed="rId6"/>
          <a:stretch>
            <a:fillRect/>
          </a:stretch>
        </p:blipFill>
        <p:spPr>
          <a:xfrm>
            <a:off x="6173588" y="4551835"/>
            <a:ext cx="1016340" cy="397389"/>
          </a:xfrm>
          <a:prstGeom prst="rect">
            <a:avLst/>
          </a:prstGeom>
        </p:spPr>
      </p:pic>
      <p:pic>
        <p:nvPicPr>
          <p:cNvPr id="19" name="Picture 18">
            <a:extLst>
              <a:ext uri="{FF2B5EF4-FFF2-40B4-BE49-F238E27FC236}">
                <a16:creationId xmlns:a16="http://schemas.microsoft.com/office/drawing/2014/main" id="{2CC45261-B42D-9A89-975A-09DF8DC2D209}"/>
              </a:ext>
            </a:extLst>
          </p:cNvPr>
          <p:cNvPicPr>
            <a:picLocks noChangeAspect="1"/>
          </p:cNvPicPr>
          <p:nvPr/>
        </p:nvPicPr>
        <p:blipFill>
          <a:blip r:embed="rId7"/>
          <a:stretch>
            <a:fillRect/>
          </a:stretch>
        </p:blipFill>
        <p:spPr>
          <a:xfrm flipH="1">
            <a:off x="5197181" y="5057398"/>
            <a:ext cx="3366052" cy="326507"/>
          </a:xfrm>
          <a:prstGeom prst="rect">
            <a:avLst/>
          </a:prstGeom>
        </p:spPr>
      </p:pic>
      <p:pic>
        <p:nvPicPr>
          <p:cNvPr id="20" name="Google Shape;334;p26" descr="Several ships in the water&#10;&#10;Description automatically generated">
            <a:extLst>
              <a:ext uri="{FF2B5EF4-FFF2-40B4-BE49-F238E27FC236}">
                <a16:creationId xmlns:a16="http://schemas.microsoft.com/office/drawing/2014/main" id="{F5B95861-A3A0-014F-7C7A-436796BABBE6}"/>
              </a:ext>
            </a:extLst>
          </p:cNvPr>
          <p:cNvPicPr preferRelativeResize="0"/>
          <p:nvPr/>
        </p:nvPicPr>
        <p:blipFill rotWithShape="1">
          <a:blip r:embed="rId8">
            <a:alphaModFix/>
          </a:blip>
          <a:srcRect/>
          <a:stretch/>
        </p:blipFill>
        <p:spPr>
          <a:xfrm>
            <a:off x="4177527" y="5357493"/>
            <a:ext cx="2039308" cy="1299145"/>
          </a:xfrm>
          <a:prstGeom prst="rect">
            <a:avLst/>
          </a:prstGeom>
          <a:noFill/>
          <a:ln>
            <a:noFill/>
          </a:ln>
          <a:effectLst>
            <a:outerShdw blurRad="63500" sx="102000" sy="102000" algn="ctr" rotWithShape="0">
              <a:prstClr val="black">
                <a:alpha val="40000"/>
              </a:prstClr>
            </a:outerShdw>
            <a:softEdge rad="63500"/>
          </a:effectLst>
        </p:spPr>
      </p:pic>
      <p:pic>
        <p:nvPicPr>
          <p:cNvPr id="21" name="Google Shape;337;p26" descr="A person riding a horse&#10;&#10;Description automatically generated">
            <a:extLst>
              <a:ext uri="{FF2B5EF4-FFF2-40B4-BE49-F238E27FC236}">
                <a16:creationId xmlns:a16="http://schemas.microsoft.com/office/drawing/2014/main" id="{F2BFE0BE-7DC6-8B44-6DB2-3056C9196FE4}"/>
              </a:ext>
            </a:extLst>
          </p:cNvPr>
          <p:cNvPicPr preferRelativeResize="0"/>
          <p:nvPr/>
        </p:nvPicPr>
        <p:blipFill rotWithShape="1">
          <a:blip r:embed="rId9">
            <a:alphaModFix/>
          </a:blip>
          <a:srcRect t="13152" r="14001"/>
          <a:stretch/>
        </p:blipFill>
        <p:spPr>
          <a:xfrm>
            <a:off x="590676" y="4949224"/>
            <a:ext cx="1391026" cy="1707415"/>
          </a:xfrm>
          <a:prstGeom prst="rect">
            <a:avLst/>
          </a:prstGeom>
          <a:noFill/>
          <a:ln>
            <a:noFill/>
          </a:ln>
          <a:effectLst>
            <a:outerShdw blurRad="63500" sx="102000" sy="102000" algn="ctr" rotWithShape="0">
              <a:prstClr val="black">
                <a:alpha val="40000"/>
              </a:prstClr>
            </a:outerShdw>
            <a:softEdge rad="63500"/>
          </a:effectLst>
        </p:spPr>
      </p:pic>
      <p:pic>
        <p:nvPicPr>
          <p:cNvPr id="22" name="Google Shape;336;p26" descr="A horse drawn carriage with horses and a person on a horse drawn carriage&#10;&#10;Description automatically generated">
            <a:extLst>
              <a:ext uri="{FF2B5EF4-FFF2-40B4-BE49-F238E27FC236}">
                <a16:creationId xmlns:a16="http://schemas.microsoft.com/office/drawing/2014/main" id="{ABAE339E-C68D-FC71-04E8-F2C560EEC044}"/>
              </a:ext>
            </a:extLst>
          </p:cNvPr>
          <p:cNvPicPr preferRelativeResize="0"/>
          <p:nvPr/>
        </p:nvPicPr>
        <p:blipFill rotWithShape="1">
          <a:blip r:embed="rId10">
            <a:alphaModFix/>
          </a:blip>
          <a:srcRect/>
          <a:stretch/>
        </p:blipFill>
        <p:spPr>
          <a:xfrm>
            <a:off x="2122671" y="5357494"/>
            <a:ext cx="1908169" cy="1299145"/>
          </a:xfrm>
          <a:prstGeom prst="rect">
            <a:avLst/>
          </a:prstGeom>
          <a:noFill/>
          <a:ln>
            <a:noFill/>
          </a:ln>
          <a:effectLst>
            <a:outerShdw blurRad="63500" sx="102000" sy="102000" algn="ctr" rotWithShape="0">
              <a:prstClr val="black">
                <a:alpha val="40000"/>
              </a:prstClr>
            </a:outerShdw>
            <a:softEdge rad="63500"/>
          </a:effectLst>
        </p:spPr>
      </p:pic>
    </p:spTree>
    <p:extLst>
      <p:ext uri="{BB962C8B-B14F-4D97-AF65-F5344CB8AC3E}">
        <p14:creationId xmlns:p14="http://schemas.microsoft.com/office/powerpoint/2010/main" val="328399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2CF9472A-D319-DA59-908A-DDC02C0ED0D7}"/>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BA4A8967-CC57-229C-63F0-FF2A73D2C6F1}"/>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b="1" dirty="0">
                <a:solidFill>
                  <a:srgbClr val="2F2967"/>
                </a:solidFill>
                <a:latin typeface="Arial"/>
              </a:rPr>
              <a:t>RECAP: </a:t>
            </a:r>
            <a:r>
              <a:rPr lang="en-GB" sz="2000" dirty="0">
                <a:solidFill>
                  <a:srgbClr val="2F2967"/>
                </a:solidFill>
                <a:latin typeface="Arial"/>
              </a:rPr>
              <a:t>Last time we used the information to find out when the station was opened. Can you remember the date and work out where it would go on this timeline?</a:t>
            </a:r>
          </a:p>
        </p:txBody>
      </p:sp>
      <p:pic>
        <p:nvPicPr>
          <p:cNvPr id="2" name="Picture 1" descr="South Weymouth station on 1885 aerial map - PICRYL - Public Domain Media  Search Engine Public Domain Image">
            <a:extLst>
              <a:ext uri="{FF2B5EF4-FFF2-40B4-BE49-F238E27FC236}">
                <a16:creationId xmlns:a16="http://schemas.microsoft.com/office/drawing/2014/main" id="{07F433B0-054A-72AA-D896-A5CFA4E3C4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8974" y="4387878"/>
            <a:ext cx="2216152" cy="1554742"/>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
        <p:nvSpPr>
          <p:cNvPr id="4" name="Rectangle: Rounded Corners 3">
            <a:extLst>
              <a:ext uri="{FF2B5EF4-FFF2-40B4-BE49-F238E27FC236}">
                <a16:creationId xmlns:a16="http://schemas.microsoft.com/office/drawing/2014/main" id="{584A2669-20F8-30E2-A2EB-776BEE5986BB}"/>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pic>
        <p:nvPicPr>
          <p:cNvPr id="6" name="Picture 5" descr="A white letters on a black background&#10;&#10;Description automatically generated">
            <a:extLst>
              <a:ext uri="{FF2B5EF4-FFF2-40B4-BE49-F238E27FC236}">
                <a16:creationId xmlns:a16="http://schemas.microsoft.com/office/drawing/2014/main" id="{9F77F83B-B920-829E-A3C9-C02F4DC82CA7}"/>
              </a:ext>
            </a:extLst>
          </p:cNvPr>
          <p:cNvPicPr>
            <a:picLocks noChangeAspect="1"/>
          </p:cNvPicPr>
          <p:nvPr/>
        </p:nvPicPr>
        <p:blipFill>
          <a:blip r:embed="rId4"/>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F3D8EB22-03E5-A8EC-A467-EEFE7FA6663A}"/>
              </a:ext>
            </a:extLst>
          </p:cNvPr>
          <p:cNvPicPr>
            <a:picLocks noChangeAspect="1"/>
          </p:cNvPicPr>
          <p:nvPr/>
        </p:nvPicPr>
        <p:blipFill>
          <a:blip r:embed="rId5"/>
          <a:srcRect l="21750" b="47732"/>
          <a:stretch/>
        </p:blipFill>
        <p:spPr>
          <a:xfrm>
            <a:off x="658262" y="2228004"/>
            <a:ext cx="7857577" cy="2014212"/>
          </a:xfrm>
          <a:prstGeom prst="rect">
            <a:avLst/>
          </a:prstGeom>
        </p:spPr>
      </p:pic>
      <p:sp>
        <p:nvSpPr>
          <p:cNvPr id="7" name="Rectangle 6">
            <a:extLst>
              <a:ext uri="{FF2B5EF4-FFF2-40B4-BE49-F238E27FC236}">
                <a16:creationId xmlns:a16="http://schemas.microsoft.com/office/drawing/2014/main" id="{A2FC5EAF-B8A7-FD80-55AE-FC260C62AA68}"/>
              </a:ext>
            </a:extLst>
          </p:cNvPr>
          <p:cNvSpPr/>
          <p:nvPr/>
        </p:nvSpPr>
        <p:spPr>
          <a:xfrm>
            <a:off x="3710225" y="4783958"/>
            <a:ext cx="1723549" cy="923330"/>
          </a:xfrm>
          <a:prstGeom prst="rect">
            <a:avLst/>
          </a:prstGeom>
          <a:noFill/>
        </p:spPr>
        <p:txBody>
          <a:bodyPr wrap="none" lIns="91440" tIns="45720" rIns="91440" bIns="45720">
            <a:spAutoFit/>
          </a:bodyPr>
          <a:lstStyle/>
          <a:p>
            <a:pPr algn="ctr"/>
            <a:r>
              <a:rPr lang="en-US" sz="5400" b="0" cap="none" spc="0" dirty="0">
                <a:ln w="0">
                  <a:solidFill>
                    <a:schemeClr val="tx2">
                      <a:lumMod val="50000"/>
                    </a:schemeClr>
                  </a:solidFill>
                </a:ln>
                <a:solidFill>
                  <a:srgbClr val="FF0000"/>
                </a:solidFill>
                <a:effectLst>
                  <a:outerShdw blurRad="38100" dist="19050" dir="2700000" algn="tl" rotWithShape="0">
                    <a:schemeClr val="dk1">
                      <a:alpha val="40000"/>
                    </a:schemeClr>
                  </a:outerShdw>
                </a:effectLst>
              </a:rPr>
              <a:t>1857</a:t>
            </a:r>
          </a:p>
        </p:txBody>
      </p:sp>
    </p:spTree>
    <p:extLst>
      <p:ext uri="{BB962C8B-B14F-4D97-AF65-F5344CB8AC3E}">
        <p14:creationId xmlns:p14="http://schemas.microsoft.com/office/powerpoint/2010/main" val="38092926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139DB6E5-A64E-5D39-74BA-4E9625950461}"/>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AAAB953-A17D-3012-318F-45C8488216D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D7515403-329C-E211-87A7-96D712D0365B}"/>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b="1" dirty="0">
                <a:solidFill>
                  <a:srgbClr val="2F2967"/>
                </a:solidFill>
                <a:latin typeface="Arial"/>
              </a:rPr>
              <a:t>RECAP: </a:t>
            </a:r>
            <a:r>
              <a:rPr lang="en-GB" sz="2000" dirty="0">
                <a:solidFill>
                  <a:srgbClr val="2F2967"/>
                </a:solidFill>
                <a:latin typeface="Arial"/>
              </a:rPr>
              <a:t>Last time we used the information to find out when the station was opened. Can you remember the date and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C50509DE-4827-A5F1-FC37-D31C0ECCA9C6}"/>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7CBC4FA5-9D88-1002-90C5-D80B08C51FB5}"/>
              </a:ext>
            </a:extLst>
          </p:cNvPr>
          <p:cNvPicPr>
            <a:picLocks noChangeAspect="1"/>
          </p:cNvPicPr>
          <p:nvPr/>
        </p:nvPicPr>
        <p:blipFill>
          <a:blip r:embed="rId4"/>
          <a:srcRect l="21750" b="47732"/>
          <a:stretch/>
        </p:blipFill>
        <p:spPr>
          <a:xfrm>
            <a:off x="658262" y="2228004"/>
            <a:ext cx="7857577" cy="2014212"/>
          </a:xfrm>
          <a:prstGeom prst="rect">
            <a:avLst/>
          </a:prstGeom>
        </p:spPr>
      </p:pic>
      <p:cxnSp>
        <p:nvCxnSpPr>
          <p:cNvPr id="11" name="Straight Arrow Connector 10">
            <a:extLst>
              <a:ext uri="{FF2B5EF4-FFF2-40B4-BE49-F238E27FC236}">
                <a16:creationId xmlns:a16="http://schemas.microsoft.com/office/drawing/2014/main" id="{E26018BD-D922-0D37-320F-C3C012D1F4D1}"/>
              </a:ext>
            </a:extLst>
          </p:cNvPr>
          <p:cNvCxnSpPr/>
          <p:nvPr/>
        </p:nvCxnSpPr>
        <p:spPr>
          <a:xfrm flipV="1">
            <a:off x="6067424" y="3674897"/>
            <a:ext cx="0" cy="679038"/>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pic>
        <p:nvPicPr>
          <p:cNvPr id="3" name="Picture 2" descr="South Weymouth station on 1885 aerial map - PICRYL - Public Domain Media  Search Engine Public Domain Image">
            <a:extLst>
              <a:ext uri="{FF2B5EF4-FFF2-40B4-BE49-F238E27FC236}">
                <a16:creationId xmlns:a16="http://schemas.microsoft.com/office/drawing/2014/main" id="{0A333439-D311-EC75-A917-9292678675F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8173" y="4468252"/>
            <a:ext cx="2216152" cy="1554742"/>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4590D93D-AB76-7B3F-7AB2-3A457B482AA6}"/>
              </a:ext>
            </a:extLst>
          </p:cNvPr>
          <p:cNvSpPr/>
          <p:nvPr/>
        </p:nvSpPr>
        <p:spPr>
          <a:xfrm>
            <a:off x="5205649" y="4765779"/>
            <a:ext cx="1723549" cy="923330"/>
          </a:xfrm>
          <a:prstGeom prst="rect">
            <a:avLst/>
          </a:prstGeom>
          <a:noFill/>
        </p:spPr>
        <p:txBody>
          <a:bodyPr wrap="none" lIns="91440" tIns="45720" rIns="91440" bIns="45720">
            <a:spAutoFit/>
          </a:bodyPr>
          <a:lstStyle/>
          <a:p>
            <a:pPr algn="ctr"/>
            <a:r>
              <a:rPr lang="en-US" sz="5400" b="0" cap="none" spc="0" dirty="0">
                <a:ln w="0">
                  <a:solidFill>
                    <a:schemeClr val="tx2">
                      <a:lumMod val="50000"/>
                    </a:schemeClr>
                  </a:solidFill>
                </a:ln>
                <a:solidFill>
                  <a:srgbClr val="FF0000"/>
                </a:solidFill>
                <a:effectLst>
                  <a:outerShdw blurRad="38100" dist="19050" dir="2700000" algn="tl" rotWithShape="0">
                    <a:schemeClr val="dk1">
                      <a:alpha val="40000"/>
                    </a:schemeClr>
                  </a:outerShdw>
                </a:effectLst>
              </a:rPr>
              <a:t>1857</a:t>
            </a:r>
          </a:p>
        </p:txBody>
      </p:sp>
    </p:spTree>
    <p:extLst>
      <p:ext uri="{BB962C8B-B14F-4D97-AF65-F5344CB8AC3E}">
        <p14:creationId xmlns:p14="http://schemas.microsoft.com/office/powerpoint/2010/main" val="2128882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637D0AA-51BF-E549-E1A6-B907FF959BD8}"/>
            </a:ext>
          </a:extLst>
        </p:cNvPr>
        <p:cNvGrpSpPr/>
        <p:nvPr/>
      </p:nvGrpSpPr>
      <p:grpSpPr>
        <a:xfrm>
          <a:off x="0" y="0"/>
          <a:ext cx="0" cy="0"/>
          <a:chOff x="0" y="0"/>
          <a:chExt cx="0" cy="0"/>
        </a:xfrm>
      </p:grpSpPr>
      <p:sp>
        <p:nvSpPr>
          <p:cNvPr id="144" name="Google Shape;144;p31">
            <a:extLst>
              <a:ext uri="{FF2B5EF4-FFF2-40B4-BE49-F238E27FC236}">
                <a16:creationId xmlns:a16="http://schemas.microsoft.com/office/drawing/2014/main" id="{248C419A-046A-70A4-F4F6-6641ED2FD2CF}"/>
              </a:ext>
            </a:extLst>
          </p:cNvPr>
          <p:cNvSpPr/>
          <p:nvPr/>
        </p:nvSpPr>
        <p:spPr>
          <a:xfrm>
            <a:off x="242115" y="193971"/>
            <a:ext cx="8573272" cy="965501"/>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b="0" i="0" u="none" strike="noStrike" cap="none" dirty="0">
                <a:solidFill>
                  <a:srgbClr val="FFFFFF"/>
                </a:solidFill>
                <a:latin typeface="Arial"/>
                <a:ea typeface="Arial"/>
                <a:cs typeface="Arial"/>
                <a:sym typeface="Arial"/>
              </a:rPr>
              <a:t>Why do you think they wanted to build a railway in </a:t>
            </a:r>
            <a:r>
              <a:rPr lang="en-GB" sz="2400" dirty="0">
                <a:solidFill>
                  <a:srgbClr val="FFFFFF"/>
                </a:solidFill>
              </a:rPr>
              <a:t>Weymouth</a:t>
            </a:r>
            <a:r>
              <a:rPr lang="en-GB" sz="2400" b="0" i="0" u="none" strike="noStrike" cap="none" dirty="0">
                <a:solidFill>
                  <a:srgbClr val="FFFFFF"/>
                </a:solidFill>
                <a:latin typeface="Arial"/>
                <a:ea typeface="Arial"/>
                <a:cs typeface="Arial"/>
                <a:sym typeface="Arial"/>
              </a:rPr>
              <a:t>? What benefits did it offer?</a:t>
            </a:r>
            <a:endParaRPr sz="2400" b="0" i="1" u="none" strike="noStrike" cap="none" dirty="0">
              <a:solidFill>
                <a:srgbClr val="FF0000"/>
              </a:solidFill>
              <a:latin typeface="Arial"/>
              <a:ea typeface="Arial"/>
              <a:cs typeface="Arial"/>
              <a:sym typeface="Arial"/>
            </a:endParaRPr>
          </a:p>
        </p:txBody>
      </p:sp>
      <p:sp>
        <p:nvSpPr>
          <p:cNvPr id="145" name="Google Shape;145;p31">
            <a:extLst>
              <a:ext uri="{FF2B5EF4-FFF2-40B4-BE49-F238E27FC236}">
                <a16:creationId xmlns:a16="http://schemas.microsoft.com/office/drawing/2014/main" id="{EA7BD50E-2A7F-AE9E-A5E7-63EFAABD7DD6}"/>
              </a:ext>
            </a:extLst>
          </p:cNvPr>
          <p:cNvSpPr/>
          <p:nvPr/>
        </p:nvSpPr>
        <p:spPr>
          <a:xfrm>
            <a:off x="242115" y="4893276"/>
            <a:ext cx="6900090" cy="1770753"/>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lvl="0">
              <a:buSzPts val="2400"/>
            </a:pPr>
            <a:r>
              <a:rPr lang="en-GB" sz="2400" b="0" i="0" u="none" strike="noStrike" cap="none" dirty="0">
                <a:solidFill>
                  <a:srgbClr val="2F2967"/>
                </a:solidFill>
                <a:latin typeface="Arial"/>
                <a:ea typeface="Arial"/>
                <a:cs typeface="Arial"/>
                <a:sym typeface="Arial"/>
              </a:rPr>
              <a:t>As a class/group/pair [Delete as appropriate] create a mind-map of ideas to explore why people might want a station in </a:t>
            </a:r>
            <a:r>
              <a:rPr lang="en-GB" sz="2400" dirty="0">
                <a:solidFill>
                  <a:srgbClr val="2F2967"/>
                </a:solidFill>
              </a:rPr>
              <a:t>Weymouth.</a:t>
            </a:r>
            <a:endParaRPr dirty="0"/>
          </a:p>
          <a:p>
            <a:pPr marL="285750" marR="0" lvl="0" indent="-158750" algn="l" rtl="0">
              <a:lnSpc>
                <a:spcPct val="100000"/>
              </a:lnSpc>
              <a:spcBef>
                <a:spcPts val="600"/>
              </a:spcBef>
              <a:spcAft>
                <a:spcPts val="0"/>
              </a:spcAft>
              <a:buClr>
                <a:srgbClr val="2C2B64"/>
              </a:buClr>
              <a:buSzPts val="2000"/>
              <a:buFont typeface="Arial"/>
              <a:buNone/>
            </a:pPr>
            <a:endParaRPr sz="20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78A508B1-94E8-4853-F188-94139DC55D7E}"/>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47" name="Google Shape;147;p31">
            <a:extLst>
              <a:ext uri="{FF2B5EF4-FFF2-40B4-BE49-F238E27FC236}">
                <a16:creationId xmlns:a16="http://schemas.microsoft.com/office/drawing/2014/main" id="{57D7442D-545C-2817-B09F-61E0D3F37002}"/>
              </a:ext>
            </a:extLst>
          </p:cNvPr>
          <p:cNvSpPr/>
          <p:nvPr/>
        </p:nvSpPr>
        <p:spPr>
          <a:xfrm>
            <a:off x="6870357" y="4127157"/>
            <a:ext cx="2194785" cy="2084547"/>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Stretch</a:t>
            </a:r>
            <a:r>
              <a:rPr lang="en-GB" sz="2400" b="0" i="1" u="none" strike="noStrike" cap="none" dirty="0">
                <a:solidFill>
                  <a:srgbClr val="FFFFFF"/>
                </a:solidFill>
                <a:latin typeface="Arial"/>
                <a:ea typeface="Arial"/>
                <a:cs typeface="Arial"/>
                <a:sym typeface="Arial"/>
              </a:rPr>
              <a:t>: </a:t>
            </a:r>
            <a:r>
              <a:rPr lang="en-GB" sz="2400" b="0" i="0" u="none" strike="noStrike" cap="none" dirty="0">
                <a:solidFill>
                  <a:srgbClr val="FFFFFF"/>
                </a:solidFill>
                <a:latin typeface="Arial"/>
                <a:ea typeface="Arial"/>
                <a:cs typeface="Arial"/>
                <a:sym typeface="Arial"/>
              </a:rPr>
              <a:t>Why might some people not want the Railway?</a:t>
            </a:r>
            <a:endParaRPr dirty="0"/>
          </a:p>
        </p:txBody>
      </p:sp>
      <p:pic>
        <p:nvPicPr>
          <p:cNvPr id="4" name="Picture 3" descr="A light bulb with lines coming out of it&#10;&#10;Description automatically generated">
            <a:extLst>
              <a:ext uri="{FF2B5EF4-FFF2-40B4-BE49-F238E27FC236}">
                <a16:creationId xmlns:a16="http://schemas.microsoft.com/office/drawing/2014/main" id="{BCBF8817-DE79-A7F2-A743-149D88F17747}"/>
              </a:ext>
            </a:extLst>
          </p:cNvPr>
          <p:cNvPicPr>
            <a:picLocks noChangeAspect="1"/>
          </p:cNvPicPr>
          <p:nvPr/>
        </p:nvPicPr>
        <p:blipFill>
          <a:blip r:embed="rId4"/>
          <a:stretch>
            <a:fillRect/>
          </a:stretch>
        </p:blipFill>
        <p:spPr>
          <a:xfrm>
            <a:off x="3249147" y="1439497"/>
            <a:ext cx="2645706" cy="3318691"/>
          </a:xfrm>
          <a:prstGeom prst="rect">
            <a:avLst/>
          </a:prstGeom>
        </p:spPr>
      </p:pic>
      <p:pic>
        <p:nvPicPr>
          <p:cNvPr id="6" name="Picture 5" descr="A hand holding a pencil&#10;&#10;Description automatically generated">
            <a:extLst>
              <a:ext uri="{FF2B5EF4-FFF2-40B4-BE49-F238E27FC236}">
                <a16:creationId xmlns:a16="http://schemas.microsoft.com/office/drawing/2014/main" id="{43DC5853-B2D2-745C-7E24-BE9B7D1A9B33}"/>
              </a:ext>
            </a:extLst>
          </p:cNvPr>
          <p:cNvPicPr>
            <a:picLocks noChangeAspect="1"/>
          </p:cNvPicPr>
          <p:nvPr/>
        </p:nvPicPr>
        <p:blipFill>
          <a:blip r:embed="rId5"/>
          <a:stretch>
            <a:fillRect/>
          </a:stretch>
        </p:blipFill>
        <p:spPr>
          <a:xfrm>
            <a:off x="6006548" y="5857137"/>
            <a:ext cx="1254301" cy="941980"/>
          </a:xfrm>
          <a:prstGeom prst="rect">
            <a:avLst/>
          </a:prstGeom>
        </p:spPr>
      </p:pic>
    </p:spTree>
    <p:extLst>
      <p:ext uri="{BB962C8B-B14F-4D97-AF65-F5344CB8AC3E}">
        <p14:creationId xmlns:p14="http://schemas.microsoft.com/office/powerpoint/2010/main" val="12197970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46E563AF-9804-17B8-DF13-9A672A4827B9}"/>
            </a:ext>
          </a:extLst>
        </p:cNvPr>
        <p:cNvGrpSpPr/>
        <p:nvPr/>
      </p:nvGrpSpPr>
      <p:grpSpPr>
        <a:xfrm>
          <a:off x="0" y="0"/>
          <a:ext cx="0" cy="0"/>
          <a:chOff x="0" y="0"/>
          <a:chExt cx="0" cy="0"/>
        </a:xfrm>
      </p:grpSpPr>
      <p:sp>
        <p:nvSpPr>
          <p:cNvPr id="144" name="Google Shape;144;p31">
            <a:extLst>
              <a:ext uri="{FF2B5EF4-FFF2-40B4-BE49-F238E27FC236}">
                <a16:creationId xmlns:a16="http://schemas.microsoft.com/office/drawing/2014/main" id="{8E801D49-2D44-6527-95B2-194685C27DE8}"/>
              </a:ext>
            </a:extLst>
          </p:cNvPr>
          <p:cNvSpPr/>
          <p:nvPr/>
        </p:nvSpPr>
        <p:spPr>
          <a:xfrm>
            <a:off x="242115" y="193971"/>
            <a:ext cx="8573272" cy="965501"/>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Share: </a:t>
            </a:r>
            <a:r>
              <a:rPr lang="en-GB" sz="2400" b="0" i="0" u="none" strike="noStrike" cap="none" dirty="0">
                <a:solidFill>
                  <a:srgbClr val="FFFFFF"/>
                </a:solidFill>
                <a:latin typeface="Arial"/>
                <a:ea typeface="Arial"/>
                <a:cs typeface="Arial"/>
                <a:sym typeface="Arial"/>
              </a:rPr>
              <a:t>Why do you think they wanted to build a railway in Weymouth? What benefits did it offer?</a:t>
            </a:r>
            <a:endParaRPr sz="2400" b="0" i="1" u="none" strike="noStrike" cap="none" dirty="0">
              <a:solidFill>
                <a:srgbClr val="FF0000"/>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CF95EF5A-AAC3-924A-6A7B-EAC04827A0AC}"/>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47" name="Google Shape;147;p31">
            <a:extLst>
              <a:ext uri="{FF2B5EF4-FFF2-40B4-BE49-F238E27FC236}">
                <a16:creationId xmlns:a16="http://schemas.microsoft.com/office/drawing/2014/main" id="{8777AB9E-31BA-A381-111D-D443E4D8604E}"/>
              </a:ext>
            </a:extLst>
          </p:cNvPr>
          <p:cNvSpPr/>
          <p:nvPr/>
        </p:nvSpPr>
        <p:spPr>
          <a:xfrm>
            <a:off x="6870357" y="4127157"/>
            <a:ext cx="2194785" cy="2084547"/>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Stretch</a:t>
            </a:r>
            <a:r>
              <a:rPr lang="en-GB" sz="2400" b="0" i="1" u="none" strike="noStrike" cap="none" dirty="0">
                <a:solidFill>
                  <a:srgbClr val="FFFFFF"/>
                </a:solidFill>
                <a:latin typeface="Arial"/>
                <a:ea typeface="Arial"/>
                <a:cs typeface="Arial"/>
                <a:sym typeface="Arial"/>
              </a:rPr>
              <a:t>: </a:t>
            </a:r>
            <a:r>
              <a:rPr lang="en-GB" sz="2400" b="0" i="0" u="none" strike="noStrike" cap="none" dirty="0">
                <a:solidFill>
                  <a:srgbClr val="FFFFFF"/>
                </a:solidFill>
                <a:latin typeface="Arial"/>
                <a:ea typeface="Arial"/>
                <a:cs typeface="Arial"/>
                <a:sym typeface="Arial"/>
              </a:rPr>
              <a:t>Why might some people not want the Railway?</a:t>
            </a:r>
            <a:endParaRPr dirty="0"/>
          </a:p>
        </p:txBody>
      </p:sp>
      <p:pic>
        <p:nvPicPr>
          <p:cNvPr id="4" name="Picture 3" descr="A light bulb with lines coming out of it&#10;&#10;Description automatically generated">
            <a:extLst>
              <a:ext uri="{FF2B5EF4-FFF2-40B4-BE49-F238E27FC236}">
                <a16:creationId xmlns:a16="http://schemas.microsoft.com/office/drawing/2014/main" id="{B50869EC-E738-6127-A606-3B70FBDE9983}"/>
              </a:ext>
            </a:extLst>
          </p:cNvPr>
          <p:cNvPicPr>
            <a:picLocks noChangeAspect="1"/>
          </p:cNvPicPr>
          <p:nvPr/>
        </p:nvPicPr>
        <p:blipFill>
          <a:blip r:embed="rId4"/>
          <a:stretch>
            <a:fillRect/>
          </a:stretch>
        </p:blipFill>
        <p:spPr>
          <a:xfrm>
            <a:off x="3249147" y="1439497"/>
            <a:ext cx="2645706" cy="3318691"/>
          </a:xfrm>
          <a:prstGeom prst="rect">
            <a:avLst/>
          </a:prstGeom>
        </p:spPr>
      </p:pic>
      <p:pic>
        <p:nvPicPr>
          <p:cNvPr id="3" name="Picture 2" descr="A group of people with speech bubbles&#10;&#10;AI-generated content may be incorrect.">
            <a:extLst>
              <a:ext uri="{FF2B5EF4-FFF2-40B4-BE49-F238E27FC236}">
                <a16:creationId xmlns:a16="http://schemas.microsoft.com/office/drawing/2014/main" id="{B6733356-85EB-D867-5D9E-99E7649FED0E}"/>
              </a:ext>
            </a:extLst>
          </p:cNvPr>
          <p:cNvPicPr>
            <a:picLocks noChangeAspect="1"/>
          </p:cNvPicPr>
          <p:nvPr/>
        </p:nvPicPr>
        <p:blipFill>
          <a:blip r:embed="rId5"/>
          <a:stretch>
            <a:fillRect/>
          </a:stretch>
        </p:blipFill>
        <p:spPr>
          <a:xfrm>
            <a:off x="1007551" y="3886200"/>
            <a:ext cx="3089190" cy="2971800"/>
          </a:xfrm>
          <a:prstGeom prst="rect">
            <a:avLst/>
          </a:prstGeom>
        </p:spPr>
      </p:pic>
    </p:spTree>
    <p:extLst>
      <p:ext uri="{BB962C8B-B14F-4D97-AF65-F5344CB8AC3E}">
        <p14:creationId xmlns:p14="http://schemas.microsoft.com/office/powerpoint/2010/main" val="981037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F259DA39-92CA-1F84-C774-C75315F06318}"/>
            </a:ext>
          </a:extLst>
        </p:cNvPr>
        <p:cNvGrpSpPr/>
        <p:nvPr/>
      </p:nvGrpSpPr>
      <p:grpSpPr>
        <a:xfrm>
          <a:off x="0" y="0"/>
          <a:ext cx="0" cy="0"/>
          <a:chOff x="0" y="0"/>
          <a:chExt cx="0" cy="0"/>
        </a:xfrm>
      </p:grpSpPr>
      <p:pic>
        <p:nvPicPr>
          <p:cNvPr id="146" name="Google Shape;146;p31" descr="A picture containing text, clipart&#10;&#10;Description automatically generated">
            <a:extLst>
              <a:ext uri="{FF2B5EF4-FFF2-40B4-BE49-F238E27FC236}">
                <a16:creationId xmlns:a16="http://schemas.microsoft.com/office/drawing/2014/main" id="{77868406-5858-5344-F628-6294820DA8B6}"/>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4" name="Picture 3" descr="A light bulb with lines coming out of it&#10;&#10;Description automatically generated">
            <a:extLst>
              <a:ext uri="{FF2B5EF4-FFF2-40B4-BE49-F238E27FC236}">
                <a16:creationId xmlns:a16="http://schemas.microsoft.com/office/drawing/2014/main" id="{AD4F0679-2E13-3F28-A2AB-35C5C0246E41}"/>
              </a:ext>
            </a:extLst>
          </p:cNvPr>
          <p:cNvPicPr>
            <a:picLocks noChangeAspect="1"/>
          </p:cNvPicPr>
          <p:nvPr/>
        </p:nvPicPr>
        <p:blipFill>
          <a:blip r:embed="rId4"/>
          <a:stretch>
            <a:fillRect/>
          </a:stretch>
        </p:blipFill>
        <p:spPr>
          <a:xfrm>
            <a:off x="3249147" y="1439497"/>
            <a:ext cx="2645706" cy="3318691"/>
          </a:xfrm>
          <a:prstGeom prst="rect">
            <a:avLst/>
          </a:prstGeom>
        </p:spPr>
      </p:pic>
      <p:sp>
        <p:nvSpPr>
          <p:cNvPr id="2" name="Google Shape;142;p31">
            <a:extLst>
              <a:ext uri="{FF2B5EF4-FFF2-40B4-BE49-F238E27FC236}">
                <a16:creationId xmlns:a16="http://schemas.microsoft.com/office/drawing/2014/main" id="{F08C2E0D-AAB9-D88C-5E34-1D761DC8C82F}"/>
              </a:ext>
            </a:extLst>
          </p:cNvPr>
          <p:cNvSpPr/>
          <p:nvPr/>
        </p:nvSpPr>
        <p:spPr>
          <a:xfrm>
            <a:off x="280545" y="193971"/>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5" name="Google Shape;159;p32">
            <a:extLst>
              <a:ext uri="{FF2B5EF4-FFF2-40B4-BE49-F238E27FC236}">
                <a16:creationId xmlns:a16="http://schemas.microsoft.com/office/drawing/2014/main" id="{DFA1C888-CDF5-2539-1069-532CA6AE4B0A}"/>
              </a:ext>
            </a:extLst>
          </p:cNvPr>
          <p:cNvSpPr/>
          <p:nvPr/>
        </p:nvSpPr>
        <p:spPr>
          <a:xfrm>
            <a:off x="523874" y="4731017"/>
            <a:ext cx="8029575"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i="0" u="none" strike="noStrike" cap="none" dirty="0">
                <a:solidFill>
                  <a:srgbClr val="FFFFFF"/>
                </a:solidFill>
                <a:latin typeface="Arial"/>
                <a:ea typeface="Arial"/>
                <a:cs typeface="Arial"/>
                <a:sym typeface="Arial"/>
              </a:rPr>
              <a:t>With a partner, try to produce a description to explain what Trade is and why it would be important</a:t>
            </a:r>
            <a:endParaRPr sz="2400" i="1" u="none" strike="noStrike" cap="none" dirty="0">
              <a:solidFill>
                <a:srgbClr val="FF0000"/>
              </a:solidFill>
              <a:latin typeface="Arial"/>
              <a:ea typeface="Arial"/>
              <a:cs typeface="Arial"/>
              <a:sym typeface="Arial"/>
            </a:endParaRPr>
          </a:p>
        </p:txBody>
      </p:sp>
      <p:pic>
        <p:nvPicPr>
          <p:cNvPr id="6" name="Picture 5" descr="A hand holding a pencil&#10;&#10;Description automatically generated">
            <a:extLst>
              <a:ext uri="{FF2B5EF4-FFF2-40B4-BE49-F238E27FC236}">
                <a16:creationId xmlns:a16="http://schemas.microsoft.com/office/drawing/2014/main" id="{DE264163-184D-1DD9-B6AB-CB369759C42E}"/>
              </a:ext>
            </a:extLst>
          </p:cNvPr>
          <p:cNvPicPr>
            <a:picLocks noChangeAspect="1"/>
          </p:cNvPicPr>
          <p:nvPr/>
        </p:nvPicPr>
        <p:blipFill>
          <a:blip r:embed="rId5"/>
          <a:stretch>
            <a:fillRect/>
          </a:stretch>
        </p:blipFill>
        <p:spPr>
          <a:xfrm>
            <a:off x="7692473" y="4858745"/>
            <a:ext cx="1254301" cy="941980"/>
          </a:xfrm>
          <a:prstGeom prst="rect">
            <a:avLst/>
          </a:prstGeom>
        </p:spPr>
      </p:pic>
    </p:spTree>
    <p:extLst>
      <p:ext uri="{BB962C8B-B14F-4D97-AF65-F5344CB8AC3E}">
        <p14:creationId xmlns:p14="http://schemas.microsoft.com/office/powerpoint/2010/main" val="3396384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A37AF32-DA5B-C3DF-DBC3-686310499D98}"/>
            </a:ext>
          </a:extLst>
        </p:cNvPr>
        <p:cNvGrpSpPr/>
        <p:nvPr/>
      </p:nvGrpSpPr>
      <p:grpSpPr>
        <a:xfrm>
          <a:off x="0" y="0"/>
          <a:ext cx="0" cy="0"/>
          <a:chOff x="0" y="0"/>
          <a:chExt cx="0" cy="0"/>
        </a:xfrm>
      </p:grpSpPr>
      <p:pic>
        <p:nvPicPr>
          <p:cNvPr id="146" name="Google Shape;146;p31" descr="A picture containing text, clipart&#10;&#10;Description automatically generated">
            <a:extLst>
              <a:ext uri="{FF2B5EF4-FFF2-40B4-BE49-F238E27FC236}">
                <a16:creationId xmlns:a16="http://schemas.microsoft.com/office/drawing/2014/main" id="{A7E5E7F4-3C7B-9DDE-9F93-8FFD58EE5F8A}"/>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4" name="Picture 3" descr="A light bulb with lines coming out of it&#10;&#10;Description automatically generated">
            <a:extLst>
              <a:ext uri="{FF2B5EF4-FFF2-40B4-BE49-F238E27FC236}">
                <a16:creationId xmlns:a16="http://schemas.microsoft.com/office/drawing/2014/main" id="{058409B2-8903-4105-C833-3CA8526F7ED7}"/>
              </a:ext>
            </a:extLst>
          </p:cNvPr>
          <p:cNvPicPr>
            <a:picLocks noChangeAspect="1"/>
          </p:cNvPicPr>
          <p:nvPr/>
        </p:nvPicPr>
        <p:blipFill>
          <a:blip r:embed="rId4"/>
          <a:stretch>
            <a:fillRect/>
          </a:stretch>
        </p:blipFill>
        <p:spPr>
          <a:xfrm>
            <a:off x="3567585" y="2264387"/>
            <a:ext cx="2008829" cy="2519813"/>
          </a:xfrm>
          <a:prstGeom prst="rect">
            <a:avLst/>
          </a:prstGeom>
        </p:spPr>
      </p:pic>
      <p:sp>
        <p:nvSpPr>
          <p:cNvPr id="2" name="Google Shape;142;p31">
            <a:extLst>
              <a:ext uri="{FF2B5EF4-FFF2-40B4-BE49-F238E27FC236}">
                <a16:creationId xmlns:a16="http://schemas.microsoft.com/office/drawing/2014/main" id="{C365825B-6227-6508-2B2F-AD2339F9D885}"/>
              </a:ext>
            </a:extLst>
          </p:cNvPr>
          <p:cNvSpPr/>
          <p:nvPr/>
        </p:nvSpPr>
        <p:spPr>
          <a:xfrm>
            <a:off x="280545" y="193971"/>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5" name="Google Shape;159;p32">
            <a:extLst>
              <a:ext uri="{FF2B5EF4-FFF2-40B4-BE49-F238E27FC236}">
                <a16:creationId xmlns:a16="http://schemas.microsoft.com/office/drawing/2014/main" id="{D3F9F1AD-B196-80E7-2258-D82456300860}"/>
              </a:ext>
            </a:extLst>
          </p:cNvPr>
          <p:cNvSpPr/>
          <p:nvPr/>
        </p:nvSpPr>
        <p:spPr>
          <a:xfrm>
            <a:off x="523874" y="4731017"/>
            <a:ext cx="8029575"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i="0" u="none" strike="noStrike" cap="none" dirty="0">
                <a:solidFill>
                  <a:srgbClr val="FFFFFF"/>
                </a:solidFill>
                <a:latin typeface="Arial"/>
                <a:ea typeface="Arial"/>
                <a:cs typeface="Arial"/>
                <a:sym typeface="Arial"/>
              </a:rPr>
              <a:t>With a partner, try to produce a description to explain what Tourism is and why it would be important</a:t>
            </a:r>
            <a:endParaRPr sz="2400" i="1" u="none" strike="noStrike" cap="none" dirty="0">
              <a:solidFill>
                <a:srgbClr val="FF0000"/>
              </a:solidFill>
              <a:latin typeface="Arial"/>
              <a:ea typeface="Arial"/>
              <a:cs typeface="Arial"/>
              <a:sym typeface="Arial"/>
            </a:endParaRPr>
          </a:p>
        </p:txBody>
      </p:sp>
      <p:pic>
        <p:nvPicPr>
          <p:cNvPr id="6" name="Picture 5" descr="A hand holding a pencil&#10;&#10;Description automatically generated">
            <a:extLst>
              <a:ext uri="{FF2B5EF4-FFF2-40B4-BE49-F238E27FC236}">
                <a16:creationId xmlns:a16="http://schemas.microsoft.com/office/drawing/2014/main" id="{A3B70DCF-A8BE-DEEB-2B1F-921F3AB20488}"/>
              </a:ext>
            </a:extLst>
          </p:cNvPr>
          <p:cNvPicPr>
            <a:picLocks noChangeAspect="1"/>
          </p:cNvPicPr>
          <p:nvPr/>
        </p:nvPicPr>
        <p:blipFill>
          <a:blip r:embed="rId5"/>
          <a:stretch>
            <a:fillRect/>
          </a:stretch>
        </p:blipFill>
        <p:spPr>
          <a:xfrm>
            <a:off x="7889699" y="4858745"/>
            <a:ext cx="1254301" cy="941980"/>
          </a:xfrm>
          <a:prstGeom prst="rect">
            <a:avLst/>
          </a:prstGeom>
        </p:spPr>
      </p:pic>
      <p:sp>
        <p:nvSpPr>
          <p:cNvPr id="3" name="Google Shape;142;p31">
            <a:extLst>
              <a:ext uri="{FF2B5EF4-FFF2-40B4-BE49-F238E27FC236}">
                <a16:creationId xmlns:a16="http://schemas.microsoft.com/office/drawing/2014/main" id="{61D1C332-998F-12B2-A786-A528DEC51D52}"/>
              </a:ext>
            </a:extLst>
          </p:cNvPr>
          <p:cNvSpPr/>
          <p:nvPr/>
        </p:nvSpPr>
        <p:spPr>
          <a:xfrm>
            <a:off x="280544" y="1206774"/>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spTree>
    <p:extLst>
      <p:ext uri="{BB962C8B-B14F-4D97-AF65-F5344CB8AC3E}">
        <p14:creationId xmlns:p14="http://schemas.microsoft.com/office/powerpoint/2010/main" val="3281430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1660535ACAEEA45AE52F2D7FED2F289" ma:contentTypeVersion="5" ma:contentTypeDescription="Create a new document." ma:contentTypeScope="" ma:versionID="024723a2a7e9656603407669fcc0dc89">
  <xsd:schema xmlns:xsd="http://www.w3.org/2001/XMLSchema" xmlns:xs="http://www.w3.org/2001/XMLSchema" xmlns:p="http://schemas.microsoft.com/office/2006/metadata/properties" xmlns:ns3="5cf4f28e-3b29-4f39-8319-c5ccf6d8296c" targetNamespace="http://schemas.microsoft.com/office/2006/metadata/properties" ma:root="true" ma:fieldsID="54d0d519bde0c3469b63f4c2329821de" ns3:_="">
    <xsd:import namespace="5cf4f28e-3b29-4f39-8319-c5ccf6d8296c"/>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f4f28e-3b29-4f39-8319-c5ccf6d8296c"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B386E9-6A1D-4801-BA12-A507408C119A}">
  <ds:schemaRefs>
    <ds:schemaRef ds:uri="http://schemas.microsoft.com/sharepoint/v3/contenttype/forms"/>
  </ds:schemaRefs>
</ds:datastoreItem>
</file>

<file path=customXml/itemProps2.xml><?xml version="1.0" encoding="utf-8"?>
<ds:datastoreItem xmlns:ds="http://schemas.openxmlformats.org/officeDocument/2006/customXml" ds:itemID="{04122F2F-1AF7-4A95-BEEC-47757379080E}">
  <ds:schemaRefs>
    <ds:schemaRef ds:uri="http://purl.org/dc/elements/1.1/"/>
    <ds:schemaRef ds:uri="http://purl.org/dc/dcmitype/"/>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purl.org/dc/terms/"/>
    <ds:schemaRef ds:uri="5cf4f28e-3b29-4f39-8319-c5ccf6d8296c"/>
    <ds:schemaRef ds:uri="http://schemas.microsoft.com/office/2006/metadata/properties"/>
  </ds:schemaRefs>
</ds:datastoreItem>
</file>

<file path=customXml/itemProps3.xml><?xml version="1.0" encoding="utf-8"?>
<ds:datastoreItem xmlns:ds="http://schemas.openxmlformats.org/officeDocument/2006/customXml" ds:itemID="{16DD24B1-22D9-4C14-8BD0-7A64DF2ABB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f4f28e-3b29-4f39-8319-c5ccf6d829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16911</TotalTime>
  <Words>2982</Words>
  <Application>Microsoft Office PowerPoint</Application>
  <PresentationFormat>On-screen Show (4:3)</PresentationFormat>
  <Paragraphs>153</Paragraphs>
  <Slides>18</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Arial</vt:lpstr>
      <vt:lpstr>Calibri</vt:lpstr>
      <vt:lpstr>Castledown</vt:lpstr>
      <vt:lpstr>Google Sans</vt:lpstr>
      <vt:lpstr>2_Office Theme</vt:lpstr>
      <vt:lpstr>Office Theme</vt:lpstr>
      <vt:lpstr>Our City’s railway story: Weymouth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Tom</dc:creator>
  <cp:lastModifiedBy>Tom Blow</cp:lastModifiedBy>
  <cp:revision>44</cp:revision>
  <dcterms:modified xsi:type="dcterms:W3CDTF">2025-10-16T19:34:19Z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0x01010051660535ACAEEA45AE52F2D7FED2F289</vt:lpwstr>
  </property>
</Properties>
</file>