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4" r:id="rId4"/>
    <p:sldMasterId id="2147483675" r:id="rId5"/>
  </p:sldMasterIdLst>
  <p:notesMasterIdLst>
    <p:notesMasterId r:id="rId22"/>
  </p:notesMasterIdLst>
  <p:sldIdLst>
    <p:sldId id="520" r:id="rId6"/>
    <p:sldId id="270" r:id="rId7"/>
    <p:sldId id="491" r:id="rId8"/>
    <p:sldId id="498" r:id="rId9"/>
    <p:sldId id="499" r:id="rId10"/>
    <p:sldId id="530" r:id="rId11"/>
    <p:sldId id="532" r:id="rId12"/>
    <p:sldId id="533" r:id="rId13"/>
    <p:sldId id="531" r:id="rId14"/>
    <p:sldId id="500" r:id="rId15"/>
    <p:sldId id="503" r:id="rId16"/>
    <p:sldId id="504" r:id="rId17"/>
    <p:sldId id="505" r:id="rId18"/>
    <p:sldId id="506" r:id="rId19"/>
    <p:sldId id="508" r:id="rId20"/>
    <p:sldId id="507" r:id="rId21"/>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2967"/>
    <a:srgbClr val="F9DC4B"/>
    <a:srgbClr val="B526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368" autoAdjust="0"/>
  </p:normalViewPr>
  <p:slideViewPr>
    <p:cSldViewPr snapToGrid="0">
      <p:cViewPr varScale="1">
        <p:scale>
          <a:sx n="71" d="100"/>
          <a:sy n="71" d="100"/>
        </p:scale>
        <p:origin x="154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8" name="Google Shape;48;p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044245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073C3091-F372-8752-9F7C-12237A98908D}"/>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1E63D2AD-235E-20CC-8C57-6CD1DC4F43C2}"/>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Work with a partner to come up with an advert to attract employers to work for you – Your company name would be your Surnames together - What skills may they need? Why could they be proud to work for your company? What would you specialise in producing? How will your business work with the railway?</a:t>
            </a:r>
          </a:p>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BC1BAC73-BEF2-1270-C20D-79EC2E92C3A6}"/>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901192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EC3EA1CC-B547-5AB0-D141-9AD5775B6208}"/>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ABBF2B0E-C82E-DBBA-E585-288DF9CF99C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4D06DA66-CF66-67B2-7276-D6EC5B4E1AF5}"/>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356582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A86DF1BB-B048-908F-001F-094B4FA11C4E}"/>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5DE7511A-EC22-E3EA-E8AE-BBE618C3FF1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71157BBC-5A89-6DD8-48BC-88C3522CE542}"/>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774832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4503C61F-7025-7984-61B6-1866B4E348F1}"/>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27A3A336-026C-3510-A7B9-838B8F31F160}"/>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87458F30-6A3F-0C5F-6585-F0138A8F606B}"/>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72527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9DA9760F-2C5A-0223-CA65-D164CA870C5F}"/>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8F56D9D3-5FA2-95A5-6CCE-A5024E11F81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085A4252-68AA-539D-F223-E2E3608536C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019920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06ED6F30-F195-36E4-5C55-B14D799C4560}"/>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043E7061-B785-2CDA-7021-58329A25EF7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9745580F-AB73-8516-C4FA-8621038FB094}"/>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952614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563F4A80-6B3B-4490-97F9-E0B64626EB0C}"/>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1FF7D9F7-1388-29CE-2DD4-290B30FCD49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B0099AE5-5585-A26A-1AD2-634A072B5AF3}"/>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159804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3DEC4CE1-6EE5-982F-DBF4-203FB2DF7666}"/>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9DAE5686-6B72-5913-FA0E-DC5431B3820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7819C170-E5D6-5D1B-733E-BDBC42973DD2}"/>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737629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0EBA99D6-F8AA-CF88-8B3B-80C871A58593}"/>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82FC6D17-EA7F-AB34-25E7-E6FCBCBA51C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dirty="0"/>
              <a:t>Children can create a class timeline</a:t>
            </a:r>
          </a:p>
          <a:p>
            <a:pPr marL="0" marR="0" lvl="0" indent="0" algn="l" rtl="0">
              <a:lnSpc>
                <a:spcPct val="100000"/>
              </a:lnSpc>
              <a:spcBef>
                <a:spcPts val="0"/>
              </a:spcBef>
              <a:spcAft>
                <a:spcPts val="0"/>
              </a:spcAft>
              <a:buClr>
                <a:srgbClr val="000000"/>
              </a:buClr>
              <a:buSzPts val="1400"/>
              <a:buFont typeface="Arial"/>
              <a:buNone/>
            </a:pPr>
            <a:r>
              <a:rPr lang="en-GB" dirty="0"/>
              <a:t>Alternatively have a display timeline available</a:t>
            </a:r>
            <a:endParaRPr dirty="0"/>
          </a:p>
        </p:txBody>
      </p:sp>
      <p:sp>
        <p:nvSpPr>
          <p:cNvPr id="140" name="Google Shape;140;p3:notes">
            <a:extLst>
              <a:ext uri="{FF2B5EF4-FFF2-40B4-BE49-F238E27FC236}">
                <a16:creationId xmlns:a16="http://schemas.microsoft.com/office/drawing/2014/main" id="{9CE79E1B-D937-FA10-F678-11DB105A071D}"/>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527460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a:extLst>
            <a:ext uri="{FF2B5EF4-FFF2-40B4-BE49-F238E27FC236}">
              <a16:creationId xmlns:a16="http://schemas.microsoft.com/office/drawing/2014/main" id="{EB582509-9F23-6901-BA5B-1C709C9EBC64}"/>
            </a:ext>
          </a:extLst>
        </p:cNvPr>
        <p:cNvGrpSpPr/>
        <p:nvPr/>
      </p:nvGrpSpPr>
      <p:grpSpPr>
        <a:xfrm>
          <a:off x="0" y="0"/>
          <a:ext cx="0" cy="0"/>
          <a:chOff x="0" y="0"/>
          <a:chExt cx="0" cy="0"/>
        </a:xfrm>
      </p:grpSpPr>
      <p:sp>
        <p:nvSpPr>
          <p:cNvPr id="151" name="Google Shape;151;p4:notes">
            <a:extLst>
              <a:ext uri="{FF2B5EF4-FFF2-40B4-BE49-F238E27FC236}">
                <a16:creationId xmlns:a16="http://schemas.microsoft.com/office/drawing/2014/main" id="{6412AA4A-76E3-7CAB-E0FE-5F58C21F0D2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 name="Google Shape;152;p4:notes">
            <a:extLst>
              <a:ext uri="{FF2B5EF4-FFF2-40B4-BE49-F238E27FC236}">
                <a16:creationId xmlns:a16="http://schemas.microsoft.com/office/drawing/2014/main" id="{AB1AB627-0BAC-806C-3A9A-16C85A7A6D1D}"/>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3" name="Google Shape;153;p4:notes">
            <a:extLst>
              <a:ext uri="{FF2B5EF4-FFF2-40B4-BE49-F238E27FC236}">
                <a16:creationId xmlns:a16="http://schemas.microsoft.com/office/drawing/2014/main" id="{8BF1A60D-56CE-6D03-2094-96CAA1D597E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4</a:t>
            </a:fld>
            <a:endParaRPr/>
          </a:p>
        </p:txBody>
      </p:sp>
    </p:spTree>
    <p:extLst>
      <p:ext uri="{BB962C8B-B14F-4D97-AF65-F5344CB8AC3E}">
        <p14:creationId xmlns:p14="http://schemas.microsoft.com/office/powerpoint/2010/main" val="10640471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5C87477E-758D-972A-6F7F-E1D5A1BB08EC}"/>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804AF742-DBD9-E1FF-126A-26C93D209BF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E9110BAD-72B0-D516-A075-BCDAAE830127}"/>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194040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5037EC9B-6766-078C-90BD-90DB234FD46F}"/>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A3122F04-D979-8769-28C7-86DFA75EEBBD}"/>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Recap of activity from Rail 200 OCRS L1 – </a:t>
            </a:r>
            <a:r>
              <a:rPr lang="en-GB" b="1" dirty="0"/>
              <a:t>Short task, doesn’t need to be long</a:t>
            </a:r>
          </a:p>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F7B6E2C6-870F-E418-B943-1483722C2E57}"/>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343611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46AC78D0-805C-EA4D-F2AF-3436CAD10265}"/>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143C027B-12BC-E614-F25C-430494FE1F0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dirty="0"/>
              <a:t>Quick Task Can support LA with a dictionary or a device if beneficial</a:t>
            </a:r>
          </a:p>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B3A83594-2EF8-C157-72B1-1AD9278874A4}"/>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199000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456566BD-2AB0-4127-DECA-3A9DF83CC7DE}"/>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7F82AC81-CFF9-12AD-E2E6-A853B5095EB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Quick Task Can support LA with a dictionary or a device if beneficial</a:t>
            </a:r>
          </a:p>
          <a:p>
            <a:pPr marL="0" marR="0" lvl="0" indent="0" algn="l" rtl="0">
              <a:lnSpc>
                <a:spcPct val="100000"/>
              </a:lnSpc>
              <a:spcBef>
                <a:spcPts val="0"/>
              </a:spcBef>
              <a:spcAft>
                <a:spcPts val="0"/>
              </a:spcAft>
              <a:buClr>
                <a:srgbClr val="000000"/>
              </a:buClr>
              <a:buSzPts val="1400"/>
              <a:buFont typeface="Arial"/>
              <a:buNone/>
            </a:pPr>
            <a:r>
              <a:rPr lang="en-GB" dirty="0"/>
              <a:t>Can enable those who work at a quicker pace to continue if others need more time on Trade definition.</a:t>
            </a:r>
          </a:p>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44677BD3-1881-FF79-DD67-366CE7F80E98}"/>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019256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30E73005-8C0A-6691-FB80-60E909E28BE8}"/>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C40E9C75-FC63-364A-77CD-B7EB02BD14A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1" dirty="0"/>
              <a:t>Short task, doesn’t need to be long</a:t>
            </a:r>
          </a:p>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1B56D6FC-F9AD-C08F-E01E-E6BB35BEE5FC}"/>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348491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bg>
      <p:bgPr>
        <a:blipFill>
          <a:blip r:embed="rId2">
            <a:alphaModFix/>
          </a:blip>
          <a:stretch>
            <a:fillRect/>
          </a:stretch>
        </a:blipFill>
        <a:effectLst/>
      </p:bgPr>
    </p:bg>
    <p:spTree>
      <p:nvGrpSpPr>
        <p:cNvPr id="1" name="Shape 45"/>
        <p:cNvGrpSpPr/>
        <p:nvPr/>
      </p:nvGrpSpPr>
      <p:grpSpPr>
        <a:xfrm>
          <a:off x="0" y="0"/>
          <a:ext cx="0" cy="0"/>
          <a:chOff x="0" y="0"/>
          <a:chExt cx="0" cy="0"/>
        </a:xfrm>
      </p:grpSpPr>
      <p:sp>
        <p:nvSpPr>
          <p:cNvPr id="46" name="Google Shape;46;p10"/>
          <p:cNvSpPr txBox="1">
            <a:spLocks noGrp="1"/>
          </p:cNvSpPr>
          <p:nvPr>
            <p:ph type="title"/>
          </p:nvPr>
        </p:nvSpPr>
        <p:spPr>
          <a:xfrm>
            <a:off x="1159873" y="862923"/>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10"/>
          <p:cNvSpPr txBox="1">
            <a:spLocks noGrp="1"/>
          </p:cNvSpPr>
          <p:nvPr>
            <p:ph type="body" idx="1"/>
          </p:nvPr>
        </p:nvSpPr>
        <p:spPr>
          <a:xfrm>
            <a:off x="1159873" y="2323420"/>
            <a:ext cx="7886700" cy="346778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wo Content" type="twoObj">
  <p:cSld name="TWO_OBJECTS">
    <p:bg>
      <p:bgPr>
        <a:blipFill>
          <a:blip r:embed="rId2">
            <a:alphaModFix/>
          </a:blip>
          <a:stretch>
            <a:fillRect/>
          </a:stretch>
        </a:blipFill>
        <a:effectLst/>
      </p:bgPr>
    </p:bg>
    <p:spTree>
      <p:nvGrpSpPr>
        <p:cNvPr id="1" name="Shape 89"/>
        <p:cNvGrpSpPr/>
        <p:nvPr/>
      </p:nvGrpSpPr>
      <p:grpSpPr>
        <a:xfrm>
          <a:off x="0" y="0"/>
          <a:ext cx="0" cy="0"/>
          <a:chOff x="0" y="0"/>
          <a:chExt cx="0" cy="0"/>
        </a:xfrm>
      </p:grpSpPr>
      <p:sp>
        <p:nvSpPr>
          <p:cNvPr id="90" name="Google Shape;90;p23"/>
          <p:cNvSpPr txBox="1">
            <a:spLocks noGrp="1"/>
          </p:cNvSpPr>
          <p:nvPr>
            <p:ph type="title"/>
          </p:nvPr>
        </p:nvSpPr>
        <p:spPr>
          <a:xfrm>
            <a:off x="1098913" y="521429"/>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 name="Google Shape;91;p23"/>
          <p:cNvSpPr txBox="1">
            <a:spLocks noGrp="1"/>
          </p:cNvSpPr>
          <p:nvPr>
            <p:ph type="body" idx="1"/>
          </p:nvPr>
        </p:nvSpPr>
        <p:spPr>
          <a:xfrm>
            <a:off x="10989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 name="Google Shape;92;p23"/>
          <p:cNvSpPr txBox="1">
            <a:spLocks noGrp="1"/>
          </p:cNvSpPr>
          <p:nvPr>
            <p:ph type="body" idx="2"/>
          </p:nvPr>
        </p:nvSpPr>
        <p:spPr>
          <a:xfrm>
            <a:off x="50994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bg>
      <p:bgPr>
        <a:blipFill>
          <a:blip r:embed="rId2">
            <a:alphaModFix/>
          </a:blip>
          <a:stretch>
            <a:fillRect/>
          </a:stretch>
        </a:blipFill>
        <a:effectLst/>
      </p:bgPr>
    </p:bg>
    <p:spTree>
      <p:nvGrpSpPr>
        <p:cNvPr id="1" name="Shape 93"/>
        <p:cNvGrpSpPr/>
        <p:nvPr/>
      </p:nvGrpSpPr>
      <p:grpSpPr>
        <a:xfrm>
          <a:off x="0" y="0"/>
          <a:ext cx="0" cy="0"/>
          <a:chOff x="0" y="0"/>
          <a:chExt cx="0" cy="0"/>
        </a:xfrm>
      </p:grpSpPr>
      <p:sp>
        <p:nvSpPr>
          <p:cNvPr id="94" name="Google Shape;94;p24"/>
          <p:cNvSpPr txBox="1">
            <a:spLocks noGrp="1"/>
          </p:cNvSpPr>
          <p:nvPr>
            <p:ph type="title"/>
          </p:nvPr>
        </p:nvSpPr>
        <p:spPr>
          <a:xfrm>
            <a:off x="1091396" y="365127"/>
            <a:ext cx="7886700" cy="116968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24"/>
          <p:cNvSpPr txBox="1">
            <a:spLocks noGrp="1"/>
          </p:cNvSpPr>
          <p:nvPr>
            <p:ph type="body" idx="1"/>
          </p:nvPr>
        </p:nvSpPr>
        <p:spPr>
          <a:xfrm>
            <a:off x="1091396" y="1681163"/>
            <a:ext cx="3868340" cy="72702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C2B64"/>
              </a:buClr>
              <a:buSzPts val="2400"/>
              <a:buNone/>
              <a:defRPr sz="2400" b="1"/>
            </a:lvl1pPr>
            <a:lvl2pPr marL="914400" lvl="1" indent="-228600" algn="l">
              <a:lnSpc>
                <a:spcPct val="90000"/>
              </a:lnSpc>
              <a:spcBef>
                <a:spcPts val="500"/>
              </a:spcBef>
              <a:spcAft>
                <a:spcPts val="0"/>
              </a:spcAft>
              <a:buClr>
                <a:srgbClr val="2C2B64"/>
              </a:buClr>
              <a:buSzPts val="2000"/>
              <a:buNone/>
              <a:defRPr sz="2000" b="1"/>
            </a:lvl2pPr>
            <a:lvl3pPr marL="1371600" lvl="2" indent="-228600" algn="l">
              <a:lnSpc>
                <a:spcPct val="90000"/>
              </a:lnSpc>
              <a:spcBef>
                <a:spcPts val="500"/>
              </a:spcBef>
              <a:spcAft>
                <a:spcPts val="0"/>
              </a:spcAft>
              <a:buClr>
                <a:srgbClr val="2C2B64"/>
              </a:buClr>
              <a:buSzPts val="1800"/>
              <a:buNone/>
              <a:defRPr sz="1800" b="1"/>
            </a:lvl3pPr>
            <a:lvl4pPr marL="1828800" lvl="3" indent="-228600" algn="l">
              <a:lnSpc>
                <a:spcPct val="90000"/>
              </a:lnSpc>
              <a:spcBef>
                <a:spcPts val="500"/>
              </a:spcBef>
              <a:spcAft>
                <a:spcPts val="0"/>
              </a:spcAft>
              <a:buClr>
                <a:srgbClr val="2C2B64"/>
              </a:buClr>
              <a:buSzPts val="1600"/>
              <a:buNone/>
              <a:defRPr sz="1600" b="1"/>
            </a:lvl4pPr>
            <a:lvl5pPr marL="2286000" lvl="4" indent="-228600" algn="l">
              <a:lnSpc>
                <a:spcPct val="90000"/>
              </a:lnSpc>
              <a:spcBef>
                <a:spcPts val="500"/>
              </a:spcBef>
              <a:spcAft>
                <a:spcPts val="0"/>
              </a:spcAft>
              <a:buClr>
                <a:srgbClr val="2C2B6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6" name="Google Shape;96;p24"/>
          <p:cNvSpPr txBox="1">
            <a:spLocks noGrp="1"/>
          </p:cNvSpPr>
          <p:nvPr>
            <p:ph type="body" idx="2"/>
          </p:nvPr>
        </p:nvSpPr>
        <p:spPr>
          <a:xfrm>
            <a:off x="1091396" y="2505076"/>
            <a:ext cx="3868340" cy="325129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p24"/>
          <p:cNvSpPr txBox="1">
            <a:spLocks noGrp="1"/>
          </p:cNvSpPr>
          <p:nvPr>
            <p:ph type="body" idx="3"/>
          </p:nvPr>
        </p:nvSpPr>
        <p:spPr>
          <a:xfrm>
            <a:off x="5090705" y="1681163"/>
            <a:ext cx="3887391" cy="72702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C2B64"/>
              </a:buClr>
              <a:buSzPts val="2400"/>
              <a:buNone/>
              <a:defRPr sz="2400" b="1"/>
            </a:lvl1pPr>
            <a:lvl2pPr marL="914400" lvl="1" indent="-228600" algn="l">
              <a:lnSpc>
                <a:spcPct val="90000"/>
              </a:lnSpc>
              <a:spcBef>
                <a:spcPts val="500"/>
              </a:spcBef>
              <a:spcAft>
                <a:spcPts val="0"/>
              </a:spcAft>
              <a:buClr>
                <a:srgbClr val="2C2B64"/>
              </a:buClr>
              <a:buSzPts val="2000"/>
              <a:buNone/>
              <a:defRPr sz="2000" b="1"/>
            </a:lvl2pPr>
            <a:lvl3pPr marL="1371600" lvl="2" indent="-228600" algn="l">
              <a:lnSpc>
                <a:spcPct val="90000"/>
              </a:lnSpc>
              <a:spcBef>
                <a:spcPts val="500"/>
              </a:spcBef>
              <a:spcAft>
                <a:spcPts val="0"/>
              </a:spcAft>
              <a:buClr>
                <a:srgbClr val="2C2B64"/>
              </a:buClr>
              <a:buSzPts val="1800"/>
              <a:buNone/>
              <a:defRPr sz="1800" b="1"/>
            </a:lvl3pPr>
            <a:lvl4pPr marL="1828800" lvl="3" indent="-228600" algn="l">
              <a:lnSpc>
                <a:spcPct val="90000"/>
              </a:lnSpc>
              <a:spcBef>
                <a:spcPts val="500"/>
              </a:spcBef>
              <a:spcAft>
                <a:spcPts val="0"/>
              </a:spcAft>
              <a:buClr>
                <a:srgbClr val="2C2B64"/>
              </a:buClr>
              <a:buSzPts val="1600"/>
              <a:buNone/>
              <a:defRPr sz="1600" b="1"/>
            </a:lvl4pPr>
            <a:lvl5pPr marL="2286000" lvl="4" indent="-228600" algn="l">
              <a:lnSpc>
                <a:spcPct val="90000"/>
              </a:lnSpc>
              <a:spcBef>
                <a:spcPts val="500"/>
              </a:spcBef>
              <a:spcAft>
                <a:spcPts val="0"/>
              </a:spcAft>
              <a:buClr>
                <a:srgbClr val="2C2B6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8" name="Google Shape;98;p24"/>
          <p:cNvSpPr txBox="1">
            <a:spLocks noGrp="1"/>
          </p:cNvSpPr>
          <p:nvPr>
            <p:ph type="body" idx="4"/>
          </p:nvPr>
        </p:nvSpPr>
        <p:spPr>
          <a:xfrm>
            <a:off x="5090705" y="2505076"/>
            <a:ext cx="3887391" cy="325129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blipFill>
          <a:blip r:embed="rId2">
            <a:alphaModFix/>
          </a:blip>
          <a:stretch>
            <a:fillRect/>
          </a:stretch>
        </a:blipFill>
        <a:effectLst/>
      </p:bgPr>
    </p:bg>
    <p:spTree>
      <p:nvGrpSpPr>
        <p:cNvPr id="1" name="Shape 99"/>
        <p:cNvGrpSpPr/>
        <p:nvPr/>
      </p:nvGrpSpPr>
      <p:grpSpPr>
        <a:xfrm>
          <a:off x="0" y="0"/>
          <a:ext cx="0" cy="0"/>
          <a:chOff x="0" y="0"/>
          <a:chExt cx="0" cy="0"/>
        </a:xfrm>
      </p:grpSpPr>
      <p:sp>
        <p:nvSpPr>
          <p:cNvPr id="100" name="Google Shape;100;p25"/>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 name="Google Shape;101;p25"/>
          <p:cNvSpPr txBox="1">
            <a:spLocks noGrp="1"/>
          </p:cNvSpPr>
          <p:nvPr>
            <p:ph type="dt" idx="10"/>
          </p:nvPr>
        </p:nvSpPr>
        <p:spPr>
          <a:xfrm>
            <a:off x="628650" y="6356353"/>
            <a:ext cx="20574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02" name="Google Shape;102;p25"/>
          <p:cNvSpPr txBox="1">
            <a:spLocks noGrp="1"/>
          </p:cNvSpPr>
          <p:nvPr>
            <p:ph type="ftr" idx="11"/>
          </p:nvPr>
        </p:nvSpPr>
        <p:spPr>
          <a:xfrm>
            <a:off x="3028951" y="6356353"/>
            <a:ext cx="30861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03" name="Google Shape;103;p25"/>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bg>
      <p:bgPr>
        <a:blipFill>
          <a:blip r:embed="rId2">
            <a:alphaModFix/>
          </a:blip>
          <a:stretch>
            <a:fillRect/>
          </a:stretch>
        </a:blipFill>
        <a:effectLst/>
      </p:bgPr>
    </p:bg>
    <p:spTree>
      <p:nvGrpSpPr>
        <p:cNvPr id="1" name="Shape 104"/>
        <p:cNvGrpSpPr/>
        <p:nvPr/>
      </p:nvGrpSpPr>
      <p:grpSpPr>
        <a:xfrm>
          <a:off x="0" y="0"/>
          <a:ext cx="0" cy="0"/>
          <a:chOff x="0" y="0"/>
          <a:chExt cx="0" cy="0"/>
        </a:xfrm>
      </p:grpSpPr>
      <p:sp>
        <p:nvSpPr>
          <p:cNvPr id="105" name="Google Shape;105;p26"/>
          <p:cNvSpPr txBox="1">
            <a:spLocks noGrp="1"/>
          </p:cNvSpPr>
          <p:nvPr>
            <p:ph type="title"/>
          </p:nvPr>
        </p:nvSpPr>
        <p:spPr>
          <a:xfrm>
            <a:off x="1211461"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6" name="Google Shape;106;p26"/>
          <p:cNvSpPr txBox="1">
            <a:spLocks noGrp="1"/>
          </p:cNvSpPr>
          <p:nvPr>
            <p:ph type="body" idx="1"/>
          </p:nvPr>
        </p:nvSpPr>
        <p:spPr>
          <a:xfrm>
            <a:off x="4469011" y="987428"/>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2C2B64"/>
              </a:buClr>
              <a:buSzPts val="3200"/>
              <a:buChar char="•"/>
              <a:defRPr sz="3200"/>
            </a:lvl1pPr>
            <a:lvl2pPr marL="914400" lvl="1" indent="-406400" algn="l">
              <a:lnSpc>
                <a:spcPct val="90000"/>
              </a:lnSpc>
              <a:spcBef>
                <a:spcPts val="500"/>
              </a:spcBef>
              <a:spcAft>
                <a:spcPts val="0"/>
              </a:spcAft>
              <a:buClr>
                <a:srgbClr val="2C2B64"/>
              </a:buClr>
              <a:buSzPts val="2800"/>
              <a:buChar char="•"/>
              <a:defRPr sz="2800"/>
            </a:lvl2pPr>
            <a:lvl3pPr marL="1371600" lvl="2" indent="-381000" algn="l">
              <a:lnSpc>
                <a:spcPct val="90000"/>
              </a:lnSpc>
              <a:spcBef>
                <a:spcPts val="500"/>
              </a:spcBef>
              <a:spcAft>
                <a:spcPts val="0"/>
              </a:spcAft>
              <a:buClr>
                <a:srgbClr val="2C2B64"/>
              </a:buClr>
              <a:buSzPts val="2400"/>
              <a:buChar char="•"/>
              <a:defRPr sz="2400"/>
            </a:lvl3pPr>
            <a:lvl4pPr marL="1828800" lvl="3" indent="-355600" algn="l">
              <a:lnSpc>
                <a:spcPct val="90000"/>
              </a:lnSpc>
              <a:spcBef>
                <a:spcPts val="500"/>
              </a:spcBef>
              <a:spcAft>
                <a:spcPts val="0"/>
              </a:spcAft>
              <a:buClr>
                <a:srgbClr val="2C2B64"/>
              </a:buClr>
              <a:buSzPts val="2000"/>
              <a:buChar char="•"/>
              <a:defRPr sz="2000"/>
            </a:lvl4pPr>
            <a:lvl5pPr marL="2286000" lvl="4" indent="-355600" algn="l">
              <a:lnSpc>
                <a:spcPct val="90000"/>
              </a:lnSpc>
              <a:spcBef>
                <a:spcPts val="500"/>
              </a:spcBef>
              <a:spcAft>
                <a:spcPts val="0"/>
              </a:spcAft>
              <a:buClr>
                <a:srgbClr val="2C2B64"/>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07" name="Google Shape;107;p26"/>
          <p:cNvSpPr txBox="1">
            <a:spLocks noGrp="1"/>
          </p:cNvSpPr>
          <p:nvPr>
            <p:ph type="body" idx="2"/>
          </p:nvPr>
        </p:nvSpPr>
        <p:spPr>
          <a:xfrm>
            <a:off x="121146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bg>
      <p:bgPr>
        <a:blipFill>
          <a:blip r:embed="rId2">
            <a:alphaModFix/>
          </a:blip>
          <a:stretch>
            <a:fillRect/>
          </a:stretch>
        </a:blipFill>
        <a:effectLst/>
      </p:bgPr>
    </p:bg>
    <p:spTree>
      <p:nvGrpSpPr>
        <p:cNvPr id="1" name="Shape 108"/>
        <p:cNvGrpSpPr/>
        <p:nvPr/>
      </p:nvGrpSpPr>
      <p:grpSpPr>
        <a:xfrm>
          <a:off x="0" y="0"/>
          <a:ext cx="0" cy="0"/>
          <a:chOff x="0" y="0"/>
          <a:chExt cx="0" cy="0"/>
        </a:xfrm>
      </p:grpSpPr>
      <p:sp>
        <p:nvSpPr>
          <p:cNvPr id="109" name="Google Shape;109;p27"/>
          <p:cNvSpPr txBox="1">
            <a:spLocks noGrp="1"/>
          </p:cNvSpPr>
          <p:nvPr>
            <p:ph type="title"/>
          </p:nvPr>
        </p:nvSpPr>
        <p:spPr>
          <a:xfrm>
            <a:off x="1091396"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27"/>
          <p:cNvSpPr>
            <a:spLocks noGrp="1"/>
          </p:cNvSpPr>
          <p:nvPr>
            <p:ph type="pic" idx="2"/>
          </p:nvPr>
        </p:nvSpPr>
        <p:spPr>
          <a:xfrm>
            <a:off x="4348946" y="987428"/>
            <a:ext cx="4629150" cy="4873625"/>
          </a:xfrm>
          <a:prstGeom prst="rect">
            <a:avLst/>
          </a:prstGeom>
          <a:noFill/>
          <a:ln>
            <a:noFill/>
          </a:ln>
        </p:spPr>
      </p:sp>
      <p:sp>
        <p:nvSpPr>
          <p:cNvPr id="111" name="Google Shape;111;p27"/>
          <p:cNvSpPr txBox="1">
            <a:spLocks noGrp="1"/>
          </p:cNvSpPr>
          <p:nvPr>
            <p:ph type="body" idx="1"/>
          </p:nvPr>
        </p:nvSpPr>
        <p:spPr>
          <a:xfrm>
            <a:off x="1091396"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bg>
      <p:bgPr>
        <a:blipFill>
          <a:blip r:embed="rId2">
            <a:alphaModFix/>
          </a:blip>
          <a:stretch>
            <a:fillRect/>
          </a:stretch>
        </a:blipFill>
        <a:effectLst/>
      </p:bgPr>
    </p:bg>
    <p:spTree>
      <p:nvGrpSpPr>
        <p:cNvPr id="1" name="Shape 112"/>
        <p:cNvGrpSpPr/>
        <p:nvPr/>
      </p:nvGrpSpPr>
      <p:grpSpPr>
        <a:xfrm>
          <a:off x="0" y="0"/>
          <a:ext cx="0" cy="0"/>
          <a:chOff x="0" y="0"/>
          <a:chExt cx="0" cy="0"/>
        </a:xfrm>
      </p:grpSpPr>
      <p:sp>
        <p:nvSpPr>
          <p:cNvPr id="113" name="Google Shape;113;p28"/>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4" name="Google Shape;114;p28"/>
          <p:cNvSpPr txBox="1">
            <a:spLocks noGrp="1"/>
          </p:cNvSpPr>
          <p:nvPr>
            <p:ph type="body" idx="1"/>
          </p:nvPr>
        </p:nvSpPr>
        <p:spPr>
          <a:xfrm rot="5400000">
            <a:off x="3323024" y="146029"/>
            <a:ext cx="3438479"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28"/>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49"/>
        <p:cNvGrpSpPr/>
        <p:nvPr/>
      </p:nvGrpSpPr>
      <p:grpSpPr>
        <a:xfrm>
          <a:off x="0" y="0"/>
          <a:ext cx="0" cy="0"/>
          <a:chOff x="0" y="0"/>
          <a:chExt cx="0" cy="0"/>
        </a:xfrm>
      </p:grpSpPr>
      <p:sp>
        <p:nvSpPr>
          <p:cNvPr id="50" name="Google Shape;50;p12"/>
          <p:cNvSpPr txBox="1">
            <a:spLocks noGrp="1"/>
          </p:cNvSpPr>
          <p:nvPr>
            <p:ph type="ctrTitle"/>
          </p:nvPr>
        </p:nvSpPr>
        <p:spPr>
          <a:xfrm>
            <a:off x="1236617" y="1122363"/>
            <a:ext cx="7221583"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5400"/>
              <a:buFont typeface="Arial"/>
              <a:buNone/>
              <a:defRPr sz="5400">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12"/>
          <p:cNvSpPr txBox="1">
            <a:spLocks noGrp="1"/>
          </p:cNvSpPr>
          <p:nvPr>
            <p:ph type="subTitle" idx="1"/>
          </p:nvPr>
        </p:nvSpPr>
        <p:spPr>
          <a:xfrm>
            <a:off x="1236616" y="3602038"/>
            <a:ext cx="6764384"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2C2B64"/>
              </a:buClr>
              <a:buSzPts val="2400"/>
              <a:buNone/>
              <a:defRPr sz="2400">
                <a:solidFill>
                  <a:srgbClr val="2C2B64"/>
                </a:solidFill>
                <a:latin typeface="Arial"/>
                <a:ea typeface="Arial"/>
                <a:cs typeface="Arial"/>
                <a:sym typeface="Arial"/>
              </a:defRPr>
            </a:lvl1pPr>
            <a:lvl2pPr lvl="1" algn="ctr">
              <a:lnSpc>
                <a:spcPct val="90000"/>
              </a:lnSpc>
              <a:spcBef>
                <a:spcPts val="500"/>
              </a:spcBef>
              <a:spcAft>
                <a:spcPts val="0"/>
              </a:spcAft>
              <a:buClr>
                <a:srgbClr val="2C2B64"/>
              </a:buClr>
              <a:buSzPts val="2000"/>
              <a:buNone/>
              <a:defRPr sz="2000"/>
            </a:lvl2pPr>
            <a:lvl3pPr lvl="2" algn="ctr">
              <a:lnSpc>
                <a:spcPct val="90000"/>
              </a:lnSpc>
              <a:spcBef>
                <a:spcPts val="500"/>
              </a:spcBef>
              <a:spcAft>
                <a:spcPts val="0"/>
              </a:spcAft>
              <a:buClr>
                <a:srgbClr val="2C2B64"/>
              </a:buClr>
              <a:buSzPts val="1800"/>
              <a:buNone/>
              <a:defRPr sz="1800"/>
            </a:lvl3pPr>
            <a:lvl4pPr lvl="3" algn="ctr">
              <a:lnSpc>
                <a:spcPct val="90000"/>
              </a:lnSpc>
              <a:spcBef>
                <a:spcPts val="500"/>
              </a:spcBef>
              <a:spcAft>
                <a:spcPts val="0"/>
              </a:spcAft>
              <a:buClr>
                <a:srgbClr val="2C2B64"/>
              </a:buClr>
              <a:buSzPts val="1600"/>
              <a:buNone/>
              <a:defRPr sz="1600"/>
            </a:lvl4pPr>
            <a:lvl5pPr lvl="4" algn="ctr">
              <a:lnSpc>
                <a:spcPct val="90000"/>
              </a:lnSpc>
              <a:spcBef>
                <a:spcPts val="500"/>
              </a:spcBef>
              <a:spcAft>
                <a:spcPts val="0"/>
              </a:spcAft>
              <a:buClr>
                <a:srgbClr val="2C2B64"/>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bg>
      <p:bgPr>
        <a:blipFill>
          <a:blip r:embed="rId2">
            <a:alphaModFix/>
          </a:blip>
          <a:stretch>
            <a:fillRect/>
          </a:stretch>
        </a:blipFill>
        <a:effectLst/>
      </p:bgPr>
    </p:bg>
    <p:spTree>
      <p:nvGrpSpPr>
        <p:cNvPr id="1" name="Shape 52"/>
        <p:cNvGrpSpPr/>
        <p:nvPr/>
      </p:nvGrpSpPr>
      <p:grpSpPr>
        <a:xfrm>
          <a:off x="0" y="0"/>
          <a:ext cx="0" cy="0"/>
          <a:chOff x="0" y="0"/>
          <a:chExt cx="0" cy="0"/>
        </a:xfrm>
      </p:grpSpPr>
      <p:sp>
        <p:nvSpPr>
          <p:cNvPr id="53" name="Google Shape;53;p13"/>
          <p:cNvSpPr txBox="1">
            <a:spLocks noGrp="1"/>
          </p:cNvSpPr>
          <p:nvPr>
            <p:ph type="title"/>
          </p:nvPr>
        </p:nvSpPr>
        <p:spPr>
          <a:xfrm>
            <a:off x="1098913" y="521429"/>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13"/>
          <p:cNvSpPr txBox="1">
            <a:spLocks noGrp="1"/>
          </p:cNvSpPr>
          <p:nvPr>
            <p:ph type="body" idx="1"/>
          </p:nvPr>
        </p:nvSpPr>
        <p:spPr>
          <a:xfrm>
            <a:off x="10989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13"/>
          <p:cNvSpPr txBox="1">
            <a:spLocks noGrp="1"/>
          </p:cNvSpPr>
          <p:nvPr>
            <p:ph type="body" idx="2"/>
          </p:nvPr>
        </p:nvSpPr>
        <p:spPr>
          <a:xfrm>
            <a:off x="50994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blipFill>
          <a:blip r:embed="rId2">
            <a:alphaModFix/>
          </a:blip>
          <a:stretch>
            <a:fillRect/>
          </a:stretch>
        </a:blipFill>
        <a:effectLst/>
      </p:bgPr>
    </p:bg>
    <p:spTree>
      <p:nvGrpSpPr>
        <p:cNvPr id="1" name="Shape 62"/>
        <p:cNvGrpSpPr/>
        <p:nvPr/>
      </p:nvGrpSpPr>
      <p:grpSpPr>
        <a:xfrm>
          <a:off x="0" y="0"/>
          <a:ext cx="0" cy="0"/>
          <a:chOff x="0" y="0"/>
          <a:chExt cx="0" cy="0"/>
        </a:xfrm>
      </p:grpSpPr>
      <p:sp>
        <p:nvSpPr>
          <p:cNvPr id="63" name="Google Shape;63;p15"/>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5"/>
          <p:cNvSpPr txBox="1">
            <a:spLocks noGrp="1"/>
          </p:cNvSpPr>
          <p:nvPr>
            <p:ph type="dt" idx="10"/>
          </p:nvPr>
        </p:nvSpPr>
        <p:spPr>
          <a:xfrm>
            <a:off x="628650" y="6356353"/>
            <a:ext cx="20574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65" name="Google Shape;65;p15"/>
          <p:cNvSpPr txBox="1">
            <a:spLocks noGrp="1"/>
          </p:cNvSpPr>
          <p:nvPr>
            <p:ph type="ftr" idx="11"/>
          </p:nvPr>
        </p:nvSpPr>
        <p:spPr>
          <a:xfrm>
            <a:off x="3028951" y="6356353"/>
            <a:ext cx="30861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66" name="Google Shape;66;p15"/>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bg>
      <p:bgPr>
        <a:blipFill>
          <a:blip r:embed="rId2">
            <a:alphaModFix/>
          </a:blip>
          <a:stretch>
            <a:fillRect/>
          </a:stretch>
        </a:blipFill>
        <a:effectLst/>
      </p:bgPr>
    </p:bg>
    <p:spTree>
      <p:nvGrpSpPr>
        <p:cNvPr id="1" name="Shape 67"/>
        <p:cNvGrpSpPr/>
        <p:nvPr/>
      </p:nvGrpSpPr>
      <p:grpSpPr>
        <a:xfrm>
          <a:off x="0" y="0"/>
          <a:ext cx="0" cy="0"/>
          <a:chOff x="0" y="0"/>
          <a:chExt cx="0" cy="0"/>
        </a:xfrm>
      </p:grpSpPr>
      <p:sp>
        <p:nvSpPr>
          <p:cNvPr id="68" name="Google Shape;68;p16"/>
          <p:cNvSpPr txBox="1">
            <a:spLocks noGrp="1"/>
          </p:cNvSpPr>
          <p:nvPr>
            <p:ph type="title"/>
          </p:nvPr>
        </p:nvSpPr>
        <p:spPr>
          <a:xfrm>
            <a:off x="1211461"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16"/>
          <p:cNvSpPr txBox="1">
            <a:spLocks noGrp="1"/>
          </p:cNvSpPr>
          <p:nvPr>
            <p:ph type="body" idx="1"/>
          </p:nvPr>
        </p:nvSpPr>
        <p:spPr>
          <a:xfrm>
            <a:off x="4469011" y="987428"/>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2C2B64"/>
              </a:buClr>
              <a:buSzPts val="3200"/>
              <a:buChar char="•"/>
              <a:defRPr sz="3200"/>
            </a:lvl1pPr>
            <a:lvl2pPr marL="914400" lvl="1" indent="-406400" algn="l">
              <a:lnSpc>
                <a:spcPct val="90000"/>
              </a:lnSpc>
              <a:spcBef>
                <a:spcPts val="500"/>
              </a:spcBef>
              <a:spcAft>
                <a:spcPts val="0"/>
              </a:spcAft>
              <a:buClr>
                <a:srgbClr val="2C2B64"/>
              </a:buClr>
              <a:buSzPts val="2800"/>
              <a:buChar char="•"/>
              <a:defRPr sz="2800"/>
            </a:lvl2pPr>
            <a:lvl3pPr marL="1371600" lvl="2" indent="-381000" algn="l">
              <a:lnSpc>
                <a:spcPct val="90000"/>
              </a:lnSpc>
              <a:spcBef>
                <a:spcPts val="500"/>
              </a:spcBef>
              <a:spcAft>
                <a:spcPts val="0"/>
              </a:spcAft>
              <a:buClr>
                <a:srgbClr val="2C2B64"/>
              </a:buClr>
              <a:buSzPts val="2400"/>
              <a:buChar char="•"/>
              <a:defRPr sz="2400"/>
            </a:lvl3pPr>
            <a:lvl4pPr marL="1828800" lvl="3" indent="-355600" algn="l">
              <a:lnSpc>
                <a:spcPct val="90000"/>
              </a:lnSpc>
              <a:spcBef>
                <a:spcPts val="500"/>
              </a:spcBef>
              <a:spcAft>
                <a:spcPts val="0"/>
              </a:spcAft>
              <a:buClr>
                <a:srgbClr val="2C2B64"/>
              </a:buClr>
              <a:buSzPts val="2000"/>
              <a:buChar char="•"/>
              <a:defRPr sz="2000"/>
            </a:lvl4pPr>
            <a:lvl5pPr marL="2286000" lvl="4" indent="-355600" algn="l">
              <a:lnSpc>
                <a:spcPct val="90000"/>
              </a:lnSpc>
              <a:spcBef>
                <a:spcPts val="500"/>
              </a:spcBef>
              <a:spcAft>
                <a:spcPts val="0"/>
              </a:spcAft>
              <a:buClr>
                <a:srgbClr val="2C2B64"/>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70" name="Google Shape;70;p16"/>
          <p:cNvSpPr txBox="1">
            <a:spLocks noGrp="1"/>
          </p:cNvSpPr>
          <p:nvPr>
            <p:ph type="body" idx="2"/>
          </p:nvPr>
        </p:nvSpPr>
        <p:spPr>
          <a:xfrm>
            <a:off x="121146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bg>
      <p:bgPr>
        <a:blipFill>
          <a:blip r:embed="rId2">
            <a:alphaModFix/>
          </a:blip>
          <a:stretch>
            <a:fillRect/>
          </a:stretch>
        </a:blipFill>
        <a:effectLst/>
      </p:bgPr>
    </p:bg>
    <p:spTree>
      <p:nvGrpSpPr>
        <p:cNvPr id="1" name="Shape 71"/>
        <p:cNvGrpSpPr/>
        <p:nvPr/>
      </p:nvGrpSpPr>
      <p:grpSpPr>
        <a:xfrm>
          <a:off x="0" y="0"/>
          <a:ext cx="0" cy="0"/>
          <a:chOff x="0" y="0"/>
          <a:chExt cx="0" cy="0"/>
        </a:xfrm>
      </p:grpSpPr>
      <p:sp>
        <p:nvSpPr>
          <p:cNvPr id="72" name="Google Shape;72;p17"/>
          <p:cNvSpPr txBox="1">
            <a:spLocks noGrp="1"/>
          </p:cNvSpPr>
          <p:nvPr>
            <p:ph type="title"/>
          </p:nvPr>
        </p:nvSpPr>
        <p:spPr>
          <a:xfrm>
            <a:off x="1091396"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17"/>
          <p:cNvSpPr>
            <a:spLocks noGrp="1"/>
          </p:cNvSpPr>
          <p:nvPr>
            <p:ph type="pic" idx="2"/>
          </p:nvPr>
        </p:nvSpPr>
        <p:spPr>
          <a:xfrm>
            <a:off x="4348946" y="987428"/>
            <a:ext cx="4629150" cy="4873625"/>
          </a:xfrm>
          <a:prstGeom prst="rect">
            <a:avLst/>
          </a:prstGeom>
          <a:noFill/>
          <a:ln>
            <a:noFill/>
          </a:ln>
        </p:spPr>
      </p:sp>
      <p:sp>
        <p:nvSpPr>
          <p:cNvPr id="74" name="Google Shape;74;p17"/>
          <p:cNvSpPr txBox="1">
            <a:spLocks noGrp="1"/>
          </p:cNvSpPr>
          <p:nvPr>
            <p:ph type="body" idx="1"/>
          </p:nvPr>
        </p:nvSpPr>
        <p:spPr>
          <a:xfrm>
            <a:off x="1091396"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bg>
      <p:bgPr>
        <a:blipFill>
          <a:blip r:embed="rId2">
            <a:alphaModFix/>
          </a:blip>
          <a:stretch>
            <a:fillRect/>
          </a:stretch>
        </a:blipFill>
        <a:effectLst/>
      </p:bgPr>
    </p:bg>
    <p:spTree>
      <p:nvGrpSpPr>
        <p:cNvPr id="1" name="Shape 75"/>
        <p:cNvGrpSpPr/>
        <p:nvPr/>
      </p:nvGrpSpPr>
      <p:grpSpPr>
        <a:xfrm>
          <a:off x="0" y="0"/>
          <a:ext cx="0" cy="0"/>
          <a:chOff x="0" y="0"/>
          <a:chExt cx="0" cy="0"/>
        </a:xfrm>
      </p:grpSpPr>
      <p:sp>
        <p:nvSpPr>
          <p:cNvPr id="76" name="Google Shape;76;p18"/>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8"/>
          <p:cNvSpPr txBox="1">
            <a:spLocks noGrp="1"/>
          </p:cNvSpPr>
          <p:nvPr>
            <p:ph type="body" idx="1"/>
          </p:nvPr>
        </p:nvSpPr>
        <p:spPr>
          <a:xfrm rot="5400000">
            <a:off x="3323024" y="146029"/>
            <a:ext cx="3438479"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18"/>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Content" type="obj">
  <p:cSld name="OBJECT">
    <p:bg>
      <p:bgPr>
        <a:blipFill>
          <a:blip r:embed="rId2">
            <a:alphaModFix/>
          </a:blip>
          <a:stretch>
            <a:fillRect/>
          </a:stretch>
        </a:blipFill>
        <a:effectLst/>
      </p:bgPr>
    </p:bg>
    <p:spTree>
      <p:nvGrpSpPr>
        <p:cNvPr id="1" name="Shape 82"/>
        <p:cNvGrpSpPr/>
        <p:nvPr/>
      </p:nvGrpSpPr>
      <p:grpSpPr>
        <a:xfrm>
          <a:off x="0" y="0"/>
          <a:ext cx="0" cy="0"/>
          <a:chOff x="0" y="0"/>
          <a:chExt cx="0" cy="0"/>
        </a:xfrm>
      </p:grpSpPr>
      <p:sp>
        <p:nvSpPr>
          <p:cNvPr id="83" name="Google Shape;83;p20"/>
          <p:cNvSpPr txBox="1">
            <a:spLocks noGrp="1"/>
          </p:cNvSpPr>
          <p:nvPr>
            <p:ph type="title"/>
          </p:nvPr>
        </p:nvSpPr>
        <p:spPr>
          <a:xfrm>
            <a:off x="1159873" y="862923"/>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20"/>
          <p:cNvSpPr txBox="1">
            <a:spLocks noGrp="1"/>
          </p:cNvSpPr>
          <p:nvPr>
            <p:ph type="body" idx="1"/>
          </p:nvPr>
        </p:nvSpPr>
        <p:spPr>
          <a:xfrm>
            <a:off x="1159873" y="2323420"/>
            <a:ext cx="7886700" cy="346778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86"/>
        <p:cNvGrpSpPr/>
        <p:nvPr/>
      </p:nvGrpSpPr>
      <p:grpSpPr>
        <a:xfrm>
          <a:off x="0" y="0"/>
          <a:ext cx="0" cy="0"/>
          <a:chOff x="0" y="0"/>
          <a:chExt cx="0" cy="0"/>
        </a:xfrm>
      </p:grpSpPr>
      <p:sp>
        <p:nvSpPr>
          <p:cNvPr id="87" name="Google Shape;87;p22"/>
          <p:cNvSpPr txBox="1">
            <a:spLocks noGrp="1"/>
          </p:cNvSpPr>
          <p:nvPr>
            <p:ph type="ctrTitle"/>
          </p:nvPr>
        </p:nvSpPr>
        <p:spPr>
          <a:xfrm>
            <a:off x="1236617" y="1122363"/>
            <a:ext cx="7221583"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5400"/>
              <a:buFont typeface="Arial"/>
              <a:buNone/>
              <a:defRPr sz="5400">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22"/>
          <p:cNvSpPr txBox="1">
            <a:spLocks noGrp="1"/>
          </p:cNvSpPr>
          <p:nvPr>
            <p:ph type="subTitle" idx="1"/>
          </p:nvPr>
        </p:nvSpPr>
        <p:spPr>
          <a:xfrm>
            <a:off x="1236616" y="3602038"/>
            <a:ext cx="6764384"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2C2B64"/>
              </a:buClr>
              <a:buSzPts val="2400"/>
              <a:buNone/>
              <a:defRPr sz="2400">
                <a:solidFill>
                  <a:srgbClr val="2C2B64"/>
                </a:solidFill>
                <a:latin typeface="Arial"/>
                <a:ea typeface="Arial"/>
                <a:cs typeface="Arial"/>
                <a:sym typeface="Arial"/>
              </a:defRPr>
            </a:lvl1pPr>
            <a:lvl2pPr lvl="1" algn="ctr">
              <a:lnSpc>
                <a:spcPct val="90000"/>
              </a:lnSpc>
              <a:spcBef>
                <a:spcPts val="500"/>
              </a:spcBef>
              <a:spcAft>
                <a:spcPts val="0"/>
              </a:spcAft>
              <a:buClr>
                <a:srgbClr val="2C2B64"/>
              </a:buClr>
              <a:buSzPts val="2000"/>
              <a:buNone/>
              <a:defRPr sz="2000"/>
            </a:lvl2pPr>
            <a:lvl3pPr lvl="2" algn="ctr">
              <a:lnSpc>
                <a:spcPct val="90000"/>
              </a:lnSpc>
              <a:spcBef>
                <a:spcPts val="500"/>
              </a:spcBef>
              <a:spcAft>
                <a:spcPts val="0"/>
              </a:spcAft>
              <a:buClr>
                <a:srgbClr val="2C2B64"/>
              </a:buClr>
              <a:buSzPts val="1800"/>
              <a:buNone/>
              <a:defRPr sz="1800"/>
            </a:lvl3pPr>
            <a:lvl4pPr lvl="3" algn="ctr">
              <a:lnSpc>
                <a:spcPct val="90000"/>
              </a:lnSpc>
              <a:spcBef>
                <a:spcPts val="500"/>
              </a:spcBef>
              <a:spcAft>
                <a:spcPts val="0"/>
              </a:spcAft>
              <a:buClr>
                <a:srgbClr val="2C2B64"/>
              </a:buClr>
              <a:buSzPts val="1600"/>
              <a:buNone/>
              <a:defRPr sz="1600"/>
            </a:lvl4pPr>
            <a:lvl5pPr lvl="4" algn="ctr">
              <a:lnSpc>
                <a:spcPct val="90000"/>
              </a:lnSpc>
              <a:spcBef>
                <a:spcPts val="500"/>
              </a:spcBef>
              <a:spcAft>
                <a:spcPts val="0"/>
              </a:spcAft>
              <a:buClr>
                <a:srgbClr val="2C2B64"/>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1.png"/><Relationship Id="rId4" Type="http://schemas.openxmlformats.org/officeDocument/2006/relationships/slideLayout" Target="../slideLayouts/slideLayout11.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9">
            <a:alphaModFix/>
          </a:blip>
          <a:stretch>
            <a:fillRect/>
          </a:stretch>
        </a:blipFill>
        <a:effectLst/>
      </p:bgPr>
    </p:bg>
    <p:spTree>
      <p:nvGrpSpPr>
        <p:cNvPr id="1" name="Shape 42"/>
        <p:cNvGrpSpPr/>
        <p:nvPr/>
      </p:nvGrpSpPr>
      <p:grpSpPr>
        <a:xfrm>
          <a:off x="0" y="0"/>
          <a:ext cx="0" cy="0"/>
          <a:chOff x="0" y="0"/>
          <a:chExt cx="0" cy="0"/>
        </a:xfrm>
      </p:grpSpPr>
      <p:sp>
        <p:nvSpPr>
          <p:cNvPr id="43" name="Google Shape;43;p9"/>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marR="0" lvl="0" algn="ctr" rtl="0">
              <a:lnSpc>
                <a:spcPct val="90000"/>
              </a:lnSpc>
              <a:spcBef>
                <a:spcPts val="0"/>
              </a:spcBef>
              <a:spcAft>
                <a:spcPts val="0"/>
              </a:spcAft>
              <a:buClr>
                <a:srgbClr val="2C2B64"/>
              </a:buClr>
              <a:buSzPts val="4000"/>
              <a:buFont typeface="Arial"/>
              <a:buNone/>
              <a:defRPr sz="4000" b="1" i="0" u="none" strike="noStrike" cap="none">
                <a:solidFill>
                  <a:srgbClr val="2C2B64"/>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4" name="Google Shape;44;p9"/>
          <p:cNvSpPr txBox="1">
            <a:spLocks noGrp="1"/>
          </p:cNvSpPr>
          <p:nvPr>
            <p:ph type="body" idx="1"/>
          </p:nvPr>
        </p:nvSpPr>
        <p:spPr>
          <a:xfrm>
            <a:off x="1098913" y="2370140"/>
            <a:ext cx="7886700" cy="343847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2C2B64"/>
              </a:buClr>
              <a:buSzPts val="2800"/>
              <a:buFont typeface="Arial"/>
              <a:buChar char="•"/>
              <a:defRPr sz="2800" b="0" i="0" u="none" strike="noStrike" cap="none">
                <a:solidFill>
                  <a:srgbClr val="2C2B64"/>
                </a:solidFill>
                <a:latin typeface="Arial"/>
                <a:ea typeface="Arial"/>
                <a:cs typeface="Arial"/>
                <a:sym typeface="Arial"/>
              </a:defRPr>
            </a:lvl1pPr>
            <a:lvl2pPr marL="914400" marR="0" lvl="1" indent="-381000" algn="l" rtl="0">
              <a:lnSpc>
                <a:spcPct val="90000"/>
              </a:lnSpc>
              <a:spcBef>
                <a:spcPts val="500"/>
              </a:spcBef>
              <a:spcAft>
                <a:spcPts val="0"/>
              </a:spcAft>
              <a:buClr>
                <a:srgbClr val="2C2B64"/>
              </a:buClr>
              <a:buSzPts val="2400"/>
              <a:buFont typeface="Arial"/>
              <a:buChar char="•"/>
              <a:defRPr sz="2400" b="0" i="0" u="none" strike="noStrike" cap="none">
                <a:solidFill>
                  <a:srgbClr val="2C2B64"/>
                </a:solidFill>
                <a:latin typeface="Arial"/>
                <a:ea typeface="Arial"/>
                <a:cs typeface="Arial"/>
                <a:sym typeface="Arial"/>
              </a:defRPr>
            </a:lvl2pPr>
            <a:lvl3pPr marL="1371600" marR="0" lvl="2" indent="-355600" algn="l" rtl="0">
              <a:lnSpc>
                <a:spcPct val="90000"/>
              </a:lnSpc>
              <a:spcBef>
                <a:spcPts val="500"/>
              </a:spcBef>
              <a:spcAft>
                <a:spcPts val="0"/>
              </a:spcAft>
              <a:buClr>
                <a:srgbClr val="2C2B64"/>
              </a:buClr>
              <a:buSzPts val="2000"/>
              <a:buFont typeface="Arial"/>
              <a:buChar char="•"/>
              <a:defRPr sz="2000" b="0" i="0" u="none" strike="noStrike" cap="none">
                <a:solidFill>
                  <a:srgbClr val="2C2B64"/>
                </a:solidFill>
                <a:latin typeface="Arial"/>
                <a:ea typeface="Arial"/>
                <a:cs typeface="Arial"/>
                <a:sym typeface="Arial"/>
              </a:defRPr>
            </a:lvl3pPr>
            <a:lvl4pPr marL="1828800" marR="0" lvl="3"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4pPr>
            <a:lvl5pPr marL="2286000" marR="0" lvl="4"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5" r:id="rId1"/>
    <p:sldLayoutId id="2147483657" r:id="rId2"/>
    <p:sldLayoutId id="2147483658" r:id="rId3"/>
    <p:sldLayoutId id="2147483660" r:id="rId4"/>
    <p:sldLayoutId id="2147483661" r:id="rId5"/>
    <p:sldLayoutId id="2147483662" r:id="rId6"/>
    <p:sldLayoutId id="2147483663"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0">
            <a:alphaModFix/>
          </a:blip>
          <a:stretch>
            <a:fillRect/>
          </a:stretch>
        </a:blipFill>
        <a:effectLst/>
      </p:bgPr>
    </p:bg>
    <p:spTree>
      <p:nvGrpSpPr>
        <p:cNvPr id="1" name="Shape 79"/>
        <p:cNvGrpSpPr/>
        <p:nvPr/>
      </p:nvGrpSpPr>
      <p:grpSpPr>
        <a:xfrm>
          <a:off x="0" y="0"/>
          <a:ext cx="0" cy="0"/>
          <a:chOff x="0" y="0"/>
          <a:chExt cx="0" cy="0"/>
        </a:xfrm>
      </p:grpSpPr>
      <p:sp>
        <p:nvSpPr>
          <p:cNvPr id="80" name="Google Shape;80;p19"/>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marR="0" lvl="0" algn="ctr" rtl="0">
              <a:lnSpc>
                <a:spcPct val="90000"/>
              </a:lnSpc>
              <a:spcBef>
                <a:spcPts val="0"/>
              </a:spcBef>
              <a:spcAft>
                <a:spcPts val="0"/>
              </a:spcAft>
              <a:buClr>
                <a:srgbClr val="2C2B64"/>
              </a:buClr>
              <a:buSzPts val="4000"/>
              <a:buFont typeface="Arial"/>
              <a:buNone/>
              <a:defRPr sz="4000" b="1" i="0" u="none" strike="noStrike" cap="none">
                <a:solidFill>
                  <a:srgbClr val="2C2B64"/>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19"/>
          <p:cNvSpPr txBox="1">
            <a:spLocks noGrp="1"/>
          </p:cNvSpPr>
          <p:nvPr>
            <p:ph type="body" idx="1"/>
          </p:nvPr>
        </p:nvSpPr>
        <p:spPr>
          <a:xfrm>
            <a:off x="1098913" y="2370140"/>
            <a:ext cx="7886700" cy="343847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2C2B64"/>
              </a:buClr>
              <a:buSzPts val="2800"/>
              <a:buFont typeface="Arial"/>
              <a:buChar char="•"/>
              <a:defRPr sz="2800" b="0" i="0" u="none" strike="noStrike" cap="none">
                <a:solidFill>
                  <a:srgbClr val="2C2B64"/>
                </a:solidFill>
                <a:latin typeface="Arial"/>
                <a:ea typeface="Arial"/>
                <a:cs typeface="Arial"/>
                <a:sym typeface="Arial"/>
              </a:defRPr>
            </a:lvl1pPr>
            <a:lvl2pPr marL="914400" marR="0" lvl="1" indent="-381000" algn="l" rtl="0">
              <a:lnSpc>
                <a:spcPct val="90000"/>
              </a:lnSpc>
              <a:spcBef>
                <a:spcPts val="500"/>
              </a:spcBef>
              <a:spcAft>
                <a:spcPts val="0"/>
              </a:spcAft>
              <a:buClr>
                <a:srgbClr val="2C2B64"/>
              </a:buClr>
              <a:buSzPts val="2400"/>
              <a:buFont typeface="Arial"/>
              <a:buChar char="•"/>
              <a:defRPr sz="2400" b="0" i="0" u="none" strike="noStrike" cap="none">
                <a:solidFill>
                  <a:srgbClr val="2C2B64"/>
                </a:solidFill>
                <a:latin typeface="Arial"/>
                <a:ea typeface="Arial"/>
                <a:cs typeface="Arial"/>
                <a:sym typeface="Arial"/>
              </a:defRPr>
            </a:lvl2pPr>
            <a:lvl3pPr marL="1371600" marR="0" lvl="2" indent="-355600" algn="l" rtl="0">
              <a:lnSpc>
                <a:spcPct val="90000"/>
              </a:lnSpc>
              <a:spcBef>
                <a:spcPts val="500"/>
              </a:spcBef>
              <a:spcAft>
                <a:spcPts val="0"/>
              </a:spcAft>
              <a:buClr>
                <a:srgbClr val="2C2B64"/>
              </a:buClr>
              <a:buSzPts val="2000"/>
              <a:buFont typeface="Arial"/>
              <a:buChar char="•"/>
              <a:defRPr sz="2000" b="0" i="0" u="none" strike="noStrike" cap="none">
                <a:solidFill>
                  <a:srgbClr val="2C2B64"/>
                </a:solidFill>
                <a:latin typeface="Arial"/>
                <a:ea typeface="Arial"/>
                <a:cs typeface="Arial"/>
                <a:sym typeface="Arial"/>
              </a:defRPr>
            </a:lvl3pPr>
            <a:lvl4pPr marL="1828800" marR="0" lvl="3"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4pPr>
            <a:lvl5pPr marL="2286000" marR="0" lvl="4"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64" r:id="rId1"/>
    <p:sldLayoutId id="2147483666" r:id="rId2"/>
    <p:sldLayoutId id="2147483667" r:id="rId3"/>
    <p:sldLayoutId id="2147483668" r:id="rId4"/>
    <p:sldLayoutId id="2147483669" r:id="rId5"/>
    <p:sldLayoutId id="2147483670" r:id="rId6"/>
    <p:sldLayoutId id="2147483671" r:id="rId7"/>
    <p:sldLayoutId id="2147483672"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slide" Target="slide14.xml"/><Relationship Id="rId18" Type="http://schemas.openxmlformats.org/officeDocument/2006/relationships/image" Target="../media/image33.svg"/><Relationship Id="rId3" Type="http://schemas.openxmlformats.org/officeDocument/2006/relationships/image" Target="../media/image11.png"/><Relationship Id="rId21" Type="http://schemas.openxmlformats.org/officeDocument/2006/relationships/image" Target="../media/image35.svg"/><Relationship Id="rId7" Type="http://schemas.openxmlformats.org/officeDocument/2006/relationships/slide" Target="slide12.xml"/><Relationship Id="rId12" Type="http://schemas.openxmlformats.org/officeDocument/2006/relationships/image" Target="../media/image29.svg"/><Relationship Id="rId17" Type="http://schemas.openxmlformats.org/officeDocument/2006/relationships/image" Target="../media/image32.png"/><Relationship Id="rId2" Type="http://schemas.openxmlformats.org/officeDocument/2006/relationships/notesSlide" Target="../notesSlides/notesSlide10.xml"/><Relationship Id="rId16" Type="http://schemas.openxmlformats.org/officeDocument/2006/relationships/slide" Target="slide15.xml"/><Relationship Id="rId20" Type="http://schemas.openxmlformats.org/officeDocument/2006/relationships/image" Target="../media/image34.png"/><Relationship Id="rId1" Type="http://schemas.openxmlformats.org/officeDocument/2006/relationships/slideLayout" Target="../slideLayouts/slideLayout1.xml"/><Relationship Id="rId6" Type="http://schemas.openxmlformats.org/officeDocument/2006/relationships/image" Target="../media/image25.svg"/><Relationship Id="rId11" Type="http://schemas.openxmlformats.org/officeDocument/2006/relationships/image" Target="../media/image28.png"/><Relationship Id="rId5" Type="http://schemas.openxmlformats.org/officeDocument/2006/relationships/image" Target="../media/image24.png"/><Relationship Id="rId15" Type="http://schemas.openxmlformats.org/officeDocument/2006/relationships/image" Target="../media/image31.svg"/><Relationship Id="rId10" Type="http://schemas.openxmlformats.org/officeDocument/2006/relationships/slide" Target="slide13.xml"/><Relationship Id="rId19" Type="http://schemas.openxmlformats.org/officeDocument/2006/relationships/slide" Target="slide16.xml"/><Relationship Id="rId4" Type="http://schemas.openxmlformats.org/officeDocument/2006/relationships/slide" Target="slide11.xml"/><Relationship Id="rId9" Type="http://schemas.openxmlformats.org/officeDocument/2006/relationships/image" Target="../media/image27.svg"/><Relationship Id="rId14" Type="http://schemas.openxmlformats.org/officeDocument/2006/relationships/image" Target="../media/image30.png"/></Relationships>
</file>

<file path=ppt/slides/_rels/slide1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36.png"/><Relationship Id="rId7" Type="http://schemas.openxmlformats.org/officeDocument/2006/relationships/image" Target="../media/image37.png"/><Relationship Id="rId12"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1.png"/><Relationship Id="rId11" Type="http://schemas.openxmlformats.org/officeDocument/2006/relationships/image" Target="../media/image39.jpeg"/><Relationship Id="rId5" Type="http://schemas.openxmlformats.org/officeDocument/2006/relationships/slide" Target="slide10.xml"/><Relationship Id="rId10" Type="http://schemas.openxmlformats.org/officeDocument/2006/relationships/image" Target="../media/image38.png"/><Relationship Id="rId4" Type="http://schemas.microsoft.com/office/2007/relationships/hdphoto" Target="../media/hdphoto1.wdp"/><Relationship Id="rId9" Type="http://schemas.openxmlformats.org/officeDocument/2006/relationships/image" Target="../media/image25.svg"/></Relationships>
</file>

<file path=ppt/slides/_rels/slide12.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11.png"/><Relationship Id="rId7" Type="http://schemas.openxmlformats.org/officeDocument/2006/relationships/image" Target="../media/image41.jpeg"/><Relationship Id="rId12" Type="http://schemas.openxmlformats.org/officeDocument/2006/relationships/image" Target="../media/image45.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7.svg"/><Relationship Id="rId11" Type="http://schemas.openxmlformats.org/officeDocument/2006/relationships/image" Target="../media/image44.png"/><Relationship Id="rId5" Type="http://schemas.openxmlformats.org/officeDocument/2006/relationships/image" Target="../media/image26.png"/><Relationship Id="rId10" Type="http://schemas.microsoft.com/office/2007/relationships/hdphoto" Target="../media/hdphoto2.wdp"/><Relationship Id="rId4" Type="http://schemas.openxmlformats.org/officeDocument/2006/relationships/slide" Target="slide10.xml"/><Relationship Id="rId9" Type="http://schemas.openxmlformats.org/officeDocument/2006/relationships/image" Target="../media/image43.png"/></Relationships>
</file>

<file path=ppt/slides/_rels/slide13.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11.png"/><Relationship Id="rId7" Type="http://schemas.openxmlformats.org/officeDocument/2006/relationships/image" Target="../media/image46.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9.svg"/><Relationship Id="rId11" Type="http://schemas.openxmlformats.org/officeDocument/2006/relationships/image" Target="../media/image50.png"/><Relationship Id="rId5" Type="http://schemas.openxmlformats.org/officeDocument/2006/relationships/image" Target="../media/image28.png"/><Relationship Id="rId10" Type="http://schemas.openxmlformats.org/officeDocument/2006/relationships/image" Target="../media/image49.png"/><Relationship Id="rId4" Type="http://schemas.openxmlformats.org/officeDocument/2006/relationships/slide" Target="slide10.xml"/><Relationship Id="rId9" Type="http://schemas.openxmlformats.org/officeDocument/2006/relationships/image" Target="../media/image48.jpeg"/></Relationships>
</file>

<file path=ppt/slides/_rels/slide1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 Target="slide10.xml"/><Relationship Id="rId7" Type="http://schemas.openxmlformats.org/officeDocument/2006/relationships/image" Target="../media/image52.png"/><Relationship Id="rId12" Type="http://schemas.openxmlformats.org/officeDocument/2006/relationships/image" Target="../media/image55.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1.svg"/><Relationship Id="rId11" Type="http://schemas.openxmlformats.org/officeDocument/2006/relationships/image" Target="../media/image54.png"/><Relationship Id="rId5" Type="http://schemas.openxmlformats.org/officeDocument/2006/relationships/image" Target="../media/image30.png"/><Relationship Id="rId10" Type="http://schemas.openxmlformats.org/officeDocument/2006/relationships/image" Target="../media/image4.png"/><Relationship Id="rId4" Type="http://schemas.openxmlformats.org/officeDocument/2006/relationships/image" Target="../media/image51.png"/><Relationship Id="rId9" Type="http://schemas.openxmlformats.org/officeDocument/2006/relationships/image" Target="../media/image53.png"/></Relationships>
</file>

<file path=ppt/slides/_rels/slide15.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56.png"/><Relationship Id="rId7" Type="http://schemas.openxmlformats.org/officeDocument/2006/relationships/image" Target="../media/image33.sv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slide" Target="slide10.xml"/><Relationship Id="rId4" Type="http://schemas.openxmlformats.org/officeDocument/2006/relationships/image" Target="../media/image11.png"/><Relationship Id="rId9" Type="http://schemas.openxmlformats.org/officeDocument/2006/relationships/image" Target="../media/image57.png"/></Relationships>
</file>

<file path=ppt/slides/_rels/slide16.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11.png"/><Relationship Id="rId7" Type="http://schemas.openxmlformats.org/officeDocument/2006/relationships/image" Target="../media/image58.png"/><Relationship Id="rId12" Type="http://schemas.openxmlformats.org/officeDocument/2006/relationships/image" Target="../media/image63.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5.svg"/><Relationship Id="rId11" Type="http://schemas.openxmlformats.org/officeDocument/2006/relationships/image" Target="../media/image62.jpeg"/><Relationship Id="rId5" Type="http://schemas.openxmlformats.org/officeDocument/2006/relationships/image" Target="../media/image34.png"/><Relationship Id="rId10" Type="http://schemas.openxmlformats.org/officeDocument/2006/relationships/image" Target="../media/image61.jpeg"/><Relationship Id="rId4" Type="http://schemas.openxmlformats.org/officeDocument/2006/relationships/slide" Target="slide10.xml"/><Relationship Id="rId9" Type="http://schemas.openxmlformats.org/officeDocument/2006/relationships/image" Target="../media/image60.jpe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image" Target="../media/image16.jp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jpg"/><Relationship Id="rId4" Type="http://schemas.openxmlformats.org/officeDocument/2006/relationships/image" Target="../media/image12.png"/><Relationship Id="rId9" Type="http://schemas.openxmlformats.org/officeDocument/2006/relationships/image" Target="../media/image17.jp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11.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1.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F7F1C56-29BD-7D06-3FF7-27F82835FDB6}"/>
              </a:ext>
            </a:extLst>
          </p:cNvPr>
          <p:cNvSpPr/>
          <p:nvPr/>
        </p:nvSpPr>
        <p:spPr>
          <a:xfrm>
            <a:off x="3631095" y="1704617"/>
            <a:ext cx="5141843" cy="1871827"/>
          </a:xfrm>
          <a:prstGeom prst="roundRect">
            <a:avLst>
              <a:gd name="adj" fmla="val 8802"/>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600"/>
              </a:spcAft>
            </a:pPr>
            <a:r>
              <a:rPr lang="en-GB" sz="2000" b="1" dirty="0">
                <a:solidFill>
                  <a:srgbClr val="2F2967"/>
                </a:solidFill>
                <a:latin typeface="Arial"/>
              </a:rPr>
              <a:t>Learning Objective: </a:t>
            </a:r>
          </a:p>
          <a:p>
            <a:pPr marL="342900" indent="-342900">
              <a:spcAft>
                <a:spcPts val="600"/>
              </a:spcAft>
              <a:buFont typeface="Arial" panose="020B0604020202020204" pitchFamily="34" charset="0"/>
              <a:buChar char="•"/>
            </a:pPr>
            <a:r>
              <a:rPr lang="en-GB" sz="2000" dirty="0">
                <a:solidFill>
                  <a:srgbClr val="2C2B64"/>
                </a:solidFill>
                <a:latin typeface="Arial"/>
                <a:cs typeface="Arial"/>
              </a:rPr>
              <a:t>Explore the impact our station has had both in shaping and supporting the development of our locality, past, present and future.</a:t>
            </a:r>
          </a:p>
        </p:txBody>
      </p:sp>
      <p:sp>
        <p:nvSpPr>
          <p:cNvPr id="4" name="Title 3">
            <a:extLst>
              <a:ext uri="{FF2B5EF4-FFF2-40B4-BE49-F238E27FC236}">
                <a16:creationId xmlns:a16="http://schemas.microsoft.com/office/drawing/2014/main" id="{625ED241-4CF1-777D-53BB-83CF8E169D94}"/>
              </a:ext>
            </a:extLst>
          </p:cNvPr>
          <p:cNvSpPr>
            <a:spLocks noGrp="1"/>
          </p:cNvSpPr>
          <p:nvPr>
            <p:ph type="title"/>
          </p:nvPr>
        </p:nvSpPr>
        <p:spPr>
          <a:xfrm>
            <a:off x="1257449" y="313245"/>
            <a:ext cx="7515490" cy="1220703"/>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lstStyle/>
          <a:p>
            <a:pPr marL="357188" marR="0" lvl="0"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4400" b="1" i="0" u="none" strike="noStrike" kern="0" cap="none" spc="0" normalizeH="0" baseline="0" noProof="0" dirty="0">
                <a:ln>
                  <a:noFill/>
                </a:ln>
                <a:solidFill>
                  <a:srgbClr val="2F2967"/>
                </a:solidFill>
                <a:effectLst/>
                <a:uLnTx/>
                <a:uFillTx/>
                <a:latin typeface="Arial"/>
                <a:ea typeface="+mn-ea"/>
                <a:cs typeface="+mn-cs"/>
                <a:sym typeface="Arial"/>
              </a:rPr>
              <a:t>Our City’s railway story:</a:t>
            </a:r>
            <a:br>
              <a:rPr kumimoji="0" lang="en-GB" sz="4400" b="1" i="0" u="none" strike="noStrike" kern="0" cap="none" spc="0" normalizeH="0" baseline="0" noProof="0" dirty="0">
                <a:ln>
                  <a:noFill/>
                </a:ln>
                <a:solidFill>
                  <a:srgbClr val="2F2967"/>
                </a:solidFill>
                <a:effectLst/>
                <a:uLnTx/>
                <a:uFillTx/>
                <a:latin typeface="Arial"/>
                <a:ea typeface="+mn-ea"/>
                <a:cs typeface="+mn-cs"/>
                <a:sym typeface="Arial"/>
              </a:rPr>
            </a:br>
            <a:r>
              <a:rPr kumimoji="0" lang="en-GB" sz="3100" b="1" i="0" u="none" strike="noStrike" kern="0" cap="none" spc="0" normalizeH="0" baseline="0" noProof="0" dirty="0">
                <a:ln>
                  <a:noFill/>
                </a:ln>
                <a:solidFill>
                  <a:srgbClr val="2F2967"/>
                </a:solidFill>
                <a:effectLst/>
                <a:uLnTx/>
                <a:uFillTx/>
                <a:latin typeface="Arial"/>
                <a:ea typeface="+mn-ea"/>
                <a:cs typeface="+mn-cs"/>
                <a:sym typeface="Arial"/>
              </a:rPr>
              <a:t>Swindon</a:t>
            </a:r>
            <a:endParaRPr kumimoji="0" lang="en-GB" sz="2800" b="0" i="0" u="none" strike="noStrike" kern="0" cap="none" spc="0" normalizeH="0" baseline="0" noProof="0" dirty="0">
              <a:ln>
                <a:noFill/>
              </a:ln>
              <a:solidFill>
                <a:srgbClr val="2F2967"/>
              </a:solidFill>
              <a:effectLst/>
              <a:uLnTx/>
              <a:uFillTx/>
              <a:latin typeface="Arial"/>
              <a:ea typeface="+mn-ea"/>
              <a:cs typeface="+mn-cs"/>
              <a:sym typeface="Arial"/>
            </a:endParaRPr>
          </a:p>
        </p:txBody>
      </p:sp>
      <p:sp>
        <p:nvSpPr>
          <p:cNvPr id="11" name="Rectangle: Rounded Corners 10">
            <a:extLst>
              <a:ext uri="{FF2B5EF4-FFF2-40B4-BE49-F238E27FC236}">
                <a16:creationId xmlns:a16="http://schemas.microsoft.com/office/drawing/2014/main" id="{362231AF-A489-C842-2CA5-6CABD2C69552}"/>
              </a:ext>
            </a:extLst>
          </p:cNvPr>
          <p:cNvSpPr/>
          <p:nvPr/>
        </p:nvSpPr>
        <p:spPr>
          <a:xfrm>
            <a:off x="4373215" y="3949148"/>
            <a:ext cx="3513336" cy="1650016"/>
          </a:xfrm>
          <a:prstGeom prst="roundRect">
            <a:avLst>
              <a:gd name="adj" fmla="val 8133"/>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buClr>
                <a:srgbClr val="000000"/>
              </a:buClr>
              <a:buSzTx/>
              <a:buFont typeface="Arial"/>
              <a:buNone/>
              <a:tabLst/>
              <a:defRPr/>
            </a:pPr>
            <a:r>
              <a:rPr kumimoji="0" lang="en-GB" sz="2400" b="1" i="0" u="none" strike="noStrike" kern="0" cap="none" spc="0" normalizeH="0" baseline="0" noProof="0" dirty="0">
                <a:ln>
                  <a:noFill/>
                </a:ln>
                <a:solidFill>
                  <a:srgbClr val="FFFFFF"/>
                </a:solidFill>
                <a:effectLst/>
                <a:uLnTx/>
                <a:uFillTx/>
                <a:latin typeface="Arial"/>
                <a:sym typeface="Arial"/>
              </a:rPr>
              <a:t>Q. </a:t>
            </a:r>
            <a:r>
              <a:rPr lang="en-GB" sz="2400" dirty="0">
                <a:solidFill>
                  <a:srgbClr val="FFFFFF"/>
                </a:solidFill>
                <a:latin typeface="Arial"/>
              </a:rPr>
              <a:t>How many </a:t>
            </a:r>
            <a:br>
              <a:rPr lang="en-GB" sz="2400" dirty="0">
                <a:solidFill>
                  <a:srgbClr val="FFFFFF"/>
                </a:solidFill>
                <a:latin typeface="Arial"/>
              </a:rPr>
            </a:br>
            <a:r>
              <a:rPr lang="en-GB" sz="2400" dirty="0">
                <a:solidFill>
                  <a:srgbClr val="FFFFFF"/>
                </a:solidFill>
                <a:latin typeface="Arial"/>
              </a:rPr>
              <a:t>train stations</a:t>
            </a:r>
            <a:br>
              <a:rPr lang="en-GB" sz="2400" dirty="0">
                <a:solidFill>
                  <a:srgbClr val="FFFFFF"/>
                </a:solidFill>
                <a:latin typeface="Arial"/>
              </a:rPr>
            </a:br>
            <a:r>
              <a:rPr lang="en-GB" sz="2400" dirty="0">
                <a:solidFill>
                  <a:srgbClr val="FFFFFF"/>
                </a:solidFill>
                <a:latin typeface="Arial"/>
              </a:rPr>
              <a:t>can you name in </a:t>
            </a:r>
            <a:br>
              <a:rPr lang="en-GB" sz="2400" dirty="0">
                <a:solidFill>
                  <a:srgbClr val="FFFFFF"/>
                </a:solidFill>
                <a:latin typeface="Arial"/>
              </a:rPr>
            </a:br>
            <a:r>
              <a:rPr lang="en-GB" sz="2400" b="1" dirty="0">
                <a:solidFill>
                  <a:srgbClr val="FFFFFF"/>
                </a:solidFill>
                <a:latin typeface="Arial"/>
              </a:rPr>
              <a:t>1 minute</a:t>
            </a:r>
            <a:r>
              <a:rPr lang="en-GB" sz="2400" dirty="0">
                <a:solidFill>
                  <a:srgbClr val="FFFFFF"/>
                </a:solidFill>
                <a:latin typeface="Arial"/>
              </a:rPr>
              <a:t>?</a:t>
            </a:r>
            <a:endParaRPr kumimoji="0" lang="en-GB" sz="2400" b="0" i="1" u="none" strike="noStrike" kern="0" cap="none" spc="0" normalizeH="0" baseline="0" noProof="0" dirty="0">
              <a:ln>
                <a:noFill/>
              </a:ln>
              <a:solidFill>
                <a:srgbClr val="FF0000"/>
              </a:solidFill>
              <a:effectLst/>
              <a:uLnTx/>
              <a:uFillTx/>
              <a:latin typeface="Arial"/>
              <a:ea typeface="+mn-ea"/>
              <a:cs typeface="+mn-cs"/>
              <a:sym typeface="Arial"/>
            </a:endParaRPr>
          </a:p>
        </p:txBody>
      </p:sp>
      <p:pic>
        <p:nvPicPr>
          <p:cNvPr id="6" name="Picture 5" descr="A stopwatch with a black background&#10;&#10;Description automatically generated">
            <a:extLst>
              <a:ext uri="{FF2B5EF4-FFF2-40B4-BE49-F238E27FC236}">
                <a16:creationId xmlns:a16="http://schemas.microsoft.com/office/drawing/2014/main" id="{6F7CB3C5-8844-DF86-2228-CC7FFBA6B366}"/>
              </a:ext>
            </a:extLst>
          </p:cNvPr>
          <p:cNvPicPr>
            <a:picLocks noChangeAspect="1"/>
          </p:cNvPicPr>
          <p:nvPr/>
        </p:nvPicPr>
        <p:blipFill>
          <a:blip r:embed="rId3"/>
          <a:stretch>
            <a:fillRect/>
          </a:stretch>
        </p:blipFill>
        <p:spPr>
          <a:xfrm>
            <a:off x="6946226" y="3743860"/>
            <a:ext cx="1826712" cy="2060591"/>
          </a:xfrm>
          <a:prstGeom prst="rect">
            <a:avLst/>
          </a:prstGeom>
        </p:spPr>
      </p:pic>
      <p:sp>
        <p:nvSpPr>
          <p:cNvPr id="3" name="Rectangle: Rounded Corners 2">
            <a:extLst>
              <a:ext uri="{FF2B5EF4-FFF2-40B4-BE49-F238E27FC236}">
                <a16:creationId xmlns:a16="http://schemas.microsoft.com/office/drawing/2014/main" id="{48C00A0F-63C6-5A3C-AC3F-D4138DA28168}"/>
              </a:ext>
            </a:extLst>
          </p:cNvPr>
          <p:cNvSpPr/>
          <p:nvPr/>
        </p:nvSpPr>
        <p:spPr>
          <a:xfrm>
            <a:off x="1257449" y="3743860"/>
            <a:ext cx="2916986" cy="2060591"/>
          </a:xfrm>
          <a:prstGeom prst="roundRect">
            <a:avLst>
              <a:gd name="adj" fmla="val 7492"/>
            </a:avLst>
          </a:prstGeom>
          <a:solidFill>
            <a:srgbClr val="5BB98E"/>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274638" indent="-274638">
              <a:spcAft>
                <a:spcPts val="600"/>
              </a:spcAft>
            </a:pPr>
            <a:r>
              <a:rPr lang="en-GB" sz="2400" b="1" dirty="0">
                <a:solidFill>
                  <a:srgbClr val="FFFFFF"/>
                </a:solidFill>
                <a:latin typeface="Arial"/>
              </a:rPr>
              <a:t>Key Words:</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Trade</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Chronological</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Industrial Revolution</a:t>
            </a:r>
            <a:endParaRPr lang="en-GB" sz="2000" dirty="0">
              <a:solidFill>
                <a:srgbClr val="FFFFFF"/>
              </a:solidFill>
            </a:endParaRPr>
          </a:p>
          <a:p>
            <a:pPr marL="9810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Victorians</a:t>
            </a: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p:txBody>
      </p:sp>
      <p:pic>
        <p:nvPicPr>
          <p:cNvPr id="15" name="Picture 14" descr="A cartoon of a train&#10;&#10;Description automatically generated">
            <a:extLst>
              <a:ext uri="{FF2B5EF4-FFF2-40B4-BE49-F238E27FC236}">
                <a16:creationId xmlns:a16="http://schemas.microsoft.com/office/drawing/2014/main" id="{16B2A5BD-2F32-F9F3-EAE1-FDB351847276}"/>
              </a:ext>
            </a:extLst>
          </p:cNvPr>
          <p:cNvPicPr>
            <a:picLocks noChangeAspect="1"/>
          </p:cNvPicPr>
          <p:nvPr/>
        </p:nvPicPr>
        <p:blipFill>
          <a:blip r:embed="rId4"/>
          <a:stretch>
            <a:fillRect/>
          </a:stretch>
        </p:blipFill>
        <p:spPr>
          <a:xfrm>
            <a:off x="117762" y="5338587"/>
            <a:ext cx="2307386" cy="1519413"/>
          </a:xfrm>
          <a:prstGeom prst="rect">
            <a:avLst/>
          </a:prstGeom>
        </p:spPr>
      </p:pic>
      <p:pic>
        <p:nvPicPr>
          <p:cNvPr id="8" name="Picture 7" descr="A red number with a arrow&#10;&#10;AI-generated content may be incorrect.">
            <a:extLst>
              <a:ext uri="{FF2B5EF4-FFF2-40B4-BE49-F238E27FC236}">
                <a16:creationId xmlns:a16="http://schemas.microsoft.com/office/drawing/2014/main" id="{F3F12FF5-6DC8-5CF3-AAE6-26A3B1770E22}"/>
              </a:ext>
            </a:extLst>
          </p:cNvPr>
          <p:cNvPicPr>
            <a:picLocks noChangeAspect="1"/>
          </p:cNvPicPr>
          <p:nvPr/>
        </p:nvPicPr>
        <p:blipFill>
          <a:blip r:embed="rId5"/>
          <a:stretch>
            <a:fillRect/>
          </a:stretch>
        </p:blipFill>
        <p:spPr>
          <a:xfrm>
            <a:off x="117762" y="128963"/>
            <a:ext cx="1687658" cy="924586"/>
          </a:xfrm>
          <a:prstGeom prst="rect">
            <a:avLst/>
          </a:prstGeom>
          <a:ln w="28575">
            <a:solidFill>
              <a:srgbClr val="2F2967"/>
            </a:solidFill>
          </a:ln>
        </p:spPr>
      </p:pic>
      <p:pic>
        <p:nvPicPr>
          <p:cNvPr id="7" name="Picture 2" descr="Swindon station | Signal Point - a redundant office block | diamond geezer  | Flickr">
            <a:extLst>
              <a:ext uri="{FF2B5EF4-FFF2-40B4-BE49-F238E27FC236}">
                <a16:creationId xmlns:a16="http://schemas.microsoft.com/office/drawing/2014/main" id="{B2B1429F-B5EE-796E-D68C-67040D491DD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2520" y="1701364"/>
            <a:ext cx="2272823" cy="1704617"/>
          </a:xfrm>
          <a:prstGeom prst="rect">
            <a:avLst/>
          </a:prstGeom>
          <a:noFill/>
          <a:ln w="28575">
            <a:solidFill>
              <a:srgbClr val="2F2967"/>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1632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accel="50000" decel="49600" fill="hold" nodeType="withEffect">
                                  <p:stCondLst>
                                    <p:cond delay="0"/>
                                  </p:stCondLst>
                                  <p:childTnLst>
                                    <p:animMotion origin="layout" path="M -0.28333 -0.00162 L 1.00278 0.00579 " pathEditMode="relative" rAng="0" ptsTypes="AA">
                                      <p:cBhvr>
                                        <p:cTn id="6" dur="10000" fill="hold"/>
                                        <p:tgtEl>
                                          <p:spTgt spid="15"/>
                                        </p:tgtEl>
                                        <p:attrNameLst>
                                          <p:attrName>ppt_x</p:attrName>
                                          <p:attrName>ppt_y</p:attrName>
                                        </p:attrNameLst>
                                      </p:cBhvr>
                                      <p:rCtr x="64306" y="37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41F9DC88-A83E-0B17-9450-83E3E98C4623}"/>
            </a:ext>
          </a:extLst>
        </p:cNvPr>
        <p:cNvGrpSpPr/>
        <p:nvPr/>
      </p:nvGrpSpPr>
      <p:grpSpPr>
        <a:xfrm>
          <a:off x="0" y="0"/>
          <a:ext cx="0" cy="0"/>
          <a:chOff x="0" y="0"/>
          <a:chExt cx="0" cy="0"/>
        </a:xfrm>
      </p:grpSpPr>
      <p:sp>
        <p:nvSpPr>
          <p:cNvPr id="142" name="Google Shape;142;p31">
            <a:extLst>
              <a:ext uri="{FF2B5EF4-FFF2-40B4-BE49-F238E27FC236}">
                <a16:creationId xmlns:a16="http://schemas.microsoft.com/office/drawing/2014/main" id="{D20BB94A-B41E-70EF-A229-4A1B05FA1DE0}"/>
              </a:ext>
            </a:extLst>
          </p:cNvPr>
          <p:cNvSpPr/>
          <p:nvPr/>
        </p:nvSpPr>
        <p:spPr>
          <a:xfrm>
            <a:off x="318977" y="335368"/>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Trade</a:t>
            </a:r>
            <a:endParaRPr sz="3600" b="0" i="0" u="none" strike="noStrike" cap="none" dirty="0">
              <a:solidFill>
                <a:srgbClr val="2F2967"/>
              </a:solidFill>
              <a:latin typeface="Arial"/>
              <a:ea typeface="Arial"/>
              <a:cs typeface="Arial"/>
              <a:sym typeface="Arial"/>
            </a:endParaRPr>
          </a:p>
        </p:txBody>
      </p:sp>
      <p:pic>
        <p:nvPicPr>
          <p:cNvPr id="146" name="Google Shape;146;p31" descr="A picture containing text, clipart&#10;&#10;Description automatically generated">
            <a:extLst>
              <a:ext uri="{FF2B5EF4-FFF2-40B4-BE49-F238E27FC236}">
                <a16:creationId xmlns:a16="http://schemas.microsoft.com/office/drawing/2014/main" id="{228749F0-DBF7-567A-E36F-6D54065CB85F}"/>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39" name="Rectangle 38">
            <a:extLst>
              <a:ext uri="{FF2B5EF4-FFF2-40B4-BE49-F238E27FC236}">
                <a16:creationId xmlns:a16="http://schemas.microsoft.com/office/drawing/2014/main" id="{644E6AA2-CEC0-C87D-9CD6-6C7DEEB7ED90}"/>
              </a:ext>
            </a:extLst>
          </p:cNvPr>
          <p:cNvSpPr>
            <a:spLocks noGrp="1" noRot="1" noMove="1" noResize="1" noEditPoints="1" noAdjustHandles="1" noChangeArrowheads="1" noChangeShapeType="1"/>
          </p:cNvSpPr>
          <p:nvPr/>
        </p:nvSpPr>
        <p:spPr>
          <a:xfrm>
            <a:off x="300147" y="1547279"/>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a:extLst>
              <a:ext uri="{FF2B5EF4-FFF2-40B4-BE49-F238E27FC236}">
                <a16:creationId xmlns:a16="http://schemas.microsoft.com/office/drawing/2014/main" id="{3EB616BA-00B0-A12C-CB30-2ED79FA7F4BF}"/>
              </a:ext>
            </a:extLst>
          </p:cNvPr>
          <p:cNvSpPr>
            <a:spLocks/>
          </p:cNvSpPr>
          <p:nvPr/>
        </p:nvSpPr>
        <p:spPr>
          <a:xfrm>
            <a:off x="281316" y="3177851"/>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261A6F65-99A5-7358-5E38-0C19DDBBD71C}"/>
              </a:ext>
            </a:extLst>
          </p:cNvPr>
          <p:cNvSpPr>
            <a:spLocks noGrp="1" noRot="1" noMove="1" noResize="1" noEditPoints="1" noAdjustHandles="1" noChangeArrowheads="1" noChangeShapeType="1"/>
          </p:cNvSpPr>
          <p:nvPr/>
        </p:nvSpPr>
        <p:spPr>
          <a:xfrm>
            <a:off x="281315" y="4622431"/>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94858268-20EE-B5D2-2300-A31985BE3184}"/>
              </a:ext>
            </a:extLst>
          </p:cNvPr>
          <p:cNvSpPr>
            <a:spLocks noGrp="1" noRot="1" noMove="1" noResize="1" noEditPoints="1" noAdjustHandles="1" noChangeArrowheads="1" noChangeShapeType="1"/>
          </p:cNvSpPr>
          <p:nvPr/>
        </p:nvSpPr>
        <p:spPr>
          <a:xfrm>
            <a:off x="4697294" y="1558001"/>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a:p>
        </p:txBody>
      </p:sp>
      <p:sp>
        <p:nvSpPr>
          <p:cNvPr id="43" name="Rectangle 42">
            <a:extLst>
              <a:ext uri="{FF2B5EF4-FFF2-40B4-BE49-F238E27FC236}">
                <a16:creationId xmlns:a16="http://schemas.microsoft.com/office/drawing/2014/main" id="{179D1444-7C31-9FFE-B4C5-9B16D304261F}"/>
              </a:ext>
            </a:extLst>
          </p:cNvPr>
          <p:cNvSpPr>
            <a:spLocks noGrp="1" noRot="1" noMove="1" noResize="1" noEditPoints="1" noAdjustHandles="1" noChangeArrowheads="1" noChangeShapeType="1"/>
          </p:cNvSpPr>
          <p:nvPr/>
        </p:nvSpPr>
        <p:spPr>
          <a:xfrm>
            <a:off x="4684592" y="3177851"/>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a:p>
        </p:txBody>
      </p:sp>
      <p:sp>
        <p:nvSpPr>
          <p:cNvPr id="44" name="Rectangle 43">
            <a:extLst>
              <a:ext uri="{FF2B5EF4-FFF2-40B4-BE49-F238E27FC236}">
                <a16:creationId xmlns:a16="http://schemas.microsoft.com/office/drawing/2014/main" id="{2581F60C-4BC8-F111-358B-858E0D5F6C63}"/>
              </a:ext>
            </a:extLst>
          </p:cNvPr>
          <p:cNvSpPr>
            <a:spLocks noGrp="1" noRot="1" noMove="1" noResize="1" noEditPoints="1" noAdjustHandles="1" noChangeArrowheads="1" noChangeShapeType="1"/>
          </p:cNvSpPr>
          <p:nvPr/>
        </p:nvSpPr>
        <p:spPr>
          <a:xfrm>
            <a:off x="4672514" y="4643539"/>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a:p>
        </p:txBody>
      </p:sp>
      <p:sp>
        <p:nvSpPr>
          <p:cNvPr id="46" name="Google Shape;142;p31">
            <a:extLst>
              <a:ext uri="{FF2B5EF4-FFF2-40B4-BE49-F238E27FC236}">
                <a16:creationId xmlns:a16="http://schemas.microsoft.com/office/drawing/2014/main" id="{43DF9126-A7D1-7752-2FE7-B301954752D4}"/>
              </a:ext>
            </a:extLst>
          </p:cNvPr>
          <p:cNvSpPr/>
          <p:nvPr/>
        </p:nvSpPr>
        <p:spPr>
          <a:xfrm>
            <a:off x="395567" y="5924683"/>
            <a:ext cx="6873914" cy="865245"/>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i="0" u="none" strike="noStrike" cap="none" dirty="0">
                <a:solidFill>
                  <a:srgbClr val="2F2967"/>
                </a:solidFill>
                <a:latin typeface="Castledown" panose="02000503040000020003" pitchFamily="2" charset="0"/>
                <a:sym typeface="Arial"/>
              </a:rPr>
              <a:t>The </a:t>
            </a:r>
            <a:r>
              <a:rPr lang="en-GB" dirty="0">
                <a:solidFill>
                  <a:srgbClr val="2F2967"/>
                </a:solidFill>
                <a:latin typeface="Castledown" panose="02000503040000020003" pitchFamily="2" charset="0"/>
              </a:rPr>
              <a:t>arrival of the railway helped develop existing t</a:t>
            </a:r>
            <a:r>
              <a:rPr lang="en-GB" i="0" u="none" strike="noStrike" cap="none" dirty="0">
                <a:solidFill>
                  <a:srgbClr val="2F2967"/>
                </a:solidFill>
                <a:latin typeface="Castledown" panose="02000503040000020003" pitchFamily="2" charset="0"/>
                <a:sym typeface="Arial"/>
              </a:rPr>
              <a:t>rade, as well as enable new ideas and ventures to progress. The ability to quickly transport large amounts of raw materials and to distribute manufactured goods had never been seen before! </a:t>
            </a:r>
            <a:endParaRPr sz="1200" i="0" u="none" strike="noStrike" cap="none" dirty="0">
              <a:solidFill>
                <a:srgbClr val="2F2967"/>
              </a:solidFill>
              <a:latin typeface="Castledown" panose="02000503040000020003" pitchFamily="2" charset="0"/>
              <a:sym typeface="Arial"/>
            </a:endParaRPr>
          </a:p>
        </p:txBody>
      </p:sp>
      <p:grpSp>
        <p:nvGrpSpPr>
          <p:cNvPr id="22" name="Group 21">
            <a:extLst>
              <a:ext uri="{FF2B5EF4-FFF2-40B4-BE49-F238E27FC236}">
                <a16:creationId xmlns:a16="http://schemas.microsoft.com/office/drawing/2014/main" id="{F98B1872-94E1-34FE-71D3-562419532804}"/>
              </a:ext>
            </a:extLst>
          </p:cNvPr>
          <p:cNvGrpSpPr/>
          <p:nvPr/>
        </p:nvGrpSpPr>
        <p:grpSpPr>
          <a:xfrm>
            <a:off x="719027" y="1638318"/>
            <a:ext cx="2900340" cy="1084460"/>
            <a:chOff x="719027" y="1638318"/>
            <a:chExt cx="2900340" cy="1084460"/>
          </a:xfrm>
        </p:grpSpPr>
        <p:grpSp>
          <p:nvGrpSpPr>
            <p:cNvPr id="2" name="Group 1">
              <a:extLst>
                <a:ext uri="{FF2B5EF4-FFF2-40B4-BE49-F238E27FC236}">
                  <a16:creationId xmlns:a16="http://schemas.microsoft.com/office/drawing/2014/main" id="{93CA762C-6B31-3355-FF10-73E972E4860A}"/>
                </a:ext>
              </a:extLst>
            </p:cNvPr>
            <p:cNvGrpSpPr/>
            <p:nvPr/>
          </p:nvGrpSpPr>
          <p:grpSpPr>
            <a:xfrm>
              <a:off x="719027" y="1638318"/>
              <a:ext cx="2900340" cy="1084460"/>
              <a:chOff x="719027" y="1638318"/>
              <a:chExt cx="2900340" cy="1084460"/>
            </a:xfrm>
          </p:grpSpPr>
          <p:sp>
            <p:nvSpPr>
              <p:cNvPr id="27" name="Rectangle: Rounded Corners 26">
                <a:extLst>
                  <a:ext uri="{FF2B5EF4-FFF2-40B4-BE49-F238E27FC236}">
                    <a16:creationId xmlns:a16="http://schemas.microsoft.com/office/drawing/2014/main" id="{96407C01-29D0-4F3D-2296-8BFF2F0CA3F3}"/>
                  </a:ext>
                </a:extLst>
              </p:cNvPr>
              <p:cNvSpPr/>
              <p:nvPr/>
            </p:nvSpPr>
            <p:spPr>
              <a:xfrm>
                <a:off x="719027" y="1638318"/>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sp>
            <p:nvSpPr>
              <p:cNvPr id="4" name="Rectangle 3">
                <a:extLst>
                  <a:ext uri="{FF2B5EF4-FFF2-40B4-BE49-F238E27FC236}">
                    <a16:creationId xmlns:a16="http://schemas.microsoft.com/office/drawing/2014/main" id="{01822A72-4D9B-D55A-F12B-BDA7579A75B6}"/>
                  </a:ext>
                </a:extLst>
              </p:cNvPr>
              <p:cNvSpPr/>
              <p:nvPr/>
            </p:nvSpPr>
            <p:spPr>
              <a:xfrm>
                <a:off x="1933718" y="1638319"/>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Railway Engineering</a:t>
                </a:r>
              </a:p>
            </p:txBody>
          </p:sp>
        </p:grpSp>
        <p:pic>
          <p:nvPicPr>
            <p:cNvPr id="10" name="Graphic 9" descr="Train with solid fill">
              <a:hlinkClick r:id="rId4" action="ppaction://hlinksldjump"/>
              <a:extLst>
                <a:ext uri="{FF2B5EF4-FFF2-40B4-BE49-F238E27FC236}">
                  <a16:creationId xmlns:a16="http://schemas.microsoft.com/office/drawing/2014/main" id="{4F0E373E-6257-31D3-7171-6EEF7BE15A9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69173" y="1722885"/>
              <a:ext cx="914400" cy="914400"/>
            </a:xfrm>
            <a:prstGeom prst="rect">
              <a:avLst/>
            </a:prstGeom>
          </p:spPr>
        </p:pic>
      </p:grpSp>
      <p:grpSp>
        <p:nvGrpSpPr>
          <p:cNvPr id="23" name="Group 22">
            <a:extLst>
              <a:ext uri="{FF2B5EF4-FFF2-40B4-BE49-F238E27FC236}">
                <a16:creationId xmlns:a16="http://schemas.microsoft.com/office/drawing/2014/main" id="{A434F0BB-992F-6104-C2C8-EFD4A2C206A1}"/>
              </a:ext>
            </a:extLst>
          </p:cNvPr>
          <p:cNvGrpSpPr/>
          <p:nvPr/>
        </p:nvGrpSpPr>
        <p:grpSpPr>
          <a:xfrm>
            <a:off x="700197" y="3178361"/>
            <a:ext cx="2919169" cy="1087301"/>
            <a:chOff x="700197" y="3178361"/>
            <a:chExt cx="2919169" cy="1087301"/>
          </a:xfrm>
        </p:grpSpPr>
        <p:grpSp>
          <p:nvGrpSpPr>
            <p:cNvPr id="34" name="Group 33">
              <a:extLst>
                <a:ext uri="{FF2B5EF4-FFF2-40B4-BE49-F238E27FC236}">
                  <a16:creationId xmlns:a16="http://schemas.microsoft.com/office/drawing/2014/main" id="{9838896D-16CC-E66B-07C5-B00DCAD9A0B9}"/>
                </a:ext>
              </a:extLst>
            </p:cNvPr>
            <p:cNvGrpSpPr/>
            <p:nvPr/>
          </p:nvGrpSpPr>
          <p:grpSpPr>
            <a:xfrm>
              <a:off x="700197" y="3178361"/>
              <a:ext cx="2919169" cy="1087301"/>
              <a:chOff x="300147" y="3178361"/>
              <a:chExt cx="2919169" cy="1087301"/>
            </a:xfrm>
          </p:grpSpPr>
          <p:sp>
            <p:nvSpPr>
              <p:cNvPr id="28" name="Rectangle: Rounded Corners 27">
                <a:extLst>
                  <a:ext uri="{FF2B5EF4-FFF2-40B4-BE49-F238E27FC236}">
                    <a16:creationId xmlns:a16="http://schemas.microsoft.com/office/drawing/2014/main" id="{11C66086-1B00-B4B4-9B58-A059CA5A500A}"/>
                  </a:ext>
                </a:extLst>
              </p:cNvPr>
              <p:cNvSpPr/>
              <p:nvPr/>
            </p:nvSpPr>
            <p:spPr>
              <a:xfrm>
                <a:off x="300147" y="3185192"/>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6" name="Rectangle 5">
                <a:hlinkClick r:id="rId7" action="ppaction://hlinksldjump"/>
                <a:extLst>
                  <a:ext uri="{FF2B5EF4-FFF2-40B4-BE49-F238E27FC236}">
                    <a16:creationId xmlns:a16="http://schemas.microsoft.com/office/drawing/2014/main" id="{C24CA119-EABB-728D-B48B-72B75A395DF0}"/>
                  </a:ext>
                </a:extLst>
              </p:cNvPr>
              <p:cNvSpPr/>
              <p:nvPr/>
            </p:nvSpPr>
            <p:spPr>
              <a:xfrm>
                <a:off x="1533667" y="317836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Metalworking and Fabrication</a:t>
                </a:r>
              </a:p>
            </p:txBody>
          </p:sp>
        </p:grpSp>
        <p:pic>
          <p:nvPicPr>
            <p:cNvPr id="12" name="Graphic 11" descr="Mining tools with solid fill">
              <a:extLst>
                <a:ext uri="{FF2B5EF4-FFF2-40B4-BE49-F238E27FC236}">
                  <a16:creationId xmlns:a16="http://schemas.microsoft.com/office/drawing/2014/main" id="{BADA27F4-9742-5747-FF2C-9F715E898A1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69173" y="3262880"/>
              <a:ext cx="914400" cy="914400"/>
            </a:xfrm>
            <a:prstGeom prst="rect">
              <a:avLst/>
            </a:prstGeom>
          </p:spPr>
        </p:pic>
      </p:grpSp>
      <p:grpSp>
        <p:nvGrpSpPr>
          <p:cNvPr id="24" name="Group 23">
            <a:extLst>
              <a:ext uri="{FF2B5EF4-FFF2-40B4-BE49-F238E27FC236}">
                <a16:creationId xmlns:a16="http://schemas.microsoft.com/office/drawing/2014/main" id="{F16AB3EF-97BE-A858-0B0E-ABE651CD68D1}"/>
              </a:ext>
            </a:extLst>
          </p:cNvPr>
          <p:cNvGrpSpPr/>
          <p:nvPr/>
        </p:nvGrpSpPr>
        <p:grpSpPr>
          <a:xfrm>
            <a:off x="719027" y="4677451"/>
            <a:ext cx="2900338" cy="1084459"/>
            <a:chOff x="719027" y="4677451"/>
            <a:chExt cx="2900338" cy="1084459"/>
          </a:xfrm>
        </p:grpSpPr>
        <p:grpSp>
          <p:nvGrpSpPr>
            <p:cNvPr id="35" name="Group 34">
              <a:extLst>
                <a:ext uri="{FF2B5EF4-FFF2-40B4-BE49-F238E27FC236}">
                  <a16:creationId xmlns:a16="http://schemas.microsoft.com/office/drawing/2014/main" id="{8FA38AE9-7134-B09C-762A-84655D78E656}"/>
                </a:ext>
              </a:extLst>
            </p:cNvPr>
            <p:cNvGrpSpPr/>
            <p:nvPr/>
          </p:nvGrpSpPr>
          <p:grpSpPr>
            <a:xfrm>
              <a:off x="719027" y="4677451"/>
              <a:ext cx="2900338" cy="1084459"/>
              <a:chOff x="318977" y="4677451"/>
              <a:chExt cx="2900338" cy="1084459"/>
            </a:xfrm>
          </p:grpSpPr>
          <p:sp>
            <p:nvSpPr>
              <p:cNvPr id="29" name="Rectangle: Rounded Corners 28">
                <a:extLst>
                  <a:ext uri="{FF2B5EF4-FFF2-40B4-BE49-F238E27FC236}">
                    <a16:creationId xmlns:a16="http://schemas.microsoft.com/office/drawing/2014/main" id="{321FEB83-C5CB-EA83-E0DC-7840AF808155}"/>
                  </a:ext>
                </a:extLst>
              </p:cNvPr>
              <p:cNvSpPr/>
              <p:nvPr/>
            </p:nvSpPr>
            <p:spPr>
              <a:xfrm>
                <a:off x="318977" y="4681440"/>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5" name="Rectangle 4">
                <a:hlinkClick r:id="rId10" action="ppaction://hlinksldjump"/>
                <a:extLst>
                  <a:ext uri="{FF2B5EF4-FFF2-40B4-BE49-F238E27FC236}">
                    <a16:creationId xmlns:a16="http://schemas.microsoft.com/office/drawing/2014/main" id="{20850414-E29B-C93F-7B0D-4FA8AF2FDB48}"/>
                  </a:ext>
                </a:extLst>
              </p:cNvPr>
              <p:cNvSpPr/>
              <p:nvPr/>
            </p:nvSpPr>
            <p:spPr>
              <a:xfrm>
                <a:off x="1533666" y="467745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Construction &amp; Building Materials</a:t>
                </a:r>
              </a:p>
            </p:txBody>
          </p:sp>
        </p:grpSp>
        <p:pic>
          <p:nvPicPr>
            <p:cNvPr id="15" name="Graphic 14" descr="Building Brick Wall with solid fill">
              <a:extLst>
                <a:ext uri="{FF2B5EF4-FFF2-40B4-BE49-F238E27FC236}">
                  <a16:creationId xmlns:a16="http://schemas.microsoft.com/office/drawing/2014/main" id="{B453A8E7-2F1A-4669-B69A-F5DBF3B43A9A}"/>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888838" y="4757832"/>
              <a:ext cx="914400" cy="914400"/>
            </a:xfrm>
            <a:prstGeom prst="rect">
              <a:avLst/>
            </a:prstGeom>
          </p:spPr>
        </p:pic>
      </p:grpSp>
      <p:grpSp>
        <p:nvGrpSpPr>
          <p:cNvPr id="25" name="Group 24">
            <a:extLst>
              <a:ext uri="{FF2B5EF4-FFF2-40B4-BE49-F238E27FC236}">
                <a16:creationId xmlns:a16="http://schemas.microsoft.com/office/drawing/2014/main" id="{811A9B57-B556-71B3-689D-E7A92BE3C860}"/>
              </a:ext>
            </a:extLst>
          </p:cNvPr>
          <p:cNvGrpSpPr/>
          <p:nvPr/>
        </p:nvGrpSpPr>
        <p:grpSpPr>
          <a:xfrm>
            <a:off x="4697294" y="1635623"/>
            <a:ext cx="2913040" cy="1087154"/>
            <a:chOff x="4697294" y="1635623"/>
            <a:chExt cx="2913040" cy="1087154"/>
          </a:xfrm>
        </p:grpSpPr>
        <p:grpSp>
          <p:nvGrpSpPr>
            <p:cNvPr id="36" name="Group 35">
              <a:extLst>
                <a:ext uri="{FF2B5EF4-FFF2-40B4-BE49-F238E27FC236}">
                  <a16:creationId xmlns:a16="http://schemas.microsoft.com/office/drawing/2014/main" id="{E551F60A-4D10-2511-B620-F8D33FAAC368}"/>
                </a:ext>
              </a:extLst>
            </p:cNvPr>
            <p:cNvGrpSpPr/>
            <p:nvPr/>
          </p:nvGrpSpPr>
          <p:grpSpPr>
            <a:xfrm>
              <a:off x="4697294" y="1635623"/>
              <a:ext cx="2913040" cy="1087154"/>
              <a:chOff x="4697294" y="1635623"/>
              <a:chExt cx="2913040" cy="1087154"/>
            </a:xfrm>
          </p:grpSpPr>
          <p:sp>
            <p:nvSpPr>
              <p:cNvPr id="30" name="Rectangle: Rounded Corners 29">
                <a:extLst>
                  <a:ext uri="{FF2B5EF4-FFF2-40B4-BE49-F238E27FC236}">
                    <a16:creationId xmlns:a16="http://schemas.microsoft.com/office/drawing/2014/main" id="{650236F5-A9A2-4E47-A30B-C3AFFACA6258}"/>
                  </a:ext>
                </a:extLst>
              </p:cNvPr>
              <p:cNvSpPr/>
              <p:nvPr/>
            </p:nvSpPr>
            <p:spPr>
              <a:xfrm>
                <a:off x="4697294" y="1635623"/>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3" name="Rectangle 2">
                <a:extLst>
                  <a:ext uri="{FF2B5EF4-FFF2-40B4-BE49-F238E27FC236}">
                    <a16:creationId xmlns:a16="http://schemas.microsoft.com/office/drawing/2014/main" id="{C44F5AFC-20D5-A2F3-EA64-0A29627524B8}"/>
                  </a:ext>
                </a:extLst>
              </p:cNvPr>
              <p:cNvSpPr/>
              <p:nvPr/>
            </p:nvSpPr>
            <p:spPr>
              <a:xfrm>
                <a:off x="5924685" y="1638318"/>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Transportation &amp; Logistics</a:t>
                </a:r>
              </a:p>
            </p:txBody>
          </p:sp>
        </p:grpSp>
        <p:pic>
          <p:nvPicPr>
            <p:cNvPr id="17" name="Graphic 16" descr="Checklist with solid fill">
              <a:hlinkClick r:id="rId13" action="ppaction://hlinksldjump"/>
              <a:extLst>
                <a:ext uri="{FF2B5EF4-FFF2-40B4-BE49-F238E27FC236}">
                  <a16:creationId xmlns:a16="http://schemas.microsoft.com/office/drawing/2014/main" id="{935AE726-81FC-8E54-F4F7-740889FFC064}"/>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883217" y="1722885"/>
              <a:ext cx="914400" cy="914400"/>
            </a:xfrm>
            <a:prstGeom prst="rect">
              <a:avLst/>
            </a:prstGeom>
          </p:spPr>
        </p:pic>
      </p:grpSp>
      <p:grpSp>
        <p:nvGrpSpPr>
          <p:cNvPr id="26" name="Group 25">
            <a:extLst>
              <a:ext uri="{FF2B5EF4-FFF2-40B4-BE49-F238E27FC236}">
                <a16:creationId xmlns:a16="http://schemas.microsoft.com/office/drawing/2014/main" id="{DDE8E1FF-39A2-9A55-B2F4-3596C8F39F28}"/>
              </a:ext>
            </a:extLst>
          </p:cNvPr>
          <p:cNvGrpSpPr/>
          <p:nvPr/>
        </p:nvGrpSpPr>
        <p:grpSpPr>
          <a:xfrm>
            <a:off x="4697294" y="3177851"/>
            <a:ext cx="2913040" cy="1087811"/>
            <a:chOff x="4697294" y="3177851"/>
            <a:chExt cx="2913040" cy="1087811"/>
          </a:xfrm>
        </p:grpSpPr>
        <p:grpSp>
          <p:nvGrpSpPr>
            <p:cNvPr id="37" name="Group 36">
              <a:extLst>
                <a:ext uri="{FF2B5EF4-FFF2-40B4-BE49-F238E27FC236}">
                  <a16:creationId xmlns:a16="http://schemas.microsoft.com/office/drawing/2014/main" id="{EB4F0305-990F-077C-231E-77931944E216}"/>
                </a:ext>
              </a:extLst>
            </p:cNvPr>
            <p:cNvGrpSpPr/>
            <p:nvPr/>
          </p:nvGrpSpPr>
          <p:grpSpPr>
            <a:xfrm>
              <a:off x="4697294" y="3177851"/>
              <a:ext cx="2913040" cy="1087811"/>
              <a:chOff x="4697294" y="3177851"/>
              <a:chExt cx="2913040" cy="1087811"/>
            </a:xfrm>
          </p:grpSpPr>
          <p:sp>
            <p:nvSpPr>
              <p:cNvPr id="31" name="Rectangle: Rounded Corners 30">
                <a:extLst>
                  <a:ext uri="{FF2B5EF4-FFF2-40B4-BE49-F238E27FC236}">
                    <a16:creationId xmlns:a16="http://schemas.microsoft.com/office/drawing/2014/main" id="{98FE2F53-B491-ABE5-F43B-F0D925D5987D}"/>
                  </a:ext>
                </a:extLst>
              </p:cNvPr>
              <p:cNvSpPr/>
              <p:nvPr/>
            </p:nvSpPr>
            <p:spPr>
              <a:xfrm>
                <a:off x="4697294" y="3185192"/>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sp>
            <p:nvSpPr>
              <p:cNvPr id="8" name="Rectangle 7">
                <a:hlinkClick r:id="rId16" action="ppaction://hlinksldjump"/>
                <a:extLst>
                  <a:ext uri="{FF2B5EF4-FFF2-40B4-BE49-F238E27FC236}">
                    <a16:creationId xmlns:a16="http://schemas.microsoft.com/office/drawing/2014/main" id="{2C754212-C289-5AD0-1666-E1A85CAB08BC}"/>
                  </a:ext>
                </a:extLst>
              </p:cNvPr>
              <p:cNvSpPr/>
              <p:nvPr/>
            </p:nvSpPr>
            <p:spPr>
              <a:xfrm>
                <a:off x="5924685" y="317785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Retail &amp; Commerce</a:t>
                </a:r>
              </a:p>
            </p:txBody>
          </p:sp>
        </p:grpSp>
        <p:pic>
          <p:nvPicPr>
            <p:cNvPr id="19" name="Graphic 18" descr="Philanthropy with solid fill">
              <a:extLst>
                <a:ext uri="{FF2B5EF4-FFF2-40B4-BE49-F238E27FC236}">
                  <a16:creationId xmlns:a16="http://schemas.microsoft.com/office/drawing/2014/main" id="{32AA6187-7630-8E45-CA2D-18871236DA99}"/>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4853790" y="3230975"/>
              <a:ext cx="914400" cy="914400"/>
            </a:xfrm>
            <a:prstGeom prst="rect">
              <a:avLst/>
            </a:prstGeom>
          </p:spPr>
        </p:pic>
      </p:grpSp>
      <p:grpSp>
        <p:nvGrpSpPr>
          <p:cNvPr id="33" name="Group 32">
            <a:extLst>
              <a:ext uri="{FF2B5EF4-FFF2-40B4-BE49-F238E27FC236}">
                <a16:creationId xmlns:a16="http://schemas.microsoft.com/office/drawing/2014/main" id="{81989B00-75CE-F03D-3264-A692E66EFCC2}"/>
              </a:ext>
            </a:extLst>
          </p:cNvPr>
          <p:cNvGrpSpPr/>
          <p:nvPr/>
        </p:nvGrpSpPr>
        <p:grpSpPr>
          <a:xfrm>
            <a:off x="4697294" y="4678187"/>
            <a:ext cx="2913040" cy="1086244"/>
            <a:chOff x="4697294" y="4678187"/>
            <a:chExt cx="2913040" cy="1086244"/>
          </a:xfrm>
        </p:grpSpPr>
        <p:grpSp>
          <p:nvGrpSpPr>
            <p:cNvPr id="38" name="Group 37">
              <a:extLst>
                <a:ext uri="{FF2B5EF4-FFF2-40B4-BE49-F238E27FC236}">
                  <a16:creationId xmlns:a16="http://schemas.microsoft.com/office/drawing/2014/main" id="{F3DF64A0-56C6-0FB2-4F8E-6D92C7C29B90}"/>
                </a:ext>
              </a:extLst>
            </p:cNvPr>
            <p:cNvGrpSpPr/>
            <p:nvPr/>
          </p:nvGrpSpPr>
          <p:grpSpPr>
            <a:xfrm>
              <a:off x="4697294" y="4678187"/>
              <a:ext cx="2913040" cy="1086244"/>
              <a:chOff x="4697294" y="4678187"/>
              <a:chExt cx="2913040" cy="1086244"/>
            </a:xfrm>
          </p:grpSpPr>
          <p:sp>
            <p:nvSpPr>
              <p:cNvPr id="32" name="Rectangle: Rounded Corners 31">
                <a:extLst>
                  <a:ext uri="{FF2B5EF4-FFF2-40B4-BE49-F238E27FC236}">
                    <a16:creationId xmlns:a16="http://schemas.microsoft.com/office/drawing/2014/main" id="{8F137D67-6915-F714-0EDD-BA73EE8FB4A6}"/>
                  </a:ext>
                </a:extLst>
              </p:cNvPr>
              <p:cNvSpPr/>
              <p:nvPr/>
            </p:nvSpPr>
            <p:spPr>
              <a:xfrm>
                <a:off x="4697294" y="4683961"/>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7" name="Rectangle 6">
                <a:hlinkClick r:id="rId19" action="ppaction://hlinksldjump"/>
                <a:extLst>
                  <a:ext uri="{FF2B5EF4-FFF2-40B4-BE49-F238E27FC236}">
                    <a16:creationId xmlns:a16="http://schemas.microsoft.com/office/drawing/2014/main" id="{34F9B987-BEE6-8356-6D47-0423D3F86197}"/>
                  </a:ext>
                </a:extLst>
              </p:cNvPr>
              <p:cNvSpPr/>
              <p:nvPr/>
            </p:nvSpPr>
            <p:spPr>
              <a:xfrm>
                <a:off x="5924685" y="4678187"/>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Food &amp; Drink</a:t>
                </a:r>
              </a:p>
            </p:txBody>
          </p:sp>
        </p:grpSp>
        <p:pic>
          <p:nvPicPr>
            <p:cNvPr id="21" name="Graphic 20" descr="Grocery bag with solid fill">
              <a:extLst>
                <a:ext uri="{FF2B5EF4-FFF2-40B4-BE49-F238E27FC236}">
                  <a16:creationId xmlns:a16="http://schemas.microsoft.com/office/drawing/2014/main" id="{50C1D16D-014A-30CC-B2C3-E91ED795CE51}"/>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4883217" y="4757832"/>
              <a:ext cx="914400" cy="914400"/>
            </a:xfrm>
            <a:prstGeom prst="rect">
              <a:avLst/>
            </a:prstGeom>
          </p:spPr>
        </p:pic>
      </p:grpSp>
    </p:spTree>
    <p:extLst>
      <p:ext uri="{BB962C8B-B14F-4D97-AF65-F5344CB8AC3E}">
        <p14:creationId xmlns:p14="http://schemas.microsoft.com/office/powerpoint/2010/main" val="31721551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4B6E46B9-AC56-4202-27F1-AB0CD8F6F3BD}"/>
            </a:ext>
          </a:extLst>
        </p:cNvPr>
        <p:cNvGrpSpPr/>
        <p:nvPr/>
      </p:nvGrpSpPr>
      <p:grpSpPr>
        <a:xfrm>
          <a:off x="0" y="0"/>
          <a:ext cx="0" cy="0"/>
          <a:chOff x="0" y="0"/>
          <a:chExt cx="0" cy="0"/>
        </a:xfrm>
      </p:grpSpPr>
      <p:pic>
        <p:nvPicPr>
          <p:cNvPr id="1026" name="Picture 2" descr="Locomotive engineering - a practical ...">
            <a:extLst>
              <a:ext uri="{FF2B5EF4-FFF2-40B4-BE49-F238E27FC236}">
                <a16:creationId xmlns:a16="http://schemas.microsoft.com/office/drawing/2014/main" id="{189AA90D-CC80-5CD1-8C1A-D552E92BD79A}"/>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9524" b="91837" l="1462" r="98538">
                        <a14:foregroundMark x1="11988" y1="42857" x2="6725" y2="78912"/>
                        <a14:foregroundMark x1="6725" y1="78912" x2="60819" y2="91156"/>
                        <a14:foregroundMark x1="60819" y1="91156" x2="76316" y2="82313"/>
                        <a14:foregroundMark x1="76316" y1="82313" x2="77485" y2="77551"/>
                        <a14:foregroundMark x1="6140" y1="46939" x2="5263" y2="61224"/>
                        <a14:foregroundMark x1="4678" y1="58503" x2="1462" y2="59864"/>
                        <a14:foregroundMark x1="7602" y1="84354" x2="32456" y2="93197"/>
                        <a14:foregroundMark x1="11111" y1="91156" x2="8772" y2="93197"/>
                        <a14:foregroundMark x1="8772" y1="87075" x2="5556" y2="92517"/>
                        <a14:foregroundMark x1="7602" y1="87755" x2="4386" y2="91156"/>
                        <a14:foregroundMark x1="87135" y1="91156" x2="94737" y2="88435"/>
                        <a14:foregroundMark x1="93860" y1="78912" x2="98538" y2="82313"/>
                        <a14:foregroundMark x1="77193" y1="30612" x2="77193" y2="10884"/>
                        <a14:foregroundMark x1="53509" y1="28571" x2="52632" y2="11565"/>
                      </a14:backgroundRemoval>
                    </a14:imgEffect>
                  </a14:imgLayer>
                </a14:imgProps>
              </a:ext>
              <a:ext uri="{28A0092B-C50C-407E-A947-70E740481C1C}">
                <a14:useLocalDpi xmlns:a14="http://schemas.microsoft.com/office/drawing/2010/main" val="0"/>
              </a:ext>
            </a:extLst>
          </a:blip>
          <a:srcRect/>
          <a:stretch>
            <a:fillRect/>
          </a:stretch>
        </p:blipFill>
        <p:spPr bwMode="auto">
          <a:xfrm>
            <a:off x="3730155" y="-10864"/>
            <a:ext cx="3387811" cy="1456164"/>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Rounded Corners 28">
            <a:extLst>
              <a:ext uri="{FF2B5EF4-FFF2-40B4-BE49-F238E27FC236}">
                <a16:creationId xmlns:a16="http://schemas.microsoft.com/office/drawing/2014/main" id="{ED391EC2-E043-F5B6-2F98-64F7AB620EC1}"/>
              </a:ext>
            </a:extLst>
          </p:cNvPr>
          <p:cNvSpPr/>
          <p:nvPr/>
        </p:nvSpPr>
        <p:spPr>
          <a:xfrm>
            <a:off x="2526890" y="2911227"/>
            <a:ext cx="6418330" cy="3250562"/>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dirty="0">
              <a:solidFill>
                <a:schemeClr val="tx1"/>
              </a:solidFill>
              <a:latin typeface="Castledown" panose="02000503040000020003" pitchFamily="2" charset="0"/>
            </a:endParaRPr>
          </a:p>
        </p:txBody>
      </p:sp>
      <p:sp>
        <p:nvSpPr>
          <p:cNvPr id="27" name="Rectangle: Rounded Corners 26">
            <a:extLst>
              <a:ext uri="{FF2B5EF4-FFF2-40B4-BE49-F238E27FC236}">
                <a16:creationId xmlns:a16="http://schemas.microsoft.com/office/drawing/2014/main" id="{CEB890B8-8D1F-67C5-46AC-69F5838E2FDB}"/>
              </a:ext>
            </a:extLst>
          </p:cNvPr>
          <p:cNvSpPr/>
          <p:nvPr/>
        </p:nvSpPr>
        <p:spPr>
          <a:xfrm>
            <a:off x="296422" y="1445299"/>
            <a:ext cx="8392780" cy="1337230"/>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2" name="Google Shape;142;p31">
            <a:hlinkClick r:id="rId5" action="ppaction://hlinksldjump"/>
            <a:extLst>
              <a:ext uri="{FF2B5EF4-FFF2-40B4-BE49-F238E27FC236}">
                <a16:creationId xmlns:a16="http://schemas.microsoft.com/office/drawing/2014/main" id="{AFE73835-5CC0-BD80-6FB4-463269CFB48F}"/>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800" b="1" i="0" u="none" strike="noStrike" cap="none" dirty="0">
                <a:solidFill>
                  <a:srgbClr val="2F2967"/>
                </a:solidFill>
                <a:latin typeface="Arial"/>
                <a:ea typeface="Arial"/>
                <a:cs typeface="Arial"/>
                <a:sym typeface="Arial"/>
              </a:rPr>
              <a:t>Trade</a:t>
            </a:r>
            <a:endParaRPr sz="2400" b="0" i="0" u="none" strike="noStrike" cap="none" dirty="0">
              <a:solidFill>
                <a:srgbClr val="2F2967"/>
              </a:solidFill>
              <a:latin typeface="Arial"/>
              <a:ea typeface="Arial"/>
              <a:cs typeface="Arial"/>
              <a:sym typeface="Arial"/>
            </a:endParaRPr>
          </a:p>
        </p:txBody>
      </p:sp>
      <p:pic>
        <p:nvPicPr>
          <p:cNvPr id="146" name="Google Shape;146;p31" descr="A picture containing text, clipart&#10;&#10;Description automatically generated">
            <a:extLst>
              <a:ext uri="{FF2B5EF4-FFF2-40B4-BE49-F238E27FC236}">
                <a16:creationId xmlns:a16="http://schemas.microsoft.com/office/drawing/2014/main" id="{E906B92A-8F63-4EF3-4938-EE2C49520BD4}"/>
              </a:ext>
            </a:extLst>
          </p:cNvPr>
          <p:cNvPicPr preferRelativeResize="0"/>
          <p:nvPr/>
        </p:nvPicPr>
        <p:blipFill rotWithShape="1">
          <a:blip r:embed="rId6">
            <a:alphaModFix/>
          </a:blip>
          <a:srcRect/>
          <a:stretch/>
        </p:blipFill>
        <p:spPr>
          <a:xfrm>
            <a:off x="7379493" y="6211704"/>
            <a:ext cx="1685649" cy="568417"/>
          </a:xfrm>
          <a:prstGeom prst="rect">
            <a:avLst/>
          </a:prstGeom>
          <a:noFill/>
          <a:ln>
            <a:noFill/>
          </a:ln>
        </p:spPr>
      </p:pic>
      <p:grpSp>
        <p:nvGrpSpPr>
          <p:cNvPr id="3" name="Group 2">
            <a:extLst>
              <a:ext uri="{FF2B5EF4-FFF2-40B4-BE49-F238E27FC236}">
                <a16:creationId xmlns:a16="http://schemas.microsoft.com/office/drawing/2014/main" id="{1376E7C2-3B2C-5304-912B-81D18D485391}"/>
              </a:ext>
            </a:extLst>
          </p:cNvPr>
          <p:cNvGrpSpPr/>
          <p:nvPr/>
        </p:nvGrpSpPr>
        <p:grpSpPr>
          <a:xfrm>
            <a:off x="328612" y="232141"/>
            <a:ext cx="2900340" cy="1084460"/>
            <a:chOff x="328612" y="232141"/>
            <a:chExt cx="2900340" cy="1084460"/>
          </a:xfrm>
        </p:grpSpPr>
        <p:sp>
          <p:nvSpPr>
            <p:cNvPr id="9" name="Rectangle: Rounded Corners 8">
              <a:extLst>
                <a:ext uri="{FF2B5EF4-FFF2-40B4-BE49-F238E27FC236}">
                  <a16:creationId xmlns:a16="http://schemas.microsoft.com/office/drawing/2014/main" id="{B9EC6683-24BF-55A7-32D7-043D672DCCAB}"/>
                </a:ext>
              </a:extLst>
            </p:cNvPr>
            <p:cNvSpPr/>
            <p:nvPr/>
          </p:nvSpPr>
          <p:spPr>
            <a:xfrm>
              <a:off x="328612" y="232141"/>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Rectangle 10">
              <a:extLst>
                <a:ext uri="{FF2B5EF4-FFF2-40B4-BE49-F238E27FC236}">
                  <a16:creationId xmlns:a16="http://schemas.microsoft.com/office/drawing/2014/main" id="{0FA71A56-1991-B4C6-7EC5-DD71050E74E9}"/>
                </a:ext>
              </a:extLst>
            </p:cNvPr>
            <p:cNvSpPr/>
            <p:nvPr/>
          </p:nvSpPr>
          <p:spPr>
            <a:xfrm>
              <a:off x="1543303" y="232142"/>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Railway Engineering</a:t>
              </a:r>
            </a:p>
          </p:txBody>
        </p:sp>
      </p:grpSp>
      <p:sp>
        <p:nvSpPr>
          <p:cNvPr id="14" name="TextBox 13">
            <a:extLst>
              <a:ext uri="{FF2B5EF4-FFF2-40B4-BE49-F238E27FC236}">
                <a16:creationId xmlns:a16="http://schemas.microsoft.com/office/drawing/2014/main" id="{2FAE9005-F7C1-C801-FF91-E2D4BBC35198}"/>
              </a:ext>
            </a:extLst>
          </p:cNvPr>
          <p:cNvSpPr txBox="1"/>
          <p:nvPr/>
        </p:nvSpPr>
        <p:spPr>
          <a:xfrm>
            <a:off x="328612" y="1514054"/>
            <a:ext cx="8315920" cy="1169551"/>
          </a:xfrm>
          <a:prstGeom prst="rect">
            <a:avLst/>
          </a:prstGeom>
          <a:noFill/>
        </p:spPr>
        <p:txBody>
          <a:bodyPr wrap="square">
            <a:spAutoFit/>
          </a:bodyPr>
          <a:lstStyle/>
          <a:p>
            <a:pPr lvl="0" fontAlgn="ctr"/>
            <a:r>
              <a:rPr lang="en-GB" dirty="0">
                <a:latin typeface="Castledown" panose="02000503040000020003" pitchFamily="2" charset="0"/>
              </a:rPr>
              <a:t>This was the most obvious and significant industry. The Great Western Railway established its main works in Swindon, becoming one of the largest railway engineering complexes in the world. This led to the development of expertise in locomotive construction, repair, and maintenance, as well as the manufacturing of railway carriages and wagons. Many of Britain’s best minds were based in Swindon, developing and building the Railway legacy through innovation, design and engineering.</a:t>
            </a:r>
          </a:p>
        </p:txBody>
      </p:sp>
      <p:pic>
        <p:nvPicPr>
          <p:cNvPr id="31" name="Picture 30" descr="A green train next to a building&#10;&#10;Description automatically generated">
            <a:extLst>
              <a:ext uri="{FF2B5EF4-FFF2-40B4-BE49-F238E27FC236}">
                <a16:creationId xmlns:a16="http://schemas.microsoft.com/office/drawing/2014/main" id="{9A49F3D6-123B-05C4-FDB5-31A9402DB593}"/>
              </a:ext>
            </a:extLst>
          </p:cNvPr>
          <p:cNvPicPr>
            <a:picLocks noChangeAspect="1"/>
          </p:cNvPicPr>
          <p:nvPr/>
        </p:nvPicPr>
        <p:blipFill>
          <a:blip r:embed="rId7"/>
          <a:stretch>
            <a:fillRect/>
          </a:stretch>
        </p:blipFill>
        <p:spPr>
          <a:xfrm>
            <a:off x="6800706" y="5240045"/>
            <a:ext cx="2264436" cy="832352"/>
          </a:xfrm>
          <a:prstGeom prst="rect">
            <a:avLst/>
          </a:prstGeom>
        </p:spPr>
      </p:pic>
      <p:sp>
        <p:nvSpPr>
          <p:cNvPr id="4" name="TextBox 3">
            <a:extLst>
              <a:ext uri="{FF2B5EF4-FFF2-40B4-BE49-F238E27FC236}">
                <a16:creationId xmlns:a16="http://schemas.microsoft.com/office/drawing/2014/main" id="{8CE5D9E4-BFFE-F33D-4F13-5DAC0BDB2BD9}"/>
              </a:ext>
            </a:extLst>
          </p:cNvPr>
          <p:cNvSpPr txBox="1"/>
          <p:nvPr/>
        </p:nvSpPr>
        <p:spPr>
          <a:xfrm>
            <a:off x="2750094" y="3108393"/>
            <a:ext cx="5894438" cy="2677656"/>
          </a:xfrm>
          <a:prstGeom prst="rect">
            <a:avLst/>
          </a:prstGeom>
          <a:noFill/>
        </p:spPr>
        <p:txBody>
          <a:bodyPr wrap="square">
            <a:spAutoFit/>
          </a:bodyPr>
          <a:lstStyle/>
          <a:p>
            <a:r>
              <a:rPr lang="en-GB" dirty="0">
                <a:solidFill>
                  <a:schemeClr val="tx1"/>
                </a:solidFill>
                <a:latin typeface="Castledown" panose="02000503040000020003" pitchFamily="2" charset="0"/>
              </a:rPr>
              <a:t>When the Great Western Railway (GWR) decided to build its main railway works in Swindon in 1843, it completely changed the town’s future!</a:t>
            </a:r>
          </a:p>
          <a:p>
            <a:r>
              <a:rPr lang="en-GB" dirty="0">
                <a:solidFill>
                  <a:schemeClr val="tx1"/>
                </a:solidFill>
                <a:latin typeface="Castledown" panose="02000503040000020003" pitchFamily="2" charset="0"/>
              </a:rPr>
              <a:t>🏗️ Building the Railway Works</a:t>
            </a:r>
          </a:p>
          <a:p>
            <a:r>
              <a:rPr lang="en-GB" dirty="0">
                <a:solidFill>
                  <a:schemeClr val="tx1"/>
                </a:solidFill>
                <a:latin typeface="Castledown" panose="02000503040000020003" pitchFamily="2" charset="0"/>
              </a:rPr>
              <a:t>The GWR built huge engineering workshops where trains were designed, built, and repaired.</a:t>
            </a:r>
          </a:p>
          <a:p>
            <a:r>
              <a:rPr lang="en-GB" dirty="0">
                <a:solidFill>
                  <a:schemeClr val="tx1"/>
                </a:solidFill>
                <a:latin typeface="Castledown" panose="02000503040000020003" pitchFamily="2" charset="0"/>
              </a:rPr>
              <a:t>These workshops became known as “Swindon Works”, and they grew to cover over 300 acres — about the size of 150 football pitches!</a:t>
            </a:r>
          </a:p>
          <a:p>
            <a:r>
              <a:rPr lang="en-GB" dirty="0">
                <a:solidFill>
                  <a:schemeClr val="tx1"/>
                </a:solidFill>
                <a:latin typeface="Castledown" panose="02000503040000020003" pitchFamily="2" charset="0"/>
              </a:rPr>
              <a:t>Thousands of people were employed to make and fix steam locomotives, carriages, and wagons.</a:t>
            </a:r>
          </a:p>
          <a:p>
            <a:r>
              <a:rPr lang="en-GB" dirty="0">
                <a:solidFill>
                  <a:schemeClr val="tx1"/>
                </a:solidFill>
                <a:latin typeface="Castledown" panose="02000503040000020003" pitchFamily="2" charset="0"/>
              </a:rPr>
              <a:t>The Works had different departments — from metalworkers and painters to carpenters and engineers — all working together to keep Britain’s railways running.</a:t>
            </a:r>
          </a:p>
        </p:txBody>
      </p:sp>
      <p:pic>
        <p:nvPicPr>
          <p:cNvPr id="5" name="Graphic 4" descr="Train with solid fill">
            <a:extLst>
              <a:ext uri="{FF2B5EF4-FFF2-40B4-BE49-F238E27FC236}">
                <a16:creationId xmlns:a16="http://schemas.microsoft.com/office/drawing/2014/main" id="{893F22ED-D0C8-04AD-88D5-AD62D03210A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8758" y="315176"/>
            <a:ext cx="914400" cy="914400"/>
          </a:xfrm>
          <a:prstGeom prst="rect">
            <a:avLst/>
          </a:prstGeom>
        </p:spPr>
      </p:pic>
      <p:pic>
        <p:nvPicPr>
          <p:cNvPr id="7" name="Picture 6" descr="A calculator and beaker with a calculator and a calculator&#10;&#10;AI-generated content may be incorrect.">
            <a:extLst>
              <a:ext uri="{FF2B5EF4-FFF2-40B4-BE49-F238E27FC236}">
                <a16:creationId xmlns:a16="http://schemas.microsoft.com/office/drawing/2014/main" id="{9DC1D968-D031-402A-D79A-D9C7B78530B4}"/>
              </a:ext>
            </a:extLst>
          </p:cNvPr>
          <p:cNvPicPr>
            <a:picLocks noChangeAspect="1"/>
          </p:cNvPicPr>
          <p:nvPr/>
        </p:nvPicPr>
        <p:blipFill>
          <a:blip r:embed="rId10"/>
          <a:stretch>
            <a:fillRect/>
          </a:stretch>
        </p:blipFill>
        <p:spPr>
          <a:xfrm>
            <a:off x="8117132" y="389119"/>
            <a:ext cx="1054800" cy="1075020"/>
          </a:xfrm>
          <a:prstGeom prst="rect">
            <a:avLst/>
          </a:prstGeom>
        </p:spPr>
      </p:pic>
      <p:pic>
        <p:nvPicPr>
          <p:cNvPr id="1028" name="Picture 4" descr="Image from page 383 of &quot;Railway and locomotive engineering… | Flickr">
            <a:extLst>
              <a:ext uri="{FF2B5EF4-FFF2-40B4-BE49-F238E27FC236}">
                <a16:creationId xmlns:a16="http://schemas.microsoft.com/office/drawing/2014/main" id="{9589420B-8049-7A46-D067-9292AC6287D1}"/>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rot="21388480">
            <a:off x="136415" y="3039637"/>
            <a:ext cx="2502077" cy="23730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descr="A cartoon train with smoke coming out of it&#10;&#10;AI-generated content may be incorrect.">
            <a:extLst>
              <a:ext uri="{FF2B5EF4-FFF2-40B4-BE49-F238E27FC236}">
                <a16:creationId xmlns:a16="http://schemas.microsoft.com/office/drawing/2014/main" id="{74DD7385-C804-D78D-4A0D-81D1869129D6}"/>
              </a:ext>
            </a:extLst>
          </p:cNvPr>
          <p:cNvPicPr>
            <a:picLocks noChangeAspect="1"/>
          </p:cNvPicPr>
          <p:nvPr/>
        </p:nvPicPr>
        <p:blipFill>
          <a:blip r:embed="rId12"/>
          <a:stretch>
            <a:fillRect/>
          </a:stretch>
        </p:blipFill>
        <p:spPr>
          <a:xfrm>
            <a:off x="1569376" y="5252608"/>
            <a:ext cx="1675184" cy="1461214"/>
          </a:xfrm>
          <a:prstGeom prst="rect">
            <a:avLst/>
          </a:prstGeom>
        </p:spPr>
      </p:pic>
    </p:spTree>
    <p:extLst>
      <p:ext uri="{BB962C8B-B14F-4D97-AF65-F5344CB8AC3E}">
        <p14:creationId xmlns:p14="http://schemas.microsoft.com/office/powerpoint/2010/main" val="42885132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20A8A0ED-9E91-E6E3-9529-37839BAD8FB7}"/>
            </a:ext>
          </a:extLst>
        </p:cNvPr>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26430E16-F0BA-1847-EB69-614415D41027}"/>
              </a:ext>
            </a:extLst>
          </p:cNvPr>
          <p:cNvSpPr/>
          <p:nvPr/>
        </p:nvSpPr>
        <p:spPr>
          <a:xfrm>
            <a:off x="140216" y="3500284"/>
            <a:ext cx="5002055" cy="322476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Rounded Corners 4">
            <a:extLst>
              <a:ext uri="{FF2B5EF4-FFF2-40B4-BE49-F238E27FC236}">
                <a16:creationId xmlns:a16="http://schemas.microsoft.com/office/drawing/2014/main" id="{D459AD7B-D15A-A849-DC93-DC9309C47795}"/>
              </a:ext>
            </a:extLst>
          </p:cNvPr>
          <p:cNvSpPr/>
          <p:nvPr/>
        </p:nvSpPr>
        <p:spPr>
          <a:xfrm>
            <a:off x="3039439" y="304799"/>
            <a:ext cx="6025704" cy="1909671"/>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6" name="Google Shape;146;p31" descr="A picture containing text, clipart&#10;&#10;Description automatically generated">
            <a:extLst>
              <a:ext uri="{FF2B5EF4-FFF2-40B4-BE49-F238E27FC236}">
                <a16:creationId xmlns:a16="http://schemas.microsoft.com/office/drawing/2014/main" id="{B9AAF8D6-9B3E-12C3-F904-9E9B28AD1F81}"/>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grpSp>
        <p:nvGrpSpPr>
          <p:cNvPr id="2" name="Group 1">
            <a:extLst>
              <a:ext uri="{FF2B5EF4-FFF2-40B4-BE49-F238E27FC236}">
                <a16:creationId xmlns:a16="http://schemas.microsoft.com/office/drawing/2014/main" id="{FBAC330B-EC49-616D-9C14-7FCACA8E4697}"/>
              </a:ext>
            </a:extLst>
          </p:cNvPr>
          <p:cNvGrpSpPr/>
          <p:nvPr/>
        </p:nvGrpSpPr>
        <p:grpSpPr>
          <a:xfrm>
            <a:off x="318977" y="208983"/>
            <a:ext cx="2919169" cy="1087301"/>
            <a:chOff x="300147" y="3178361"/>
            <a:chExt cx="2919169" cy="1087301"/>
          </a:xfrm>
        </p:grpSpPr>
        <p:sp>
          <p:nvSpPr>
            <p:cNvPr id="9" name="Rectangle: Rounded Corners 8">
              <a:extLst>
                <a:ext uri="{FF2B5EF4-FFF2-40B4-BE49-F238E27FC236}">
                  <a16:creationId xmlns:a16="http://schemas.microsoft.com/office/drawing/2014/main" id="{BD4EB996-638A-0212-9A87-8C4DE39A39E6}"/>
                </a:ext>
              </a:extLst>
            </p:cNvPr>
            <p:cNvSpPr/>
            <p:nvPr/>
          </p:nvSpPr>
          <p:spPr>
            <a:xfrm>
              <a:off x="300147" y="3185192"/>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0" name="Rectangle 9">
              <a:extLst>
                <a:ext uri="{FF2B5EF4-FFF2-40B4-BE49-F238E27FC236}">
                  <a16:creationId xmlns:a16="http://schemas.microsoft.com/office/drawing/2014/main" id="{1F36D721-A5EF-7B45-0014-1F43A2BD526B}"/>
                </a:ext>
              </a:extLst>
            </p:cNvPr>
            <p:cNvSpPr/>
            <p:nvPr/>
          </p:nvSpPr>
          <p:spPr>
            <a:xfrm>
              <a:off x="1533667" y="317836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Metalworking and Fabrication</a:t>
              </a:r>
            </a:p>
          </p:txBody>
        </p:sp>
      </p:grpSp>
      <p:sp>
        <p:nvSpPr>
          <p:cNvPr id="14" name="Google Shape;142;p31">
            <a:hlinkClick r:id="rId4" action="ppaction://hlinksldjump"/>
            <a:extLst>
              <a:ext uri="{FF2B5EF4-FFF2-40B4-BE49-F238E27FC236}">
                <a16:creationId xmlns:a16="http://schemas.microsoft.com/office/drawing/2014/main" id="{1FE40534-E1F1-ABE2-D227-D908B4CE8F92}"/>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800" b="1" i="0" u="none" strike="noStrike" cap="none" dirty="0">
                <a:solidFill>
                  <a:srgbClr val="2F2967"/>
                </a:solidFill>
                <a:latin typeface="Arial"/>
                <a:ea typeface="Arial"/>
                <a:cs typeface="Arial"/>
                <a:sym typeface="Arial"/>
              </a:rPr>
              <a:t>Trade</a:t>
            </a:r>
            <a:endParaRPr sz="2400" b="0" i="0" u="none" strike="noStrike" cap="none" dirty="0">
              <a:solidFill>
                <a:srgbClr val="2F2967"/>
              </a:solidFill>
              <a:latin typeface="Arial"/>
              <a:ea typeface="Arial"/>
              <a:cs typeface="Arial"/>
              <a:sym typeface="Arial"/>
            </a:endParaRPr>
          </a:p>
        </p:txBody>
      </p:sp>
      <p:sp>
        <p:nvSpPr>
          <p:cNvPr id="4" name="TextBox 3">
            <a:extLst>
              <a:ext uri="{FF2B5EF4-FFF2-40B4-BE49-F238E27FC236}">
                <a16:creationId xmlns:a16="http://schemas.microsoft.com/office/drawing/2014/main" id="{61B593EA-56F2-CD79-6841-7F07C1230B90}"/>
              </a:ext>
            </a:extLst>
          </p:cNvPr>
          <p:cNvSpPr txBox="1"/>
          <p:nvPr/>
        </p:nvSpPr>
        <p:spPr>
          <a:xfrm>
            <a:off x="3296829" y="385501"/>
            <a:ext cx="5739763" cy="1815882"/>
          </a:xfrm>
          <a:prstGeom prst="rect">
            <a:avLst/>
          </a:prstGeom>
          <a:noFill/>
        </p:spPr>
        <p:txBody>
          <a:bodyPr wrap="square">
            <a:spAutoFit/>
          </a:bodyPr>
          <a:lstStyle/>
          <a:p>
            <a:pPr>
              <a:buNone/>
            </a:pPr>
            <a:r>
              <a:rPr lang="en-GB" b="1" dirty="0">
                <a:latin typeface="Castledown" panose="02000503040000020003" pitchFamily="2" charset="0"/>
              </a:rPr>
              <a:t>🔧 What is Metalworking and Fabrication?</a:t>
            </a:r>
          </a:p>
          <a:p>
            <a:pPr>
              <a:buNone/>
            </a:pPr>
            <a:r>
              <a:rPr lang="en-GB" b="1" dirty="0">
                <a:latin typeface="Castledown" panose="02000503040000020003" pitchFamily="2" charset="0"/>
              </a:rPr>
              <a:t>Metalworking</a:t>
            </a:r>
            <a:r>
              <a:rPr lang="en-GB" dirty="0">
                <a:latin typeface="Castledown" panose="02000503040000020003" pitchFamily="2" charset="0"/>
              </a:rPr>
              <a:t> means shaping and joining metal to make useful things.</a:t>
            </a:r>
            <a:br>
              <a:rPr lang="en-GB" dirty="0">
                <a:latin typeface="Castledown" panose="02000503040000020003" pitchFamily="2" charset="0"/>
              </a:rPr>
            </a:br>
            <a:r>
              <a:rPr lang="en-GB" dirty="0">
                <a:latin typeface="Castledown" panose="02000503040000020003" pitchFamily="2" charset="0"/>
              </a:rPr>
              <a:t>People who work with metal use tools to cut, bend, hammer, and weld metal pieces into the right shapes.</a:t>
            </a:r>
          </a:p>
          <a:p>
            <a:pPr>
              <a:buNone/>
            </a:pPr>
            <a:r>
              <a:rPr lang="en-GB" b="1" dirty="0">
                <a:latin typeface="Castledown" panose="02000503040000020003" pitchFamily="2" charset="0"/>
              </a:rPr>
              <a:t>Fabrication</a:t>
            </a:r>
            <a:r>
              <a:rPr lang="en-GB" dirty="0">
                <a:latin typeface="Castledown" panose="02000503040000020003" pitchFamily="2" charset="0"/>
              </a:rPr>
              <a:t> is a word that means making or building something — usually from different parts.</a:t>
            </a:r>
            <a:br>
              <a:rPr lang="en-GB" dirty="0">
                <a:latin typeface="Castledown" panose="02000503040000020003" pitchFamily="2" charset="0"/>
              </a:rPr>
            </a:br>
            <a:r>
              <a:rPr lang="en-GB" dirty="0">
                <a:latin typeface="Castledown" panose="02000503040000020003" pitchFamily="2" charset="0"/>
              </a:rPr>
              <a:t>So when we talk about metal fabrication, it means making objects out of metal by cutting, joining, and putting pieces together.</a:t>
            </a:r>
          </a:p>
        </p:txBody>
      </p:sp>
      <p:sp>
        <p:nvSpPr>
          <p:cNvPr id="7" name="TextBox 6">
            <a:extLst>
              <a:ext uri="{FF2B5EF4-FFF2-40B4-BE49-F238E27FC236}">
                <a16:creationId xmlns:a16="http://schemas.microsoft.com/office/drawing/2014/main" id="{2FC5E377-1706-F821-E65B-345CFBC4EBE7}"/>
              </a:ext>
            </a:extLst>
          </p:cNvPr>
          <p:cNvSpPr txBox="1"/>
          <p:nvPr/>
        </p:nvSpPr>
        <p:spPr>
          <a:xfrm>
            <a:off x="295250" y="3696918"/>
            <a:ext cx="4572000" cy="1600438"/>
          </a:xfrm>
          <a:prstGeom prst="rect">
            <a:avLst/>
          </a:prstGeom>
          <a:noFill/>
        </p:spPr>
        <p:txBody>
          <a:bodyPr wrap="square">
            <a:spAutoFit/>
          </a:bodyPr>
          <a:lstStyle/>
          <a:p>
            <a:pPr>
              <a:buNone/>
            </a:pPr>
            <a:r>
              <a:rPr lang="en-GB" dirty="0">
                <a:latin typeface="Castledown" panose="02000503040000020003" pitchFamily="2" charset="0"/>
              </a:rPr>
              <a:t>In the Swindon Railway Works, metalworkers used these skills to:</a:t>
            </a:r>
          </a:p>
          <a:p>
            <a:pPr>
              <a:buFont typeface="Arial" panose="020B0604020202020204" pitchFamily="34" charset="0"/>
              <a:buChar char="•"/>
            </a:pPr>
            <a:r>
              <a:rPr lang="en-GB" dirty="0">
                <a:latin typeface="Castledown" panose="02000503040000020003" pitchFamily="2" charset="0"/>
              </a:rPr>
              <a:t>Make train parts like wheels, boilers, and engines.</a:t>
            </a:r>
          </a:p>
          <a:p>
            <a:pPr>
              <a:buFont typeface="Arial" panose="020B0604020202020204" pitchFamily="34" charset="0"/>
              <a:buChar char="•"/>
            </a:pPr>
            <a:r>
              <a:rPr lang="en-GB" dirty="0">
                <a:latin typeface="Castledown" panose="02000503040000020003" pitchFamily="2" charset="0"/>
              </a:rPr>
              <a:t>Join metal pieces together to build locomotives and carriages.</a:t>
            </a:r>
          </a:p>
          <a:p>
            <a:pPr>
              <a:buFont typeface="Arial" panose="020B0604020202020204" pitchFamily="34" charset="0"/>
              <a:buChar char="•"/>
            </a:pPr>
            <a:r>
              <a:rPr lang="en-GB" dirty="0">
                <a:latin typeface="Castledown" panose="02000503040000020003" pitchFamily="2" charset="0"/>
              </a:rPr>
              <a:t>Repair broken parts so the trains could run safely again.</a:t>
            </a:r>
          </a:p>
        </p:txBody>
      </p:sp>
      <p:sp>
        <p:nvSpPr>
          <p:cNvPr id="12" name="TextBox 11">
            <a:extLst>
              <a:ext uri="{FF2B5EF4-FFF2-40B4-BE49-F238E27FC236}">
                <a16:creationId xmlns:a16="http://schemas.microsoft.com/office/drawing/2014/main" id="{3A7FF883-4797-0A37-9B6F-206F1D06202D}"/>
              </a:ext>
            </a:extLst>
          </p:cNvPr>
          <p:cNvSpPr txBox="1"/>
          <p:nvPr/>
        </p:nvSpPr>
        <p:spPr>
          <a:xfrm>
            <a:off x="295250" y="5445428"/>
            <a:ext cx="4572000" cy="954107"/>
          </a:xfrm>
          <a:prstGeom prst="rect">
            <a:avLst/>
          </a:prstGeom>
          <a:noFill/>
        </p:spPr>
        <p:txBody>
          <a:bodyPr wrap="square">
            <a:spAutoFit/>
          </a:bodyPr>
          <a:lstStyle/>
          <a:p>
            <a:pPr>
              <a:buNone/>
            </a:pPr>
            <a:r>
              <a:rPr lang="en-GB" b="1" dirty="0">
                <a:latin typeface="Castledown" panose="02000503040000020003" pitchFamily="2" charset="0"/>
              </a:rPr>
              <a:t>💡 Fun fact:</a:t>
            </a:r>
          </a:p>
          <a:p>
            <a:pPr>
              <a:buNone/>
            </a:pPr>
            <a:r>
              <a:rPr lang="en-GB" dirty="0">
                <a:latin typeface="Castledown" panose="02000503040000020003" pitchFamily="2" charset="0"/>
              </a:rPr>
              <a:t>Some metalworkers in the railway workshops were called boilermakers, blacksmiths, and fitters — each with a special job to help build the trains!</a:t>
            </a:r>
          </a:p>
        </p:txBody>
      </p:sp>
      <p:pic>
        <p:nvPicPr>
          <p:cNvPr id="13" name="Graphic 12" descr="Mining tools with solid fill">
            <a:extLst>
              <a:ext uri="{FF2B5EF4-FFF2-40B4-BE49-F238E27FC236}">
                <a16:creationId xmlns:a16="http://schemas.microsoft.com/office/drawing/2014/main" id="{A32C5305-3697-0A3F-5FB9-9B1FF1B50AA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78537" y="294012"/>
            <a:ext cx="914400" cy="914400"/>
          </a:xfrm>
          <a:prstGeom prst="rect">
            <a:avLst/>
          </a:prstGeom>
        </p:spPr>
      </p:pic>
      <p:pic>
        <p:nvPicPr>
          <p:cNvPr id="2050" name="Picture 2" descr="Image from page 191 of &quot;The street railway review&quot; (1891) | Flickr">
            <a:extLst>
              <a:ext uri="{FF2B5EF4-FFF2-40B4-BE49-F238E27FC236}">
                <a16:creationId xmlns:a16="http://schemas.microsoft.com/office/drawing/2014/main" id="{73BF34BE-A320-6085-00D1-CDA78C433F0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58018" y="2321440"/>
            <a:ext cx="3463200" cy="1298700"/>
          </a:xfrm>
          <a:custGeom>
            <a:avLst/>
            <a:gdLst>
              <a:gd name="connsiteX0" fmla="*/ 0 w 3463200"/>
              <a:gd name="connsiteY0" fmla="*/ 0 h 1298700"/>
              <a:gd name="connsiteX1" fmla="*/ 727272 w 3463200"/>
              <a:gd name="connsiteY1" fmla="*/ 0 h 1298700"/>
              <a:gd name="connsiteX2" fmla="*/ 1385280 w 3463200"/>
              <a:gd name="connsiteY2" fmla="*/ 0 h 1298700"/>
              <a:gd name="connsiteX3" fmla="*/ 1974024 w 3463200"/>
              <a:gd name="connsiteY3" fmla="*/ 0 h 1298700"/>
              <a:gd name="connsiteX4" fmla="*/ 2562768 w 3463200"/>
              <a:gd name="connsiteY4" fmla="*/ 0 h 1298700"/>
              <a:gd name="connsiteX5" fmla="*/ 3463200 w 3463200"/>
              <a:gd name="connsiteY5" fmla="*/ 0 h 1298700"/>
              <a:gd name="connsiteX6" fmla="*/ 3463200 w 3463200"/>
              <a:gd name="connsiteY6" fmla="*/ 636363 h 1298700"/>
              <a:gd name="connsiteX7" fmla="*/ 3463200 w 3463200"/>
              <a:gd name="connsiteY7" fmla="*/ 1298700 h 1298700"/>
              <a:gd name="connsiteX8" fmla="*/ 2874456 w 3463200"/>
              <a:gd name="connsiteY8" fmla="*/ 1298700 h 1298700"/>
              <a:gd name="connsiteX9" fmla="*/ 2285712 w 3463200"/>
              <a:gd name="connsiteY9" fmla="*/ 1298700 h 1298700"/>
              <a:gd name="connsiteX10" fmla="*/ 1627704 w 3463200"/>
              <a:gd name="connsiteY10" fmla="*/ 1298700 h 1298700"/>
              <a:gd name="connsiteX11" fmla="*/ 1004328 w 3463200"/>
              <a:gd name="connsiteY11" fmla="*/ 1298700 h 1298700"/>
              <a:gd name="connsiteX12" fmla="*/ 0 w 3463200"/>
              <a:gd name="connsiteY12" fmla="*/ 1298700 h 1298700"/>
              <a:gd name="connsiteX13" fmla="*/ 0 w 3463200"/>
              <a:gd name="connsiteY13" fmla="*/ 649350 h 1298700"/>
              <a:gd name="connsiteX14" fmla="*/ 0 w 3463200"/>
              <a:gd name="connsiteY14" fmla="*/ 0 h 129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63200" h="1298700" extrusionOk="0">
                <a:moveTo>
                  <a:pt x="0" y="0"/>
                </a:moveTo>
                <a:cubicBezTo>
                  <a:pt x="208938" y="15446"/>
                  <a:pt x="540935" y="-27447"/>
                  <a:pt x="727272" y="0"/>
                </a:cubicBezTo>
                <a:cubicBezTo>
                  <a:pt x="913609" y="27447"/>
                  <a:pt x="1213138" y="-7934"/>
                  <a:pt x="1385280" y="0"/>
                </a:cubicBezTo>
                <a:cubicBezTo>
                  <a:pt x="1557422" y="7934"/>
                  <a:pt x="1743141" y="-9583"/>
                  <a:pt x="1974024" y="0"/>
                </a:cubicBezTo>
                <a:cubicBezTo>
                  <a:pt x="2204907" y="9583"/>
                  <a:pt x="2374596" y="28815"/>
                  <a:pt x="2562768" y="0"/>
                </a:cubicBezTo>
                <a:cubicBezTo>
                  <a:pt x="2750940" y="-28815"/>
                  <a:pt x="3149667" y="-42988"/>
                  <a:pt x="3463200" y="0"/>
                </a:cubicBezTo>
                <a:cubicBezTo>
                  <a:pt x="3482248" y="228762"/>
                  <a:pt x="3438653" y="321068"/>
                  <a:pt x="3463200" y="636363"/>
                </a:cubicBezTo>
                <a:cubicBezTo>
                  <a:pt x="3487747" y="951658"/>
                  <a:pt x="3486473" y="1083207"/>
                  <a:pt x="3463200" y="1298700"/>
                </a:cubicBezTo>
                <a:cubicBezTo>
                  <a:pt x="3255635" y="1313034"/>
                  <a:pt x="3049309" y="1324656"/>
                  <a:pt x="2874456" y="1298700"/>
                </a:cubicBezTo>
                <a:cubicBezTo>
                  <a:pt x="2699603" y="1272744"/>
                  <a:pt x="2470686" y="1293854"/>
                  <a:pt x="2285712" y="1298700"/>
                </a:cubicBezTo>
                <a:cubicBezTo>
                  <a:pt x="2100738" y="1303546"/>
                  <a:pt x="1820198" y="1271132"/>
                  <a:pt x="1627704" y="1298700"/>
                </a:cubicBezTo>
                <a:cubicBezTo>
                  <a:pt x="1435210" y="1326268"/>
                  <a:pt x="1162641" y="1325922"/>
                  <a:pt x="1004328" y="1298700"/>
                </a:cubicBezTo>
                <a:cubicBezTo>
                  <a:pt x="846015" y="1271478"/>
                  <a:pt x="310523" y="1304523"/>
                  <a:pt x="0" y="1298700"/>
                </a:cubicBezTo>
                <a:cubicBezTo>
                  <a:pt x="1295" y="1114245"/>
                  <a:pt x="-23535" y="893001"/>
                  <a:pt x="0" y="649350"/>
                </a:cubicBezTo>
                <a:cubicBezTo>
                  <a:pt x="23535" y="405699"/>
                  <a:pt x="22874" y="319236"/>
                  <a:pt x="0" y="0"/>
                </a:cubicBezTo>
                <a:close/>
              </a:path>
            </a:pathLst>
          </a:custGeom>
          <a:noFill/>
          <a:ln>
            <a:solidFill>
              <a:schemeClr val="tx1"/>
            </a:solidFill>
            <a:extLst>
              <a:ext uri="{C807C97D-BFC1-408E-A445-0C87EB9F89A2}">
                <ask:lineSketchStyleProps xmlns:ask="http://schemas.microsoft.com/office/drawing/2018/sketchyshapes" sd="3397218856">
                  <a:prstGeom prst="rect">
                    <a:avLst/>
                  </a:prstGeom>
                  <ask:type>
                    <ask:lineSketchFreehand/>
                  </ask:type>
                </ask:lineSketchStyleProps>
              </a:ext>
            </a:extLst>
          </a:ln>
          <a:extLst>
            <a:ext uri="{909E8E84-426E-40DD-AFC4-6F175D3DCCD1}">
              <a14:hiddenFill xmlns:a14="http://schemas.microsoft.com/office/drawing/2010/main">
                <a:solidFill>
                  <a:srgbClr val="FFFFFF"/>
                </a:solidFill>
              </a14:hiddenFill>
            </a:ext>
          </a:extLst>
        </p:spPr>
      </p:pic>
      <p:pic>
        <p:nvPicPr>
          <p:cNvPr id="2052" name="Picture 4" descr="Close-up of Train Wheels · Free Stock Photo">
            <a:extLst>
              <a:ext uri="{FF2B5EF4-FFF2-40B4-BE49-F238E27FC236}">
                <a16:creationId xmlns:a16="http://schemas.microsoft.com/office/drawing/2014/main" id="{3D255099-0138-1CB8-724D-E61C93DCB8D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59516" y="3887210"/>
            <a:ext cx="3461702" cy="2311407"/>
          </a:xfrm>
          <a:custGeom>
            <a:avLst/>
            <a:gdLst>
              <a:gd name="connsiteX0" fmla="*/ 0 w 3461702"/>
              <a:gd name="connsiteY0" fmla="*/ 0 h 2311407"/>
              <a:gd name="connsiteX1" fmla="*/ 692340 w 3461702"/>
              <a:gd name="connsiteY1" fmla="*/ 0 h 2311407"/>
              <a:gd name="connsiteX2" fmla="*/ 1350064 w 3461702"/>
              <a:gd name="connsiteY2" fmla="*/ 0 h 2311407"/>
              <a:gd name="connsiteX3" fmla="*/ 1938553 w 3461702"/>
              <a:gd name="connsiteY3" fmla="*/ 0 h 2311407"/>
              <a:gd name="connsiteX4" fmla="*/ 2596277 w 3461702"/>
              <a:gd name="connsiteY4" fmla="*/ 0 h 2311407"/>
              <a:gd name="connsiteX5" fmla="*/ 3461702 w 3461702"/>
              <a:gd name="connsiteY5" fmla="*/ 0 h 2311407"/>
              <a:gd name="connsiteX6" fmla="*/ 3461702 w 3461702"/>
              <a:gd name="connsiteY6" fmla="*/ 624080 h 2311407"/>
              <a:gd name="connsiteX7" fmla="*/ 3461702 w 3461702"/>
              <a:gd name="connsiteY7" fmla="*/ 1248160 h 2311407"/>
              <a:gd name="connsiteX8" fmla="*/ 3461702 w 3461702"/>
              <a:gd name="connsiteY8" fmla="*/ 2311407 h 2311407"/>
              <a:gd name="connsiteX9" fmla="*/ 2838596 w 3461702"/>
              <a:gd name="connsiteY9" fmla="*/ 2311407 h 2311407"/>
              <a:gd name="connsiteX10" fmla="*/ 2250106 w 3461702"/>
              <a:gd name="connsiteY10" fmla="*/ 2311407 h 2311407"/>
              <a:gd name="connsiteX11" fmla="*/ 1592383 w 3461702"/>
              <a:gd name="connsiteY11" fmla="*/ 2311407 h 2311407"/>
              <a:gd name="connsiteX12" fmla="*/ 934660 w 3461702"/>
              <a:gd name="connsiteY12" fmla="*/ 2311407 h 2311407"/>
              <a:gd name="connsiteX13" fmla="*/ 0 w 3461702"/>
              <a:gd name="connsiteY13" fmla="*/ 2311407 h 2311407"/>
              <a:gd name="connsiteX14" fmla="*/ 0 w 3461702"/>
              <a:gd name="connsiteY14" fmla="*/ 1802897 h 2311407"/>
              <a:gd name="connsiteX15" fmla="*/ 0 w 3461702"/>
              <a:gd name="connsiteY15" fmla="*/ 1201932 h 2311407"/>
              <a:gd name="connsiteX16" fmla="*/ 0 w 3461702"/>
              <a:gd name="connsiteY16" fmla="*/ 577852 h 2311407"/>
              <a:gd name="connsiteX17" fmla="*/ 0 w 3461702"/>
              <a:gd name="connsiteY17" fmla="*/ 0 h 2311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61702" h="2311407" extrusionOk="0">
                <a:moveTo>
                  <a:pt x="0" y="0"/>
                </a:moveTo>
                <a:cubicBezTo>
                  <a:pt x="192878" y="17435"/>
                  <a:pt x="399178" y="-18662"/>
                  <a:pt x="692340" y="0"/>
                </a:cubicBezTo>
                <a:cubicBezTo>
                  <a:pt x="985502" y="18662"/>
                  <a:pt x="1131584" y="-25048"/>
                  <a:pt x="1350064" y="0"/>
                </a:cubicBezTo>
                <a:cubicBezTo>
                  <a:pt x="1568544" y="25048"/>
                  <a:pt x="1728426" y="28010"/>
                  <a:pt x="1938553" y="0"/>
                </a:cubicBezTo>
                <a:cubicBezTo>
                  <a:pt x="2148680" y="-28010"/>
                  <a:pt x="2275542" y="8492"/>
                  <a:pt x="2596277" y="0"/>
                </a:cubicBezTo>
                <a:cubicBezTo>
                  <a:pt x="2917012" y="-8492"/>
                  <a:pt x="3261963" y="6937"/>
                  <a:pt x="3461702" y="0"/>
                </a:cubicBezTo>
                <a:cubicBezTo>
                  <a:pt x="3451467" y="311701"/>
                  <a:pt x="3473097" y="433367"/>
                  <a:pt x="3461702" y="624080"/>
                </a:cubicBezTo>
                <a:cubicBezTo>
                  <a:pt x="3450307" y="814793"/>
                  <a:pt x="3492657" y="1068349"/>
                  <a:pt x="3461702" y="1248160"/>
                </a:cubicBezTo>
                <a:cubicBezTo>
                  <a:pt x="3430747" y="1427971"/>
                  <a:pt x="3422664" y="1885672"/>
                  <a:pt x="3461702" y="2311407"/>
                </a:cubicBezTo>
                <a:cubicBezTo>
                  <a:pt x="3196701" y="2336859"/>
                  <a:pt x="2991355" y="2283231"/>
                  <a:pt x="2838596" y="2311407"/>
                </a:cubicBezTo>
                <a:cubicBezTo>
                  <a:pt x="2685837" y="2339583"/>
                  <a:pt x="2530692" y="2313752"/>
                  <a:pt x="2250106" y="2311407"/>
                </a:cubicBezTo>
                <a:cubicBezTo>
                  <a:pt x="1969520" y="2309063"/>
                  <a:pt x="1846386" y="2341082"/>
                  <a:pt x="1592383" y="2311407"/>
                </a:cubicBezTo>
                <a:cubicBezTo>
                  <a:pt x="1338380" y="2281732"/>
                  <a:pt x="1215083" y="2293823"/>
                  <a:pt x="934660" y="2311407"/>
                </a:cubicBezTo>
                <a:cubicBezTo>
                  <a:pt x="654237" y="2328991"/>
                  <a:pt x="387955" y="2303671"/>
                  <a:pt x="0" y="2311407"/>
                </a:cubicBezTo>
                <a:cubicBezTo>
                  <a:pt x="-14852" y="2095590"/>
                  <a:pt x="20680" y="1967461"/>
                  <a:pt x="0" y="1802897"/>
                </a:cubicBezTo>
                <a:cubicBezTo>
                  <a:pt x="-20680" y="1638333"/>
                  <a:pt x="1017" y="1483780"/>
                  <a:pt x="0" y="1201932"/>
                </a:cubicBezTo>
                <a:cubicBezTo>
                  <a:pt x="-1017" y="920084"/>
                  <a:pt x="-26168" y="787367"/>
                  <a:pt x="0" y="577852"/>
                </a:cubicBezTo>
                <a:cubicBezTo>
                  <a:pt x="26168" y="368337"/>
                  <a:pt x="-4206" y="171539"/>
                  <a:pt x="0" y="0"/>
                </a:cubicBezTo>
                <a:close/>
              </a:path>
            </a:pathLst>
          </a:custGeom>
          <a:noFill/>
          <a:ln>
            <a:solidFill>
              <a:schemeClr val="tx1"/>
            </a:solidFill>
            <a:extLst>
              <a:ext uri="{C807C97D-BFC1-408E-A445-0C87EB9F89A2}">
                <ask:lineSketchStyleProps xmlns:ask="http://schemas.microsoft.com/office/drawing/2018/sketchyshapes" sd="4026157984">
                  <a:prstGeom prst="rect">
                    <a:avLst/>
                  </a:prstGeom>
                  <ask:type>
                    <ask:lineSketchFreehand/>
                  </ask:type>
                </ask:lineSketchStyleProps>
              </a:ext>
            </a:extLst>
          </a:ln>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30217BDB-542F-E3BE-3137-1F79A05AFFA9}"/>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609601" y="1510444"/>
            <a:ext cx="2253470" cy="2088158"/>
          </a:xfrm>
          <a:custGeom>
            <a:avLst/>
            <a:gdLst>
              <a:gd name="connsiteX0" fmla="*/ 0 w 2253470"/>
              <a:gd name="connsiteY0" fmla="*/ 0 h 2088158"/>
              <a:gd name="connsiteX1" fmla="*/ 495763 w 2253470"/>
              <a:gd name="connsiteY1" fmla="*/ 0 h 2088158"/>
              <a:gd name="connsiteX2" fmla="*/ 991527 w 2253470"/>
              <a:gd name="connsiteY2" fmla="*/ 0 h 2088158"/>
              <a:gd name="connsiteX3" fmla="*/ 1509825 w 2253470"/>
              <a:gd name="connsiteY3" fmla="*/ 0 h 2088158"/>
              <a:gd name="connsiteX4" fmla="*/ 2253470 w 2253470"/>
              <a:gd name="connsiteY4" fmla="*/ 0 h 2088158"/>
              <a:gd name="connsiteX5" fmla="*/ 2253470 w 2253470"/>
              <a:gd name="connsiteY5" fmla="*/ 654290 h 2088158"/>
              <a:gd name="connsiteX6" fmla="*/ 2253470 w 2253470"/>
              <a:gd name="connsiteY6" fmla="*/ 1392105 h 2088158"/>
              <a:gd name="connsiteX7" fmla="*/ 2253470 w 2253470"/>
              <a:gd name="connsiteY7" fmla="*/ 2088158 h 2088158"/>
              <a:gd name="connsiteX8" fmla="*/ 1690103 w 2253470"/>
              <a:gd name="connsiteY8" fmla="*/ 2088158 h 2088158"/>
              <a:gd name="connsiteX9" fmla="*/ 1171804 w 2253470"/>
              <a:gd name="connsiteY9" fmla="*/ 2088158 h 2088158"/>
              <a:gd name="connsiteX10" fmla="*/ 585902 w 2253470"/>
              <a:gd name="connsiteY10" fmla="*/ 2088158 h 2088158"/>
              <a:gd name="connsiteX11" fmla="*/ 0 w 2253470"/>
              <a:gd name="connsiteY11" fmla="*/ 2088158 h 2088158"/>
              <a:gd name="connsiteX12" fmla="*/ 0 w 2253470"/>
              <a:gd name="connsiteY12" fmla="*/ 1371224 h 2088158"/>
              <a:gd name="connsiteX13" fmla="*/ 0 w 2253470"/>
              <a:gd name="connsiteY13" fmla="*/ 675171 h 2088158"/>
              <a:gd name="connsiteX14" fmla="*/ 0 w 2253470"/>
              <a:gd name="connsiteY14" fmla="*/ 0 h 2088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53470" h="2088158" extrusionOk="0">
                <a:moveTo>
                  <a:pt x="0" y="0"/>
                </a:moveTo>
                <a:cubicBezTo>
                  <a:pt x="170173" y="20371"/>
                  <a:pt x="354995" y="15731"/>
                  <a:pt x="495763" y="0"/>
                </a:cubicBezTo>
                <a:cubicBezTo>
                  <a:pt x="636531" y="-15731"/>
                  <a:pt x="854474" y="8036"/>
                  <a:pt x="991527" y="0"/>
                </a:cubicBezTo>
                <a:cubicBezTo>
                  <a:pt x="1128580" y="-8036"/>
                  <a:pt x="1285418" y="19534"/>
                  <a:pt x="1509825" y="0"/>
                </a:cubicBezTo>
                <a:cubicBezTo>
                  <a:pt x="1734232" y="-19534"/>
                  <a:pt x="2054461" y="-3160"/>
                  <a:pt x="2253470" y="0"/>
                </a:cubicBezTo>
                <a:cubicBezTo>
                  <a:pt x="2226381" y="158853"/>
                  <a:pt x="2274170" y="496009"/>
                  <a:pt x="2253470" y="654290"/>
                </a:cubicBezTo>
                <a:cubicBezTo>
                  <a:pt x="2232771" y="812571"/>
                  <a:pt x="2272803" y="1167164"/>
                  <a:pt x="2253470" y="1392105"/>
                </a:cubicBezTo>
                <a:cubicBezTo>
                  <a:pt x="2234137" y="1617046"/>
                  <a:pt x="2236631" y="1744127"/>
                  <a:pt x="2253470" y="2088158"/>
                </a:cubicBezTo>
                <a:cubicBezTo>
                  <a:pt x="2067937" y="2104884"/>
                  <a:pt x="1936289" y="2082956"/>
                  <a:pt x="1690103" y="2088158"/>
                </a:cubicBezTo>
                <a:cubicBezTo>
                  <a:pt x="1443917" y="2093360"/>
                  <a:pt x="1299070" y="2062885"/>
                  <a:pt x="1171804" y="2088158"/>
                </a:cubicBezTo>
                <a:cubicBezTo>
                  <a:pt x="1044538" y="2113431"/>
                  <a:pt x="833689" y="2085792"/>
                  <a:pt x="585902" y="2088158"/>
                </a:cubicBezTo>
                <a:cubicBezTo>
                  <a:pt x="338115" y="2090524"/>
                  <a:pt x="240190" y="2094436"/>
                  <a:pt x="0" y="2088158"/>
                </a:cubicBezTo>
                <a:cubicBezTo>
                  <a:pt x="7636" y="1834130"/>
                  <a:pt x="963" y="1678221"/>
                  <a:pt x="0" y="1371224"/>
                </a:cubicBezTo>
                <a:cubicBezTo>
                  <a:pt x="-963" y="1064227"/>
                  <a:pt x="8667" y="828214"/>
                  <a:pt x="0" y="675171"/>
                </a:cubicBezTo>
                <a:cubicBezTo>
                  <a:pt x="-8667" y="522128"/>
                  <a:pt x="-3812" y="162138"/>
                  <a:pt x="0" y="0"/>
                </a:cubicBezTo>
                <a:close/>
              </a:path>
            </a:pathLst>
          </a:custGeom>
          <a:noFill/>
          <a:ln>
            <a:solidFill>
              <a:schemeClr val="tx1"/>
            </a:solidFill>
            <a:extLst>
              <a:ext uri="{C807C97D-BFC1-408E-A445-0C87EB9F89A2}">
                <ask:lineSketchStyleProps xmlns:ask="http://schemas.microsoft.com/office/drawing/2018/sketchyshapes" sd="1432606717">
                  <a:prstGeom prst="rect">
                    <a:avLst/>
                  </a:prstGeom>
                  <ask:type>
                    <ask:lineSketchFreehand/>
                  </ask:type>
                </ask:lineSketchStyleProps>
              </a:ext>
            </a:extLst>
          </a:ln>
          <a:extLst>
            <a:ext uri="{909E8E84-426E-40DD-AFC4-6F175D3DCCD1}">
              <a14:hiddenFill xmlns:a14="http://schemas.microsoft.com/office/drawing/2010/main">
                <a:solidFill>
                  <a:srgbClr val="FFFFFF"/>
                </a:solidFill>
              </a14:hiddenFill>
            </a:ext>
          </a:extLst>
        </p:spPr>
      </p:pic>
      <p:pic>
        <p:nvPicPr>
          <p:cNvPr id="21" name="Picture 20" descr="A blue horseshoe with dots&#10;&#10;AI-generated content may be incorrect.">
            <a:extLst>
              <a:ext uri="{FF2B5EF4-FFF2-40B4-BE49-F238E27FC236}">
                <a16:creationId xmlns:a16="http://schemas.microsoft.com/office/drawing/2014/main" id="{6C7B152F-452D-C831-EC8D-924B5CB88ED7}"/>
              </a:ext>
            </a:extLst>
          </p:cNvPr>
          <p:cNvPicPr>
            <a:picLocks noChangeAspect="1"/>
          </p:cNvPicPr>
          <p:nvPr/>
        </p:nvPicPr>
        <p:blipFill>
          <a:blip r:embed="rId11"/>
          <a:stretch>
            <a:fillRect/>
          </a:stretch>
        </p:blipFill>
        <p:spPr>
          <a:xfrm rot="2258770">
            <a:off x="4394673" y="5989970"/>
            <a:ext cx="608787" cy="662056"/>
          </a:xfrm>
          <a:prstGeom prst="rect">
            <a:avLst/>
          </a:prstGeom>
        </p:spPr>
      </p:pic>
      <p:pic>
        <p:nvPicPr>
          <p:cNvPr id="25" name="Picture 24" descr="A cartoon train with smoke coming out of it&#10;&#10;AI-generated content may be incorrect.">
            <a:extLst>
              <a:ext uri="{FF2B5EF4-FFF2-40B4-BE49-F238E27FC236}">
                <a16:creationId xmlns:a16="http://schemas.microsoft.com/office/drawing/2014/main" id="{2FA65B6D-DBB9-8423-2C2C-92EA1E985338}"/>
              </a:ext>
            </a:extLst>
          </p:cNvPr>
          <p:cNvPicPr>
            <a:picLocks noChangeAspect="1"/>
          </p:cNvPicPr>
          <p:nvPr/>
        </p:nvPicPr>
        <p:blipFill>
          <a:blip r:embed="rId12"/>
          <a:stretch>
            <a:fillRect/>
          </a:stretch>
        </p:blipFill>
        <p:spPr>
          <a:xfrm>
            <a:off x="2637259" y="2265035"/>
            <a:ext cx="1473285" cy="1298701"/>
          </a:xfrm>
          <a:prstGeom prst="rect">
            <a:avLst/>
          </a:prstGeom>
        </p:spPr>
      </p:pic>
    </p:spTree>
    <p:extLst>
      <p:ext uri="{BB962C8B-B14F-4D97-AF65-F5344CB8AC3E}">
        <p14:creationId xmlns:p14="http://schemas.microsoft.com/office/powerpoint/2010/main" val="5420895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DE6E0F9F-81D0-D757-4A62-3BD07349C8C8}"/>
            </a:ext>
          </a:extLst>
        </p:cNvPr>
        <p:cNvGrpSpPr/>
        <p:nvPr/>
      </p:nvGrpSpPr>
      <p:grpSpPr>
        <a:xfrm>
          <a:off x="0" y="0"/>
          <a:ext cx="0" cy="0"/>
          <a:chOff x="0" y="0"/>
          <a:chExt cx="0" cy="0"/>
        </a:xfrm>
      </p:grpSpPr>
      <p:sp>
        <p:nvSpPr>
          <p:cNvPr id="13" name="Rectangle: Rounded Corners 12">
            <a:extLst>
              <a:ext uri="{FF2B5EF4-FFF2-40B4-BE49-F238E27FC236}">
                <a16:creationId xmlns:a16="http://schemas.microsoft.com/office/drawing/2014/main" id="{A87402C6-B0CF-A2FD-8309-A61EFD83819A}"/>
              </a:ext>
            </a:extLst>
          </p:cNvPr>
          <p:cNvSpPr/>
          <p:nvPr/>
        </p:nvSpPr>
        <p:spPr>
          <a:xfrm>
            <a:off x="235975" y="1736844"/>
            <a:ext cx="4336026" cy="2461530"/>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Rounded Corners 14">
            <a:extLst>
              <a:ext uri="{FF2B5EF4-FFF2-40B4-BE49-F238E27FC236}">
                <a16:creationId xmlns:a16="http://schemas.microsoft.com/office/drawing/2014/main" id="{0212A728-184B-1F02-3FDD-C40509E6FAA8}"/>
              </a:ext>
            </a:extLst>
          </p:cNvPr>
          <p:cNvSpPr/>
          <p:nvPr/>
        </p:nvSpPr>
        <p:spPr>
          <a:xfrm>
            <a:off x="203732" y="5320549"/>
            <a:ext cx="6590357" cy="1459572"/>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Rounded Corners 16">
            <a:extLst>
              <a:ext uri="{FF2B5EF4-FFF2-40B4-BE49-F238E27FC236}">
                <a16:creationId xmlns:a16="http://schemas.microsoft.com/office/drawing/2014/main" id="{25AF73DB-EF3A-26A4-0E57-6FCB063BB535}"/>
              </a:ext>
            </a:extLst>
          </p:cNvPr>
          <p:cNvSpPr/>
          <p:nvPr/>
        </p:nvSpPr>
        <p:spPr>
          <a:xfrm>
            <a:off x="4778477" y="1747432"/>
            <a:ext cx="4212552" cy="3442787"/>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Rounded Corners 22">
            <a:extLst>
              <a:ext uri="{FF2B5EF4-FFF2-40B4-BE49-F238E27FC236}">
                <a16:creationId xmlns:a16="http://schemas.microsoft.com/office/drawing/2014/main" id="{E5577D09-A7D7-BC29-1EDF-045053E6B9B6}"/>
              </a:ext>
            </a:extLst>
          </p:cNvPr>
          <p:cNvSpPr/>
          <p:nvPr/>
        </p:nvSpPr>
        <p:spPr>
          <a:xfrm>
            <a:off x="3047999" y="208208"/>
            <a:ext cx="5943029" cy="1442582"/>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6" name="Google Shape;146;p31" descr="A picture containing text, clipart&#10;&#10;Description automatically generated">
            <a:extLst>
              <a:ext uri="{FF2B5EF4-FFF2-40B4-BE49-F238E27FC236}">
                <a16:creationId xmlns:a16="http://schemas.microsoft.com/office/drawing/2014/main" id="{B92217B8-D093-3608-2309-738162F91142}"/>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grpSp>
        <p:nvGrpSpPr>
          <p:cNvPr id="2" name="Group 1">
            <a:extLst>
              <a:ext uri="{FF2B5EF4-FFF2-40B4-BE49-F238E27FC236}">
                <a16:creationId xmlns:a16="http://schemas.microsoft.com/office/drawing/2014/main" id="{6BA59D76-40D8-F7BE-F66A-982841AEF0C6}"/>
              </a:ext>
            </a:extLst>
          </p:cNvPr>
          <p:cNvGrpSpPr/>
          <p:nvPr/>
        </p:nvGrpSpPr>
        <p:grpSpPr>
          <a:xfrm>
            <a:off x="318977" y="195773"/>
            <a:ext cx="2900338" cy="1084459"/>
            <a:chOff x="318977" y="4677451"/>
            <a:chExt cx="2900338" cy="1084459"/>
          </a:xfrm>
        </p:grpSpPr>
        <p:sp>
          <p:nvSpPr>
            <p:cNvPr id="9" name="Rectangle: Rounded Corners 8">
              <a:extLst>
                <a:ext uri="{FF2B5EF4-FFF2-40B4-BE49-F238E27FC236}">
                  <a16:creationId xmlns:a16="http://schemas.microsoft.com/office/drawing/2014/main" id="{A0B0F8CA-5333-C4C9-FF49-F7A7444FD729}"/>
                </a:ext>
              </a:extLst>
            </p:cNvPr>
            <p:cNvSpPr/>
            <p:nvPr/>
          </p:nvSpPr>
          <p:spPr>
            <a:xfrm>
              <a:off x="318977" y="4681440"/>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0" name="Rectangle 9">
              <a:extLst>
                <a:ext uri="{FF2B5EF4-FFF2-40B4-BE49-F238E27FC236}">
                  <a16:creationId xmlns:a16="http://schemas.microsoft.com/office/drawing/2014/main" id="{1A7A0E12-A5FC-70A5-A16E-56AE1CD59388}"/>
                </a:ext>
              </a:extLst>
            </p:cNvPr>
            <p:cNvSpPr/>
            <p:nvPr/>
          </p:nvSpPr>
          <p:spPr>
            <a:xfrm>
              <a:off x="1533666" y="467745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Construction &amp; Building Materials</a:t>
              </a:r>
            </a:p>
          </p:txBody>
        </p:sp>
      </p:grpSp>
      <p:sp>
        <p:nvSpPr>
          <p:cNvPr id="14" name="Google Shape;142;p31">
            <a:hlinkClick r:id="rId4" action="ppaction://hlinksldjump"/>
            <a:extLst>
              <a:ext uri="{FF2B5EF4-FFF2-40B4-BE49-F238E27FC236}">
                <a16:creationId xmlns:a16="http://schemas.microsoft.com/office/drawing/2014/main" id="{A224C079-9A27-ABB8-A638-78C4A1D16E56}"/>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800" b="1" i="0" u="none" strike="noStrike" cap="none" dirty="0">
                <a:solidFill>
                  <a:srgbClr val="2F2967"/>
                </a:solidFill>
                <a:latin typeface="Arial"/>
                <a:ea typeface="Arial"/>
                <a:cs typeface="Arial"/>
                <a:sym typeface="Arial"/>
              </a:rPr>
              <a:t>Trade</a:t>
            </a:r>
            <a:endParaRPr sz="2400" b="0" i="0" u="none" strike="noStrike" cap="none" dirty="0">
              <a:solidFill>
                <a:srgbClr val="2F2967"/>
              </a:solidFill>
              <a:latin typeface="Arial"/>
              <a:ea typeface="Arial"/>
              <a:cs typeface="Arial"/>
              <a:sym typeface="Arial"/>
            </a:endParaRPr>
          </a:p>
        </p:txBody>
      </p:sp>
      <p:sp>
        <p:nvSpPr>
          <p:cNvPr id="4" name="TextBox 3">
            <a:extLst>
              <a:ext uri="{FF2B5EF4-FFF2-40B4-BE49-F238E27FC236}">
                <a16:creationId xmlns:a16="http://schemas.microsoft.com/office/drawing/2014/main" id="{5A1B0CAB-1943-3999-7E7F-765D5ABE2504}"/>
              </a:ext>
            </a:extLst>
          </p:cNvPr>
          <p:cNvSpPr txBox="1"/>
          <p:nvPr/>
        </p:nvSpPr>
        <p:spPr>
          <a:xfrm>
            <a:off x="3219316" y="265795"/>
            <a:ext cx="5771712" cy="1384995"/>
          </a:xfrm>
          <a:prstGeom prst="rect">
            <a:avLst/>
          </a:prstGeom>
          <a:noFill/>
        </p:spPr>
        <p:txBody>
          <a:bodyPr wrap="square">
            <a:spAutoFit/>
          </a:bodyPr>
          <a:lstStyle/>
          <a:p>
            <a:pPr>
              <a:buNone/>
            </a:pPr>
            <a:r>
              <a:rPr lang="en-GB" dirty="0">
                <a:latin typeface="Castledown" panose="02000503040000020003" pitchFamily="2" charset="0"/>
              </a:rPr>
              <a:t>🧱 Construction and Building Materials in Swindon</a:t>
            </a:r>
          </a:p>
          <a:p>
            <a:pPr>
              <a:buNone/>
            </a:pPr>
            <a:r>
              <a:rPr lang="en-GB" dirty="0">
                <a:latin typeface="Castledown" panose="02000503040000020003" pitchFamily="2" charset="0"/>
              </a:rPr>
              <a:t>When the Great Western Railway Works opened in Swindon, the town had to grow — fast!</a:t>
            </a:r>
            <a:br>
              <a:rPr lang="en-GB" dirty="0">
                <a:latin typeface="Castledown" panose="02000503040000020003" pitchFamily="2" charset="0"/>
              </a:rPr>
            </a:br>
            <a:r>
              <a:rPr lang="en-GB" dirty="0">
                <a:latin typeface="Castledown" panose="02000503040000020003" pitchFamily="2" charset="0"/>
              </a:rPr>
              <a:t>Thousands of people came to work on the railways, and they needed places to live, work, and go to school. This meant lots of building — and lots of materials!</a:t>
            </a:r>
          </a:p>
        </p:txBody>
      </p:sp>
      <p:sp>
        <p:nvSpPr>
          <p:cNvPr id="6" name="TextBox 5">
            <a:extLst>
              <a:ext uri="{FF2B5EF4-FFF2-40B4-BE49-F238E27FC236}">
                <a16:creationId xmlns:a16="http://schemas.microsoft.com/office/drawing/2014/main" id="{F1A14E10-552A-BFD2-E953-DD9728457C33}"/>
              </a:ext>
            </a:extLst>
          </p:cNvPr>
          <p:cNvSpPr txBox="1"/>
          <p:nvPr/>
        </p:nvSpPr>
        <p:spPr>
          <a:xfrm>
            <a:off x="318977" y="1781119"/>
            <a:ext cx="4105539" cy="2246769"/>
          </a:xfrm>
          <a:prstGeom prst="rect">
            <a:avLst/>
          </a:prstGeom>
          <a:noFill/>
        </p:spPr>
        <p:txBody>
          <a:bodyPr wrap="square">
            <a:spAutoFit/>
          </a:bodyPr>
          <a:lstStyle/>
          <a:p>
            <a:pPr>
              <a:buNone/>
            </a:pPr>
            <a:r>
              <a:rPr lang="en-GB" dirty="0">
                <a:latin typeface="Castledown" panose="02000503040000020003" pitchFamily="2" charset="0"/>
              </a:rPr>
              <a:t>🏗️ Building a Railway Town</a:t>
            </a:r>
          </a:p>
          <a:p>
            <a:pPr>
              <a:buNone/>
            </a:pPr>
            <a:r>
              <a:rPr lang="en-GB" dirty="0">
                <a:latin typeface="Castledown" panose="02000503040000020003" pitchFamily="2" charset="0"/>
              </a:rPr>
              <a:t>To build the factories, workshops, and homes, Swindon needed a huge amount of:</a:t>
            </a:r>
          </a:p>
          <a:p>
            <a:pPr>
              <a:buFont typeface="Arial" panose="020B0604020202020204" pitchFamily="34" charset="0"/>
              <a:buChar char="•"/>
            </a:pPr>
            <a:r>
              <a:rPr lang="en-GB" dirty="0">
                <a:latin typeface="Castledown" panose="02000503040000020003" pitchFamily="2" charset="0"/>
              </a:rPr>
              <a:t>Stone – used for strong walls and bridges</a:t>
            </a:r>
          </a:p>
          <a:p>
            <a:pPr>
              <a:buFont typeface="Arial" panose="020B0604020202020204" pitchFamily="34" charset="0"/>
              <a:buChar char="•"/>
            </a:pPr>
            <a:r>
              <a:rPr lang="en-GB" dirty="0">
                <a:latin typeface="Castledown" panose="02000503040000020003" pitchFamily="2" charset="0"/>
              </a:rPr>
              <a:t>Bricks – for houses, schools, and station buildings</a:t>
            </a:r>
          </a:p>
          <a:p>
            <a:pPr>
              <a:buFont typeface="Arial" panose="020B0604020202020204" pitchFamily="34" charset="0"/>
              <a:buChar char="•"/>
            </a:pPr>
            <a:r>
              <a:rPr lang="en-GB" dirty="0">
                <a:latin typeface="Castledown" panose="02000503040000020003" pitchFamily="2" charset="0"/>
              </a:rPr>
              <a:t>Wood (timber) – for roofs, floors, and furniture</a:t>
            </a:r>
          </a:p>
          <a:p>
            <a:pPr>
              <a:buFont typeface="Arial" panose="020B0604020202020204" pitchFamily="34" charset="0"/>
              <a:buChar char="•"/>
            </a:pPr>
            <a:r>
              <a:rPr lang="en-GB" dirty="0">
                <a:latin typeface="Castledown" panose="02000503040000020003" pitchFamily="2" charset="0"/>
              </a:rPr>
              <a:t>Iron and steel – for machinery and railway structures</a:t>
            </a:r>
          </a:p>
          <a:p>
            <a:pPr>
              <a:buNone/>
            </a:pPr>
            <a:r>
              <a:rPr lang="en-GB" dirty="0">
                <a:latin typeface="Castledown" panose="02000503040000020003" pitchFamily="2" charset="0"/>
              </a:rPr>
              <a:t>All these materials had to come from somewhere — and many came from local businesses.</a:t>
            </a:r>
          </a:p>
        </p:txBody>
      </p:sp>
      <p:sp>
        <p:nvSpPr>
          <p:cNvPr id="8" name="TextBox 7">
            <a:extLst>
              <a:ext uri="{FF2B5EF4-FFF2-40B4-BE49-F238E27FC236}">
                <a16:creationId xmlns:a16="http://schemas.microsoft.com/office/drawing/2014/main" id="{2E11DD71-0C58-F533-2A5F-00DFD9102D94}"/>
              </a:ext>
            </a:extLst>
          </p:cNvPr>
          <p:cNvSpPr txBox="1"/>
          <p:nvPr/>
        </p:nvSpPr>
        <p:spPr>
          <a:xfrm>
            <a:off x="4999132" y="1781119"/>
            <a:ext cx="3908894" cy="3539430"/>
          </a:xfrm>
          <a:prstGeom prst="rect">
            <a:avLst/>
          </a:prstGeom>
          <a:noFill/>
        </p:spPr>
        <p:txBody>
          <a:bodyPr wrap="square">
            <a:spAutoFit/>
          </a:bodyPr>
          <a:lstStyle/>
          <a:p>
            <a:pPr>
              <a:buNone/>
            </a:pPr>
            <a:r>
              <a:rPr lang="en-GB" dirty="0">
                <a:latin typeface="Castledown" panose="02000503040000020003" pitchFamily="2" charset="0"/>
              </a:rPr>
              <a:t>🪨 Local Industry Boom</a:t>
            </a:r>
          </a:p>
          <a:p>
            <a:pPr>
              <a:buFont typeface="Arial" panose="020B0604020202020204" pitchFamily="34" charset="0"/>
              <a:buChar char="•"/>
            </a:pPr>
            <a:r>
              <a:rPr lang="en-GB" dirty="0">
                <a:latin typeface="Castledown" panose="02000503040000020003" pitchFamily="2" charset="0"/>
              </a:rPr>
              <a:t>Quarries near Swindon provided stone and limestone for building.</a:t>
            </a:r>
          </a:p>
          <a:p>
            <a:pPr>
              <a:buFont typeface="Arial" panose="020B0604020202020204" pitchFamily="34" charset="0"/>
              <a:buChar char="•"/>
            </a:pPr>
            <a:r>
              <a:rPr lang="en-GB" dirty="0">
                <a:latin typeface="Castledown" panose="02000503040000020003" pitchFamily="2" charset="0"/>
              </a:rPr>
              <a:t>Brickworks were set up to make thousands of bricks every week.</a:t>
            </a:r>
          </a:p>
          <a:p>
            <a:pPr>
              <a:buFont typeface="Arial" panose="020B0604020202020204" pitchFamily="34" charset="0"/>
              <a:buChar char="•"/>
            </a:pPr>
            <a:r>
              <a:rPr lang="en-GB" dirty="0">
                <a:latin typeface="Castledown" panose="02000503040000020003" pitchFamily="2" charset="0"/>
              </a:rPr>
              <a:t>Timber yards supplied the wood needed for beams, floors, and window frames.</a:t>
            </a:r>
          </a:p>
          <a:p>
            <a:pPr>
              <a:buNone/>
            </a:pPr>
            <a:r>
              <a:rPr lang="en-GB" dirty="0">
                <a:latin typeface="Castledown" panose="02000503040000020003" pitchFamily="2" charset="0"/>
              </a:rPr>
              <a:t>This created new jobs for builders, carpenters, stonemasons, and brickmakers — not just railway engineers!</a:t>
            </a:r>
          </a:p>
          <a:p>
            <a:r>
              <a:rPr lang="en-GB" b="1" dirty="0">
                <a:latin typeface="Castledown" panose="02000503040000020003" pitchFamily="2" charset="0"/>
              </a:rPr>
              <a:t>💡 Did you know?</a:t>
            </a:r>
          </a:p>
          <a:p>
            <a:r>
              <a:rPr lang="en-GB" dirty="0">
                <a:latin typeface="Castledown" panose="02000503040000020003" pitchFamily="2" charset="0"/>
              </a:rPr>
              <a:t>When the Works were being built, Swindon’s brickworks were so busy that bricks were sometimes made </a:t>
            </a:r>
            <a:r>
              <a:rPr lang="en-GB" b="1" dirty="0">
                <a:latin typeface="Castledown" panose="02000503040000020003" pitchFamily="2" charset="0"/>
              </a:rPr>
              <a:t>day and night</a:t>
            </a:r>
            <a:r>
              <a:rPr lang="en-GB" dirty="0">
                <a:latin typeface="Castledown" panose="02000503040000020003" pitchFamily="2" charset="0"/>
              </a:rPr>
              <a:t> to keep up with demand!</a:t>
            </a:r>
          </a:p>
          <a:p>
            <a:pPr>
              <a:buNone/>
            </a:pPr>
            <a:endParaRPr lang="en-GB" dirty="0">
              <a:latin typeface="Castledown" panose="02000503040000020003" pitchFamily="2" charset="0"/>
            </a:endParaRPr>
          </a:p>
        </p:txBody>
      </p:sp>
      <p:sp>
        <p:nvSpPr>
          <p:cNvPr id="12" name="TextBox 11">
            <a:extLst>
              <a:ext uri="{FF2B5EF4-FFF2-40B4-BE49-F238E27FC236}">
                <a16:creationId xmlns:a16="http://schemas.microsoft.com/office/drawing/2014/main" id="{896A210F-53FF-DD40-ED3C-6B29BD980736}"/>
              </a:ext>
            </a:extLst>
          </p:cNvPr>
          <p:cNvSpPr txBox="1"/>
          <p:nvPr/>
        </p:nvSpPr>
        <p:spPr>
          <a:xfrm>
            <a:off x="318977" y="5400199"/>
            <a:ext cx="7153539" cy="1384995"/>
          </a:xfrm>
          <a:prstGeom prst="rect">
            <a:avLst/>
          </a:prstGeom>
          <a:noFill/>
        </p:spPr>
        <p:txBody>
          <a:bodyPr wrap="square">
            <a:spAutoFit/>
          </a:bodyPr>
          <a:lstStyle/>
          <a:p>
            <a:pPr>
              <a:buNone/>
            </a:pPr>
            <a:r>
              <a:rPr lang="en-GB" dirty="0">
                <a:latin typeface="Castledown" panose="02000503040000020003" pitchFamily="2" charset="0"/>
              </a:rPr>
              <a:t>🏘️ The Railway Village</a:t>
            </a:r>
          </a:p>
          <a:p>
            <a:pPr>
              <a:buFont typeface="Arial" panose="020B0604020202020204" pitchFamily="34" charset="0"/>
              <a:buChar char="•"/>
            </a:pPr>
            <a:r>
              <a:rPr lang="en-GB" dirty="0">
                <a:latin typeface="Castledown" panose="02000503040000020003" pitchFamily="2" charset="0"/>
              </a:rPr>
              <a:t>It was built in the 1840s to house the railway workers and their families.</a:t>
            </a:r>
          </a:p>
          <a:p>
            <a:pPr>
              <a:buFont typeface="Arial" panose="020B0604020202020204" pitchFamily="34" charset="0"/>
              <a:buChar char="•"/>
            </a:pPr>
            <a:r>
              <a:rPr lang="en-GB" dirty="0">
                <a:latin typeface="Castledown" panose="02000503040000020003" pitchFamily="2" charset="0"/>
              </a:rPr>
              <a:t>The houses were made from local stone and brick.</a:t>
            </a:r>
          </a:p>
          <a:p>
            <a:pPr>
              <a:buFont typeface="Arial" panose="020B0604020202020204" pitchFamily="34" charset="0"/>
              <a:buChar char="•"/>
            </a:pPr>
            <a:r>
              <a:rPr lang="en-GB" dirty="0">
                <a:latin typeface="Castledown" panose="02000503040000020003" pitchFamily="2" charset="0"/>
              </a:rPr>
              <a:t>The village even had a school, church, and health centre — all built using these materials.</a:t>
            </a:r>
          </a:p>
          <a:p>
            <a:pPr>
              <a:buNone/>
            </a:pPr>
            <a:r>
              <a:rPr lang="en-GB" dirty="0">
                <a:latin typeface="Castledown" panose="02000503040000020003" pitchFamily="2" charset="0"/>
              </a:rPr>
              <a:t>So, the materials helped create a whole new community!</a:t>
            </a:r>
          </a:p>
        </p:txBody>
      </p:sp>
      <p:pic>
        <p:nvPicPr>
          <p:cNvPr id="19" name="Graphic 18" descr="Building Brick Wall with solid fill">
            <a:extLst>
              <a:ext uri="{FF2B5EF4-FFF2-40B4-BE49-F238E27FC236}">
                <a16:creationId xmlns:a16="http://schemas.microsoft.com/office/drawing/2014/main" id="{3EFAD4AE-C68E-2E29-26D4-4C9599D0242F}"/>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469122" y="254980"/>
            <a:ext cx="914400" cy="914400"/>
          </a:xfrm>
          <a:prstGeom prst="rect">
            <a:avLst/>
          </a:prstGeom>
        </p:spPr>
      </p:pic>
      <p:pic>
        <p:nvPicPr>
          <p:cNvPr id="3074" name="Picture 2" descr="Back alley, Swindon Railway Village ...">
            <a:extLst>
              <a:ext uri="{FF2B5EF4-FFF2-40B4-BE49-F238E27FC236}">
                <a16:creationId xmlns:a16="http://schemas.microsoft.com/office/drawing/2014/main" id="{57917155-5B3E-3B37-78BB-E7F8529D12D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75813" y="3880618"/>
            <a:ext cx="1160056" cy="1548735"/>
          </a:xfrm>
          <a:custGeom>
            <a:avLst/>
            <a:gdLst>
              <a:gd name="connsiteX0" fmla="*/ 0 w 1160056"/>
              <a:gd name="connsiteY0" fmla="*/ 0 h 1548735"/>
              <a:gd name="connsiteX1" fmla="*/ 603229 w 1160056"/>
              <a:gd name="connsiteY1" fmla="*/ 0 h 1548735"/>
              <a:gd name="connsiteX2" fmla="*/ 1160056 w 1160056"/>
              <a:gd name="connsiteY2" fmla="*/ 0 h 1548735"/>
              <a:gd name="connsiteX3" fmla="*/ 1160056 w 1160056"/>
              <a:gd name="connsiteY3" fmla="*/ 547220 h 1548735"/>
              <a:gd name="connsiteX4" fmla="*/ 1160056 w 1160056"/>
              <a:gd name="connsiteY4" fmla="*/ 1078952 h 1548735"/>
              <a:gd name="connsiteX5" fmla="*/ 1160056 w 1160056"/>
              <a:gd name="connsiteY5" fmla="*/ 1548735 h 1548735"/>
              <a:gd name="connsiteX6" fmla="*/ 580028 w 1160056"/>
              <a:gd name="connsiteY6" fmla="*/ 1548735 h 1548735"/>
              <a:gd name="connsiteX7" fmla="*/ 0 w 1160056"/>
              <a:gd name="connsiteY7" fmla="*/ 1548735 h 1548735"/>
              <a:gd name="connsiteX8" fmla="*/ 0 w 1160056"/>
              <a:gd name="connsiteY8" fmla="*/ 1047977 h 1548735"/>
              <a:gd name="connsiteX9" fmla="*/ 0 w 1160056"/>
              <a:gd name="connsiteY9" fmla="*/ 547220 h 1548735"/>
              <a:gd name="connsiteX10" fmla="*/ 0 w 1160056"/>
              <a:gd name="connsiteY10" fmla="*/ 0 h 1548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0056" h="1548735" extrusionOk="0">
                <a:moveTo>
                  <a:pt x="0" y="0"/>
                </a:moveTo>
                <a:cubicBezTo>
                  <a:pt x="255796" y="30082"/>
                  <a:pt x="449776" y="-13307"/>
                  <a:pt x="603229" y="0"/>
                </a:cubicBezTo>
                <a:cubicBezTo>
                  <a:pt x="756682" y="13307"/>
                  <a:pt x="983990" y="4096"/>
                  <a:pt x="1160056" y="0"/>
                </a:cubicBezTo>
                <a:cubicBezTo>
                  <a:pt x="1176052" y="161906"/>
                  <a:pt x="1142434" y="277545"/>
                  <a:pt x="1160056" y="547220"/>
                </a:cubicBezTo>
                <a:cubicBezTo>
                  <a:pt x="1177678" y="816895"/>
                  <a:pt x="1141372" y="831871"/>
                  <a:pt x="1160056" y="1078952"/>
                </a:cubicBezTo>
                <a:cubicBezTo>
                  <a:pt x="1178740" y="1326033"/>
                  <a:pt x="1159860" y="1444351"/>
                  <a:pt x="1160056" y="1548735"/>
                </a:cubicBezTo>
                <a:cubicBezTo>
                  <a:pt x="994642" y="1548745"/>
                  <a:pt x="864174" y="1556765"/>
                  <a:pt x="580028" y="1548735"/>
                </a:cubicBezTo>
                <a:cubicBezTo>
                  <a:pt x="295882" y="1540705"/>
                  <a:pt x="237960" y="1561557"/>
                  <a:pt x="0" y="1548735"/>
                </a:cubicBezTo>
                <a:cubicBezTo>
                  <a:pt x="-20214" y="1354323"/>
                  <a:pt x="22736" y="1293251"/>
                  <a:pt x="0" y="1047977"/>
                </a:cubicBezTo>
                <a:cubicBezTo>
                  <a:pt x="-22736" y="802703"/>
                  <a:pt x="-16916" y="716113"/>
                  <a:pt x="0" y="547220"/>
                </a:cubicBezTo>
                <a:cubicBezTo>
                  <a:pt x="16916" y="378327"/>
                  <a:pt x="2074" y="257287"/>
                  <a:pt x="0" y="0"/>
                </a:cubicBezTo>
                <a:close/>
              </a:path>
            </a:pathLst>
          </a:custGeom>
          <a:noFill/>
          <a:ln>
            <a:solidFill>
              <a:schemeClr val="tx1"/>
            </a:solidFill>
            <a:extLst>
              <a:ext uri="{C807C97D-BFC1-408E-A445-0C87EB9F89A2}">
                <ask:lineSketchStyleProps xmlns:ask="http://schemas.microsoft.com/office/drawing/2018/sketchyshapes" sd="3629766975">
                  <a:prstGeom prst="rect">
                    <a:avLst/>
                  </a:prstGeom>
                  <ask:type>
                    <ask:lineSketchFreehand/>
                  </ask:type>
                </ask:lineSketchStyleProps>
              </a:ext>
            </a:extLst>
          </a:ln>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D89107ED-7A60-47C5-46E9-5F15A5AB7BC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78596" y="4101893"/>
            <a:ext cx="1753518" cy="1315138"/>
          </a:xfrm>
          <a:custGeom>
            <a:avLst/>
            <a:gdLst>
              <a:gd name="connsiteX0" fmla="*/ 0 w 1753518"/>
              <a:gd name="connsiteY0" fmla="*/ 0 h 1315138"/>
              <a:gd name="connsiteX1" fmla="*/ 602041 w 1753518"/>
              <a:gd name="connsiteY1" fmla="*/ 0 h 1315138"/>
              <a:gd name="connsiteX2" fmla="*/ 1186547 w 1753518"/>
              <a:gd name="connsiteY2" fmla="*/ 0 h 1315138"/>
              <a:gd name="connsiteX3" fmla="*/ 1753518 w 1753518"/>
              <a:gd name="connsiteY3" fmla="*/ 0 h 1315138"/>
              <a:gd name="connsiteX4" fmla="*/ 1753518 w 1753518"/>
              <a:gd name="connsiteY4" fmla="*/ 644418 h 1315138"/>
              <a:gd name="connsiteX5" fmla="*/ 1753518 w 1753518"/>
              <a:gd name="connsiteY5" fmla="*/ 1315138 h 1315138"/>
              <a:gd name="connsiteX6" fmla="*/ 1221618 w 1753518"/>
              <a:gd name="connsiteY6" fmla="*/ 1315138 h 1315138"/>
              <a:gd name="connsiteX7" fmla="*/ 654647 w 1753518"/>
              <a:gd name="connsiteY7" fmla="*/ 1315138 h 1315138"/>
              <a:gd name="connsiteX8" fmla="*/ 0 w 1753518"/>
              <a:gd name="connsiteY8" fmla="*/ 1315138 h 1315138"/>
              <a:gd name="connsiteX9" fmla="*/ 0 w 1753518"/>
              <a:gd name="connsiteY9" fmla="*/ 644418 h 1315138"/>
              <a:gd name="connsiteX10" fmla="*/ 0 w 1753518"/>
              <a:gd name="connsiteY10" fmla="*/ 0 h 1315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53518" h="1315138" extrusionOk="0">
                <a:moveTo>
                  <a:pt x="0" y="0"/>
                </a:moveTo>
                <a:cubicBezTo>
                  <a:pt x="145047" y="21695"/>
                  <a:pt x="416485" y="29926"/>
                  <a:pt x="602041" y="0"/>
                </a:cubicBezTo>
                <a:cubicBezTo>
                  <a:pt x="787597" y="-29926"/>
                  <a:pt x="1062224" y="-17660"/>
                  <a:pt x="1186547" y="0"/>
                </a:cubicBezTo>
                <a:cubicBezTo>
                  <a:pt x="1310870" y="17660"/>
                  <a:pt x="1511729" y="10379"/>
                  <a:pt x="1753518" y="0"/>
                </a:cubicBezTo>
                <a:cubicBezTo>
                  <a:pt x="1776906" y="251354"/>
                  <a:pt x="1734650" y="457557"/>
                  <a:pt x="1753518" y="644418"/>
                </a:cubicBezTo>
                <a:cubicBezTo>
                  <a:pt x="1772386" y="831279"/>
                  <a:pt x="1771756" y="1131823"/>
                  <a:pt x="1753518" y="1315138"/>
                </a:cubicBezTo>
                <a:cubicBezTo>
                  <a:pt x="1611535" y="1317770"/>
                  <a:pt x="1475124" y="1323477"/>
                  <a:pt x="1221618" y="1315138"/>
                </a:cubicBezTo>
                <a:cubicBezTo>
                  <a:pt x="968112" y="1306799"/>
                  <a:pt x="874442" y="1297662"/>
                  <a:pt x="654647" y="1315138"/>
                </a:cubicBezTo>
                <a:cubicBezTo>
                  <a:pt x="434852" y="1332614"/>
                  <a:pt x="157150" y="1320654"/>
                  <a:pt x="0" y="1315138"/>
                </a:cubicBezTo>
                <a:cubicBezTo>
                  <a:pt x="-14312" y="1086765"/>
                  <a:pt x="-10763" y="853214"/>
                  <a:pt x="0" y="644418"/>
                </a:cubicBezTo>
                <a:cubicBezTo>
                  <a:pt x="10763" y="435622"/>
                  <a:pt x="-15475" y="271738"/>
                  <a:pt x="0" y="0"/>
                </a:cubicBezTo>
                <a:close/>
              </a:path>
            </a:pathLst>
          </a:custGeom>
          <a:noFill/>
          <a:ln>
            <a:solidFill>
              <a:schemeClr val="tx1"/>
            </a:solidFill>
            <a:extLst>
              <a:ext uri="{C807C97D-BFC1-408E-A445-0C87EB9F89A2}">
                <ask:lineSketchStyleProps xmlns:ask="http://schemas.microsoft.com/office/drawing/2018/sketchyshapes" sd="1201170183">
                  <a:prstGeom prst="rect">
                    <a:avLst/>
                  </a:prstGeom>
                  <ask:type>
                    <ask:lineSketchFreehand/>
                  </ask:type>
                </ask:lineSketchStyleProps>
              </a:ext>
            </a:extLst>
          </a:ln>
          <a:extLst>
            <a:ext uri="{909E8E84-426E-40DD-AFC4-6F175D3DCCD1}">
              <a14:hiddenFill xmlns:a14="http://schemas.microsoft.com/office/drawing/2010/main">
                <a:solidFill>
                  <a:srgbClr val="FFFFFF"/>
                </a:solidFill>
              </a14:hiddenFill>
            </a:ext>
          </a:extLst>
        </p:spPr>
      </p:pic>
      <p:pic>
        <p:nvPicPr>
          <p:cNvPr id="3078" name="Picture 6" descr="Mechanics' Institute, Swindon © Chris Allen cc-by-sa/2.0 :: Geograph  Britain and Ireland">
            <a:extLst>
              <a:ext uri="{FF2B5EF4-FFF2-40B4-BE49-F238E27FC236}">
                <a16:creationId xmlns:a16="http://schemas.microsoft.com/office/drawing/2014/main" id="{C5393BB8-5ABF-D82E-A705-6EA2BB9D3D7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7832" y="4137920"/>
            <a:ext cx="1721910" cy="1291433"/>
          </a:xfrm>
          <a:custGeom>
            <a:avLst/>
            <a:gdLst>
              <a:gd name="connsiteX0" fmla="*/ 0 w 1721910"/>
              <a:gd name="connsiteY0" fmla="*/ 0 h 1291433"/>
              <a:gd name="connsiteX1" fmla="*/ 522313 w 1721910"/>
              <a:gd name="connsiteY1" fmla="*/ 0 h 1291433"/>
              <a:gd name="connsiteX2" fmla="*/ 1113502 w 1721910"/>
              <a:gd name="connsiteY2" fmla="*/ 0 h 1291433"/>
              <a:gd name="connsiteX3" fmla="*/ 1721910 w 1721910"/>
              <a:gd name="connsiteY3" fmla="*/ 0 h 1291433"/>
              <a:gd name="connsiteX4" fmla="*/ 1721910 w 1721910"/>
              <a:gd name="connsiteY4" fmla="*/ 632802 h 1291433"/>
              <a:gd name="connsiteX5" fmla="*/ 1721910 w 1721910"/>
              <a:gd name="connsiteY5" fmla="*/ 1291433 h 1291433"/>
              <a:gd name="connsiteX6" fmla="*/ 1130721 w 1721910"/>
              <a:gd name="connsiteY6" fmla="*/ 1291433 h 1291433"/>
              <a:gd name="connsiteX7" fmla="*/ 539532 w 1721910"/>
              <a:gd name="connsiteY7" fmla="*/ 1291433 h 1291433"/>
              <a:gd name="connsiteX8" fmla="*/ 0 w 1721910"/>
              <a:gd name="connsiteY8" fmla="*/ 1291433 h 1291433"/>
              <a:gd name="connsiteX9" fmla="*/ 0 w 1721910"/>
              <a:gd name="connsiteY9" fmla="*/ 632802 h 1291433"/>
              <a:gd name="connsiteX10" fmla="*/ 0 w 1721910"/>
              <a:gd name="connsiteY10" fmla="*/ 0 h 1291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21910" h="1291433" extrusionOk="0">
                <a:moveTo>
                  <a:pt x="0" y="0"/>
                </a:moveTo>
                <a:cubicBezTo>
                  <a:pt x="191600" y="-21742"/>
                  <a:pt x="344104" y="24480"/>
                  <a:pt x="522313" y="0"/>
                </a:cubicBezTo>
                <a:cubicBezTo>
                  <a:pt x="700522" y="-24480"/>
                  <a:pt x="923478" y="8181"/>
                  <a:pt x="1113502" y="0"/>
                </a:cubicBezTo>
                <a:cubicBezTo>
                  <a:pt x="1303526" y="-8181"/>
                  <a:pt x="1436719" y="-690"/>
                  <a:pt x="1721910" y="0"/>
                </a:cubicBezTo>
                <a:cubicBezTo>
                  <a:pt x="1709258" y="181703"/>
                  <a:pt x="1696834" y="496454"/>
                  <a:pt x="1721910" y="632802"/>
                </a:cubicBezTo>
                <a:cubicBezTo>
                  <a:pt x="1746986" y="769150"/>
                  <a:pt x="1693995" y="1069044"/>
                  <a:pt x="1721910" y="1291433"/>
                </a:cubicBezTo>
                <a:cubicBezTo>
                  <a:pt x="1431164" y="1296212"/>
                  <a:pt x="1273091" y="1298856"/>
                  <a:pt x="1130721" y="1291433"/>
                </a:cubicBezTo>
                <a:cubicBezTo>
                  <a:pt x="988351" y="1284010"/>
                  <a:pt x="681981" y="1269966"/>
                  <a:pt x="539532" y="1291433"/>
                </a:cubicBezTo>
                <a:cubicBezTo>
                  <a:pt x="397083" y="1312900"/>
                  <a:pt x="254604" y="1312794"/>
                  <a:pt x="0" y="1291433"/>
                </a:cubicBezTo>
                <a:cubicBezTo>
                  <a:pt x="-22988" y="1016699"/>
                  <a:pt x="15966" y="819676"/>
                  <a:pt x="0" y="632802"/>
                </a:cubicBezTo>
                <a:cubicBezTo>
                  <a:pt x="-15966" y="445928"/>
                  <a:pt x="-29748" y="196506"/>
                  <a:pt x="0" y="0"/>
                </a:cubicBezTo>
                <a:close/>
              </a:path>
            </a:pathLst>
          </a:custGeom>
          <a:noFill/>
          <a:ln>
            <a:solidFill>
              <a:schemeClr val="tx1"/>
            </a:solidFill>
            <a:extLst>
              <a:ext uri="{C807C97D-BFC1-408E-A445-0C87EB9F89A2}">
                <ask:lineSketchStyleProps xmlns:ask="http://schemas.microsoft.com/office/drawing/2018/sketchyshapes" sd="3971707949">
                  <a:prstGeom prst="rect">
                    <a:avLst/>
                  </a:prstGeom>
                  <ask:type>
                    <ask:lineSketchFreehand/>
                  </ask:type>
                </ask:lineSketchStyleProps>
              </a:ext>
            </a:extLst>
          </a:ln>
          <a:extLst>
            <a:ext uri="{909E8E84-426E-40DD-AFC4-6F175D3DCCD1}">
              <a14:hiddenFill xmlns:a14="http://schemas.microsoft.com/office/drawing/2010/main">
                <a:solidFill>
                  <a:srgbClr val="FFFFFF"/>
                </a:solidFill>
              </a14:hiddenFill>
            </a:ext>
          </a:extLst>
        </p:spPr>
      </p:pic>
      <p:pic>
        <p:nvPicPr>
          <p:cNvPr id="25" name="Picture 24" descr="A bee flying over a city&#10;&#10;AI-generated content may be incorrect.">
            <a:extLst>
              <a:ext uri="{FF2B5EF4-FFF2-40B4-BE49-F238E27FC236}">
                <a16:creationId xmlns:a16="http://schemas.microsoft.com/office/drawing/2014/main" id="{EC4B4FF5-59AC-11C2-54A6-8F0574ECEFBB}"/>
              </a:ext>
            </a:extLst>
          </p:cNvPr>
          <p:cNvPicPr>
            <a:picLocks noChangeAspect="1"/>
          </p:cNvPicPr>
          <p:nvPr/>
        </p:nvPicPr>
        <p:blipFill>
          <a:blip r:embed="rId10"/>
          <a:stretch>
            <a:fillRect/>
          </a:stretch>
        </p:blipFill>
        <p:spPr>
          <a:xfrm>
            <a:off x="7484589" y="4834986"/>
            <a:ext cx="1435895" cy="1428392"/>
          </a:xfrm>
          <a:prstGeom prst="rect">
            <a:avLst/>
          </a:prstGeom>
        </p:spPr>
      </p:pic>
      <p:pic>
        <p:nvPicPr>
          <p:cNvPr id="27" name="Picture 26" descr="A green tape measure with a black background&#10;&#10;AI-generated content may be incorrect.">
            <a:extLst>
              <a:ext uri="{FF2B5EF4-FFF2-40B4-BE49-F238E27FC236}">
                <a16:creationId xmlns:a16="http://schemas.microsoft.com/office/drawing/2014/main" id="{EF3A7746-262F-182D-016E-87F152F50E22}"/>
              </a:ext>
            </a:extLst>
          </p:cNvPr>
          <p:cNvPicPr>
            <a:picLocks noChangeAspect="1"/>
          </p:cNvPicPr>
          <p:nvPr/>
        </p:nvPicPr>
        <p:blipFill>
          <a:blip r:embed="rId11"/>
          <a:stretch>
            <a:fillRect/>
          </a:stretch>
        </p:blipFill>
        <p:spPr>
          <a:xfrm>
            <a:off x="6019513" y="6360526"/>
            <a:ext cx="579937" cy="384601"/>
          </a:xfrm>
          <a:prstGeom prst="rect">
            <a:avLst/>
          </a:prstGeom>
        </p:spPr>
      </p:pic>
    </p:spTree>
    <p:extLst>
      <p:ext uri="{BB962C8B-B14F-4D97-AF65-F5344CB8AC3E}">
        <p14:creationId xmlns:p14="http://schemas.microsoft.com/office/powerpoint/2010/main" val="18838709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AC2A3179-1F67-85E8-63FE-261678975122}"/>
            </a:ext>
          </a:extLst>
        </p:cNvPr>
        <p:cNvGrpSpPr/>
        <p:nvPr/>
      </p:nvGrpSpPr>
      <p:grpSpPr>
        <a:xfrm>
          <a:off x="0" y="0"/>
          <a:ext cx="0" cy="0"/>
          <a:chOff x="0" y="0"/>
          <a:chExt cx="0" cy="0"/>
        </a:xfrm>
      </p:grpSpPr>
      <p:sp>
        <p:nvSpPr>
          <p:cNvPr id="33" name="Rectangle: Rounded Corners 32">
            <a:extLst>
              <a:ext uri="{FF2B5EF4-FFF2-40B4-BE49-F238E27FC236}">
                <a16:creationId xmlns:a16="http://schemas.microsoft.com/office/drawing/2014/main" id="{E1DF4211-6189-CAE4-1375-92AF1209DE39}"/>
              </a:ext>
            </a:extLst>
          </p:cNvPr>
          <p:cNvSpPr/>
          <p:nvPr/>
        </p:nvSpPr>
        <p:spPr>
          <a:xfrm>
            <a:off x="315912" y="3856751"/>
            <a:ext cx="8648862" cy="2923369"/>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a:extLst>
              <a:ext uri="{FF2B5EF4-FFF2-40B4-BE49-F238E27FC236}">
                <a16:creationId xmlns:a16="http://schemas.microsoft.com/office/drawing/2014/main" id="{CCEDCC54-02F9-579F-566B-29BF0E79C50F}"/>
              </a:ext>
            </a:extLst>
          </p:cNvPr>
          <p:cNvSpPr/>
          <p:nvPr/>
        </p:nvSpPr>
        <p:spPr>
          <a:xfrm>
            <a:off x="315912" y="189881"/>
            <a:ext cx="8648862" cy="2494325"/>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 name="Group 8">
            <a:extLst>
              <a:ext uri="{FF2B5EF4-FFF2-40B4-BE49-F238E27FC236}">
                <a16:creationId xmlns:a16="http://schemas.microsoft.com/office/drawing/2014/main" id="{CD3B6DFC-39BF-194D-A38D-CED9B382A080}"/>
              </a:ext>
            </a:extLst>
          </p:cNvPr>
          <p:cNvGrpSpPr/>
          <p:nvPr/>
        </p:nvGrpSpPr>
        <p:grpSpPr>
          <a:xfrm>
            <a:off x="315912" y="192686"/>
            <a:ext cx="2913040" cy="1087154"/>
            <a:chOff x="4697294" y="1635623"/>
            <a:chExt cx="2913040" cy="1087154"/>
          </a:xfrm>
        </p:grpSpPr>
        <p:sp>
          <p:nvSpPr>
            <p:cNvPr id="10" name="Rectangle: Rounded Corners 9">
              <a:extLst>
                <a:ext uri="{FF2B5EF4-FFF2-40B4-BE49-F238E27FC236}">
                  <a16:creationId xmlns:a16="http://schemas.microsoft.com/office/drawing/2014/main" id="{2A91BD24-FC44-3AC9-D597-644C6B41EC28}"/>
                </a:ext>
              </a:extLst>
            </p:cNvPr>
            <p:cNvSpPr/>
            <p:nvPr/>
          </p:nvSpPr>
          <p:spPr>
            <a:xfrm>
              <a:off x="4697294" y="1635623"/>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Rectangle 10">
              <a:extLst>
                <a:ext uri="{FF2B5EF4-FFF2-40B4-BE49-F238E27FC236}">
                  <a16:creationId xmlns:a16="http://schemas.microsoft.com/office/drawing/2014/main" id="{89D5DB4F-EA06-7C86-EEA1-434AD3CD4536}"/>
                </a:ext>
              </a:extLst>
            </p:cNvPr>
            <p:cNvSpPr/>
            <p:nvPr/>
          </p:nvSpPr>
          <p:spPr>
            <a:xfrm>
              <a:off x="5924685" y="1638318"/>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Transportation &amp; Logistics</a:t>
              </a:r>
            </a:p>
          </p:txBody>
        </p:sp>
      </p:grpSp>
      <p:sp>
        <p:nvSpPr>
          <p:cNvPr id="13" name="Google Shape;142;p31">
            <a:hlinkClick r:id="rId3" action="ppaction://hlinksldjump"/>
            <a:extLst>
              <a:ext uri="{FF2B5EF4-FFF2-40B4-BE49-F238E27FC236}">
                <a16:creationId xmlns:a16="http://schemas.microsoft.com/office/drawing/2014/main" id="{7AB0861E-4995-C66F-3118-FF7C947321DA}"/>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800" b="1" i="0" u="none" strike="noStrike" cap="none" dirty="0">
                <a:solidFill>
                  <a:srgbClr val="2F2967"/>
                </a:solidFill>
                <a:latin typeface="Arial"/>
                <a:ea typeface="Arial"/>
                <a:cs typeface="Arial"/>
                <a:sym typeface="Arial"/>
              </a:rPr>
              <a:t>Trade</a:t>
            </a:r>
            <a:endParaRPr sz="2400" b="0" i="0" u="none" strike="noStrike" cap="none" dirty="0">
              <a:solidFill>
                <a:srgbClr val="2F2967"/>
              </a:solidFill>
              <a:latin typeface="Arial"/>
              <a:ea typeface="Arial"/>
              <a:cs typeface="Arial"/>
              <a:sym typeface="Arial"/>
            </a:endParaRPr>
          </a:p>
        </p:txBody>
      </p:sp>
      <p:sp>
        <p:nvSpPr>
          <p:cNvPr id="3" name="TextBox 2">
            <a:extLst>
              <a:ext uri="{FF2B5EF4-FFF2-40B4-BE49-F238E27FC236}">
                <a16:creationId xmlns:a16="http://schemas.microsoft.com/office/drawing/2014/main" id="{5DA50A0C-A1DF-3B42-CD33-B088E91A6A36}"/>
              </a:ext>
            </a:extLst>
          </p:cNvPr>
          <p:cNvSpPr txBox="1"/>
          <p:nvPr/>
        </p:nvSpPr>
        <p:spPr>
          <a:xfrm>
            <a:off x="387730" y="1003458"/>
            <a:ext cx="8648862" cy="1600438"/>
          </a:xfrm>
          <a:prstGeom prst="rect">
            <a:avLst/>
          </a:prstGeom>
          <a:noFill/>
        </p:spPr>
        <p:txBody>
          <a:bodyPr wrap="square">
            <a:spAutoFit/>
          </a:bodyPr>
          <a:lstStyle/>
          <a:p>
            <a:pPr>
              <a:buNone/>
            </a:pPr>
            <a:br>
              <a:rPr lang="en-GB" dirty="0">
                <a:latin typeface="Castledown" panose="02000503040000020003" pitchFamily="2" charset="0"/>
              </a:rPr>
            </a:br>
            <a:endParaRPr lang="en-GB" dirty="0">
              <a:latin typeface="Castledown" panose="02000503040000020003" pitchFamily="2" charset="0"/>
            </a:endParaRPr>
          </a:p>
          <a:p>
            <a:pPr>
              <a:buNone/>
            </a:pPr>
            <a:r>
              <a:rPr lang="en-GB" dirty="0">
                <a:latin typeface="Castledown" panose="02000503040000020003" pitchFamily="2" charset="0"/>
              </a:rPr>
              <a:t>🧳 What Do “Transportation and Logistics” Mean?</a:t>
            </a:r>
          </a:p>
          <a:p>
            <a:pPr>
              <a:buFont typeface="Arial" panose="020B0604020202020204" pitchFamily="34" charset="0"/>
              <a:buChar char="•"/>
            </a:pPr>
            <a:r>
              <a:rPr lang="en-GB" dirty="0">
                <a:latin typeface="Castledown" panose="02000503040000020003" pitchFamily="2" charset="0"/>
              </a:rPr>
              <a:t>Transportation means moving people or things from one place to another.</a:t>
            </a:r>
          </a:p>
          <a:p>
            <a:pPr>
              <a:buFont typeface="Arial" panose="020B0604020202020204" pitchFamily="34" charset="0"/>
              <a:buChar char="•"/>
            </a:pPr>
            <a:r>
              <a:rPr lang="en-GB" dirty="0">
                <a:latin typeface="Castledown" panose="02000503040000020003" pitchFamily="2" charset="0"/>
              </a:rPr>
              <a:t>Logistics is all about planning how to move those things safely and efficiently — making sure everything arrives where it should, when it should!</a:t>
            </a:r>
          </a:p>
          <a:p>
            <a:pPr>
              <a:buNone/>
            </a:pPr>
            <a:r>
              <a:rPr lang="en-GB" dirty="0">
                <a:latin typeface="Castledown" panose="02000503040000020003" pitchFamily="2" charset="0"/>
              </a:rPr>
              <a:t>So, in railway terms, logistics included organising timetables, cargo loading, and deliveries.</a:t>
            </a:r>
          </a:p>
        </p:txBody>
      </p:sp>
      <p:sp>
        <p:nvSpPr>
          <p:cNvPr id="5" name="TextBox 4">
            <a:extLst>
              <a:ext uri="{FF2B5EF4-FFF2-40B4-BE49-F238E27FC236}">
                <a16:creationId xmlns:a16="http://schemas.microsoft.com/office/drawing/2014/main" id="{906E940A-27D3-6C40-7558-6988F801F5D0}"/>
              </a:ext>
            </a:extLst>
          </p:cNvPr>
          <p:cNvSpPr txBox="1"/>
          <p:nvPr/>
        </p:nvSpPr>
        <p:spPr>
          <a:xfrm>
            <a:off x="472440" y="3887380"/>
            <a:ext cx="3942244" cy="2677656"/>
          </a:xfrm>
          <a:prstGeom prst="rect">
            <a:avLst/>
          </a:prstGeom>
          <a:noFill/>
        </p:spPr>
        <p:txBody>
          <a:bodyPr wrap="square">
            <a:spAutoFit/>
          </a:bodyPr>
          <a:lstStyle/>
          <a:p>
            <a:pPr>
              <a:buNone/>
            </a:pPr>
            <a:r>
              <a:rPr lang="en-GB" dirty="0">
                <a:latin typeface="Castledown" panose="02000503040000020003" pitchFamily="2" charset="0"/>
              </a:rPr>
              <a:t>🏭 Swindon’s Role</a:t>
            </a:r>
          </a:p>
          <a:p>
            <a:pPr>
              <a:buNone/>
            </a:pPr>
            <a:r>
              <a:rPr lang="en-GB" dirty="0">
                <a:latin typeface="Castledown" panose="02000503040000020003" pitchFamily="2" charset="0"/>
              </a:rPr>
              <a:t>Because Swindon was halfway between London and Bristol, it became a perfect railway hub.</a:t>
            </a:r>
          </a:p>
          <a:p>
            <a:pPr>
              <a:buFont typeface="Arial" panose="020B0604020202020204" pitchFamily="34" charset="0"/>
              <a:buChar char="•"/>
            </a:pPr>
            <a:r>
              <a:rPr lang="en-GB" dirty="0">
                <a:latin typeface="Castledown" panose="02000503040000020003" pitchFamily="2" charset="0"/>
              </a:rPr>
              <a:t>Trains carrying coal, iron, food, and goods passed through Swindon every day.</a:t>
            </a:r>
          </a:p>
          <a:p>
            <a:pPr>
              <a:buFont typeface="Arial" panose="020B0604020202020204" pitchFamily="34" charset="0"/>
              <a:buChar char="•"/>
            </a:pPr>
            <a:r>
              <a:rPr lang="en-GB" dirty="0">
                <a:latin typeface="Castledown" panose="02000503040000020003" pitchFamily="2" charset="0"/>
              </a:rPr>
              <a:t>Special teams worked to load and unload wagons, making sure items were sent to the right place.</a:t>
            </a:r>
          </a:p>
          <a:p>
            <a:pPr>
              <a:buFont typeface="Arial" panose="020B0604020202020204" pitchFamily="34" charset="0"/>
              <a:buChar char="•"/>
            </a:pPr>
            <a:r>
              <a:rPr lang="en-GB" dirty="0">
                <a:latin typeface="Castledown" panose="02000503040000020003" pitchFamily="2" charset="0"/>
              </a:rPr>
              <a:t>The town also became home to warehouses (for storing goods), freight depots (for organising cargo), and haulage companies (who helped deliver goods beyond the railway).</a:t>
            </a:r>
          </a:p>
        </p:txBody>
      </p:sp>
      <p:sp>
        <p:nvSpPr>
          <p:cNvPr id="7" name="TextBox 6">
            <a:extLst>
              <a:ext uri="{FF2B5EF4-FFF2-40B4-BE49-F238E27FC236}">
                <a16:creationId xmlns:a16="http://schemas.microsoft.com/office/drawing/2014/main" id="{0618FD5C-5221-0A68-2975-22C69AC76826}"/>
              </a:ext>
            </a:extLst>
          </p:cNvPr>
          <p:cNvSpPr txBox="1"/>
          <p:nvPr/>
        </p:nvSpPr>
        <p:spPr>
          <a:xfrm>
            <a:off x="4414684" y="3887380"/>
            <a:ext cx="4550090" cy="2462213"/>
          </a:xfrm>
          <a:prstGeom prst="rect">
            <a:avLst/>
          </a:prstGeom>
          <a:noFill/>
        </p:spPr>
        <p:txBody>
          <a:bodyPr wrap="square">
            <a:spAutoFit/>
          </a:bodyPr>
          <a:lstStyle/>
          <a:p>
            <a:pPr>
              <a:buNone/>
            </a:pPr>
            <a:r>
              <a:rPr lang="en-GB" dirty="0">
                <a:latin typeface="Castledown" panose="02000503040000020003" pitchFamily="2" charset="0"/>
              </a:rPr>
              <a:t>🚛 Supporting Industries</a:t>
            </a:r>
          </a:p>
          <a:p>
            <a:pPr>
              <a:buNone/>
            </a:pPr>
            <a:r>
              <a:rPr lang="en-GB" dirty="0">
                <a:latin typeface="Castledown" panose="02000503040000020003" pitchFamily="2" charset="0"/>
              </a:rPr>
              <a:t>All this busy railway activity helped new industries to grow:</a:t>
            </a:r>
          </a:p>
          <a:p>
            <a:pPr>
              <a:buFont typeface="Arial" panose="020B0604020202020204" pitchFamily="34" charset="0"/>
              <a:buChar char="•"/>
            </a:pPr>
            <a:r>
              <a:rPr lang="en-GB" dirty="0">
                <a:latin typeface="Castledown" panose="02000503040000020003" pitchFamily="2" charset="0"/>
              </a:rPr>
              <a:t>Warehousing – storing materials and products ready to be sent by train.</a:t>
            </a:r>
          </a:p>
          <a:p>
            <a:pPr>
              <a:buFont typeface="Arial" panose="020B0604020202020204" pitchFamily="34" charset="0"/>
              <a:buChar char="•"/>
            </a:pPr>
            <a:r>
              <a:rPr lang="en-GB" dirty="0">
                <a:latin typeface="Castledown" panose="02000503040000020003" pitchFamily="2" charset="0"/>
              </a:rPr>
              <a:t>Freight forwarding – making sure goods were sent on the right trains and reached the correct destinations.</a:t>
            </a:r>
          </a:p>
          <a:p>
            <a:pPr>
              <a:buFont typeface="Arial" panose="020B0604020202020204" pitchFamily="34" charset="0"/>
              <a:buChar char="•"/>
            </a:pPr>
            <a:r>
              <a:rPr lang="en-GB" dirty="0">
                <a:latin typeface="Castledown" panose="02000503040000020003" pitchFamily="2" charset="0"/>
              </a:rPr>
              <a:t>Haulage – using horses, carts, and later lorries to move goods between the railway and local businesses.</a:t>
            </a:r>
          </a:p>
          <a:p>
            <a:pPr>
              <a:buNone/>
            </a:pPr>
            <a:r>
              <a:rPr lang="en-GB" dirty="0">
                <a:latin typeface="Castledown" panose="02000503040000020003" pitchFamily="2" charset="0"/>
              </a:rPr>
              <a:t>These jobs helped Swindon’s economy thrive and gave work to hundreds of local people.</a:t>
            </a:r>
          </a:p>
        </p:txBody>
      </p:sp>
      <p:pic>
        <p:nvPicPr>
          <p:cNvPr id="12" name="Picture 11" descr="A blue and yellow logo&#10;&#10;AI-generated content may be incorrect.">
            <a:extLst>
              <a:ext uri="{FF2B5EF4-FFF2-40B4-BE49-F238E27FC236}">
                <a16:creationId xmlns:a16="http://schemas.microsoft.com/office/drawing/2014/main" id="{1B685E27-89DF-3659-2F45-CB2014582534}"/>
              </a:ext>
            </a:extLst>
          </p:cNvPr>
          <p:cNvPicPr>
            <a:picLocks noChangeAspect="1"/>
          </p:cNvPicPr>
          <p:nvPr/>
        </p:nvPicPr>
        <p:blipFill>
          <a:blip r:embed="rId4"/>
          <a:stretch>
            <a:fillRect/>
          </a:stretch>
        </p:blipFill>
        <p:spPr>
          <a:xfrm>
            <a:off x="7243191" y="6380222"/>
            <a:ext cx="1428369" cy="319305"/>
          </a:xfrm>
          <a:prstGeom prst="rect">
            <a:avLst/>
          </a:prstGeom>
        </p:spPr>
      </p:pic>
      <p:sp>
        <p:nvSpPr>
          <p:cNvPr id="15" name="TextBox 14">
            <a:extLst>
              <a:ext uri="{FF2B5EF4-FFF2-40B4-BE49-F238E27FC236}">
                <a16:creationId xmlns:a16="http://schemas.microsoft.com/office/drawing/2014/main" id="{50D31A87-F193-AFDA-63DE-F0BF6D2955F9}"/>
              </a:ext>
            </a:extLst>
          </p:cNvPr>
          <p:cNvSpPr txBox="1"/>
          <p:nvPr/>
        </p:nvSpPr>
        <p:spPr>
          <a:xfrm>
            <a:off x="3301212" y="265795"/>
            <a:ext cx="4312187" cy="1169551"/>
          </a:xfrm>
          <a:prstGeom prst="rect">
            <a:avLst/>
          </a:prstGeom>
          <a:noFill/>
        </p:spPr>
        <p:txBody>
          <a:bodyPr wrap="square">
            <a:spAutoFit/>
          </a:bodyPr>
          <a:lstStyle/>
          <a:p>
            <a:pPr>
              <a:buNone/>
            </a:pPr>
            <a:r>
              <a:rPr lang="en-GB" dirty="0">
                <a:latin typeface="Castledown" panose="02000503040000020003" pitchFamily="2" charset="0"/>
              </a:rPr>
              <a:t>When the railway came to Swindon, it didn’t just build trains — it moved people and goods all around the country!</a:t>
            </a:r>
            <a:br>
              <a:rPr lang="en-GB" dirty="0">
                <a:latin typeface="Castledown" panose="02000503040000020003" pitchFamily="2" charset="0"/>
              </a:rPr>
            </a:br>
            <a:r>
              <a:rPr lang="en-GB" dirty="0">
                <a:latin typeface="Castledown" panose="02000503040000020003" pitchFamily="2" charset="0"/>
              </a:rPr>
              <a:t>This made transportation and logistics a really important part of the town’s growth.</a:t>
            </a:r>
          </a:p>
        </p:txBody>
      </p:sp>
      <p:pic>
        <p:nvPicPr>
          <p:cNvPr id="16" name="Graphic 15" descr="Checklist with solid fill">
            <a:extLst>
              <a:ext uri="{FF2B5EF4-FFF2-40B4-BE49-F238E27FC236}">
                <a16:creationId xmlns:a16="http://schemas.microsoft.com/office/drawing/2014/main" id="{CFC7697E-5F29-F26D-29E5-4E656E628CD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8317" y="275721"/>
            <a:ext cx="914400" cy="914400"/>
          </a:xfrm>
          <a:prstGeom prst="rect">
            <a:avLst/>
          </a:prstGeom>
        </p:spPr>
      </p:pic>
      <p:pic>
        <p:nvPicPr>
          <p:cNvPr id="19" name="Picture 18" descr="A row of buildings with many windows&#10;&#10;AI-generated content may be incorrect.">
            <a:extLst>
              <a:ext uri="{FF2B5EF4-FFF2-40B4-BE49-F238E27FC236}">
                <a16:creationId xmlns:a16="http://schemas.microsoft.com/office/drawing/2014/main" id="{F9F8B4EA-5339-CB21-C193-BA0FD2E44423}"/>
              </a:ext>
            </a:extLst>
          </p:cNvPr>
          <p:cNvPicPr>
            <a:picLocks noChangeAspect="1"/>
          </p:cNvPicPr>
          <p:nvPr/>
        </p:nvPicPr>
        <p:blipFill>
          <a:blip r:embed="rId7"/>
          <a:stretch>
            <a:fillRect/>
          </a:stretch>
        </p:blipFill>
        <p:spPr>
          <a:xfrm>
            <a:off x="7815307" y="2873105"/>
            <a:ext cx="1006674" cy="850499"/>
          </a:xfrm>
          <a:prstGeom prst="rect">
            <a:avLst/>
          </a:prstGeom>
        </p:spPr>
      </p:pic>
      <p:pic>
        <p:nvPicPr>
          <p:cNvPr id="22" name="Picture 21" descr="A grey factory with smoke coming out of it&#10;&#10;AI-generated content may be incorrect.">
            <a:extLst>
              <a:ext uri="{FF2B5EF4-FFF2-40B4-BE49-F238E27FC236}">
                <a16:creationId xmlns:a16="http://schemas.microsoft.com/office/drawing/2014/main" id="{971CD801-C46B-BB44-180C-28A83BCA87E0}"/>
              </a:ext>
            </a:extLst>
          </p:cNvPr>
          <p:cNvPicPr>
            <a:picLocks noChangeAspect="1"/>
          </p:cNvPicPr>
          <p:nvPr/>
        </p:nvPicPr>
        <p:blipFill>
          <a:blip r:embed="rId8"/>
          <a:stretch>
            <a:fillRect/>
          </a:stretch>
        </p:blipFill>
        <p:spPr>
          <a:xfrm>
            <a:off x="387730" y="2576248"/>
            <a:ext cx="1155573" cy="1213930"/>
          </a:xfrm>
          <a:prstGeom prst="rect">
            <a:avLst/>
          </a:prstGeom>
        </p:spPr>
      </p:pic>
      <p:pic>
        <p:nvPicPr>
          <p:cNvPr id="27" name="Picture 26" descr="A group of trees on a black background&#10;&#10;AI-generated content may be incorrect.">
            <a:extLst>
              <a:ext uri="{FF2B5EF4-FFF2-40B4-BE49-F238E27FC236}">
                <a16:creationId xmlns:a16="http://schemas.microsoft.com/office/drawing/2014/main" id="{F3AE5DEC-582B-FB8F-EA99-A2793E6E358F}"/>
              </a:ext>
            </a:extLst>
          </p:cNvPr>
          <p:cNvPicPr>
            <a:picLocks noChangeAspect="1"/>
          </p:cNvPicPr>
          <p:nvPr/>
        </p:nvPicPr>
        <p:blipFill>
          <a:blip r:embed="rId9"/>
          <a:stretch>
            <a:fillRect/>
          </a:stretch>
        </p:blipFill>
        <p:spPr>
          <a:xfrm>
            <a:off x="3771116" y="3001249"/>
            <a:ext cx="724089" cy="817784"/>
          </a:xfrm>
          <a:prstGeom prst="rect">
            <a:avLst/>
          </a:prstGeom>
        </p:spPr>
      </p:pic>
      <p:pic>
        <p:nvPicPr>
          <p:cNvPr id="36" name="Picture 35" descr="A cartoon of a train&#10;&#10;AI-generated content may be incorrect.">
            <a:extLst>
              <a:ext uri="{FF2B5EF4-FFF2-40B4-BE49-F238E27FC236}">
                <a16:creationId xmlns:a16="http://schemas.microsoft.com/office/drawing/2014/main" id="{52D13634-D2BF-DEF3-59F9-D94712042E1B}"/>
              </a:ext>
            </a:extLst>
          </p:cNvPr>
          <p:cNvPicPr>
            <a:picLocks noChangeAspect="1"/>
          </p:cNvPicPr>
          <p:nvPr/>
        </p:nvPicPr>
        <p:blipFill>
          <a:blip r:embed="rId10"/>
          <a:stretch>
            <a:fillRect/>
          </a:stretch>
        </p:blipFill>
        <p:spPr>
          <a:xfrm>
            <a:off x="2775831" y="3174578"/>
            <a:ext cx="1035950" cy="682173"/>
          </a:xfrm>
          <a:prstGeom prst="rect">
            <a:avLst/>
          </a:prstGeom>
        </p:spPr>
      </p:pic>
      <p:pic>
        <p:nvPicPr>
          <p:cNvPr id="38" name="Picture 37" descr="A colorful sign with a green circle&#10;&#10;AI-generated content may be incorrect.">
            <a:extLst>
              <a:ext uri="{FF2B5EF4-FFF2-40B4-BE49-F238E27FC236}">
                <a16:creationId xmlns:a16="http://schemas.microsoft.com/office/drawing/2014/main" id="{442381B3-11A0-F117-AD1A-E95E5F4EDF80}"/>
              </a:ext>
            </a:extLst>
          </p:cNvPr>
          <p:cNvPicPr>
            <a:picLocks noChangeAspect="1"/>
          </p:cNvPicPr>
          <p:nvPr/>
        </p:nvPicPr>
        <p:blipFill>
          <a:blip r:embed="rId11"/>
          <a:stretch>
            <a:fillRect/>
          </a:stretch>
        </p:blipFill>
        <p:spPr>
          <a:xfrm flipH="1">
            <a:off x="2089603" y="3174578"/>
            <a:ext cx="320420" cy="694779"/>
          </a:xfrm>
          <a:prstGeom prst="rect">
            <a:avLst/>
          </a:prstGeom>
        </p:spPr>
      </p:pic>
      <p:pic>
        <p:nvPicPr>
          <p:cNvPr id="43" name="Picture 42" descr="A blue and black bridge&#10;&#10;AI-generated content may be incorrect.">
            <a:extLst>
              <a:ext uri="{FF2B5EF4-FFF2-40B4-BE49-F238E27FC236}">
                <a16:creationId xmlns:a16="http://schemas.microsoft.com/office/drawing/2014/main" id="{33B3D6B9-0F32-B3B8-DC49-B4B33AF2DBDF}"/>
              </a:ext>
            </a:extLst>
          </p:cNvPr>
          <p:cNvPicPr>
            <a:picLocks noChangeAspect="1"/>
          </p:cNvPicPr>
          <p:nvPr/>
        </p:nvPicPr>
        <p:blipFill>
          <a:blip r:embed="rId12"/>
          <a:stretch>
            <a:fillRect/>
          </a:stretch>
        </p:blipFill>
        <p:spPr>
          <a:xfrm>
            <a:off x="4640343" y="3128754"/>
            <a:ext cx="3408209" cy="732447"/>
          </a:xfrm>
          <a:prstGeom prst="rect">
            <a:avLst/>
          </a:prstGeom>
        </p:spPr>
      </p:pic>
    </p:spTree>
    <p:extLst>
      <p:ext uri="{BB962C8B-B14F-4D97-AF65-F5344CB8AC3E}">
        <p14:creationId xmlns:p14="http://schemas.microsoft.com/office/powerpoint/2010/main" val="28499250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51946241-14B4-7678-863D-9DB545B23A7B}"/>
            </a:ext>
          </a:extLst>
        </p:cNvPr>
        <p:cNvGrpSpPr/>
        <p:nvPr/>
      </p:nvGrpSpPr>
      <p:grpSpPr>
        <a:xfrm>
          <a:off x="0" y="0"/>
          <a:ext cx="0" cy="0"/>
          <a:chOff x="0" y="0"/>
          <a:chExt cx="0" cy="0"/>
        </a:xfrm>
      </p:grpSpPr>
      <p:pic>
        <p:nvPicPr>
          <p:cNvPr id="25" name="Picture 24" descr="A cartoon of a train&#10;&#10;AI-generated content may be incorrect.">
            <a:extLst>
              <a:ext uri="{FF2B5EF4-FFF2-40B4-BE49-F238E27FC236}">
                <a16:creationId xmlns:a16="http://schemas.microsoft.com/office/drawing/2014/main" id="{8B4BA2E1-3AB0-85A9-71FB-F12EBD58E657}"/>
              </a:ext>
            </a:extLst>
          </p:cNvPr>
          <p:cNvPicPr>
            <a:picLocks noChangeAspect="1"/>
          </p:cNvPicPr>
          <p:nvPr/>
        </p:nvPicPr>
        <p:blipFill>
          <a:blip r:embed="rId3"/>
          <a:stretch>
            <a:fillRect/>
          </a:stretch>
        </p:blipFill>
        <p:spPr>
          <a:xfrm>
            <a:off x="5047181" y="2177261"/>
            <a:ext cx="1355795" cy="1117657"/>
          </a:xfrm>
          <a:prstGeom prst="rect">
            <a:avLst/>
          </a:prstGeom>
        </p:spPr>
      </p:pic>
      <p:sp>
        <p:nvSpPr>
          <p:cNvPr id="15" name="Rectangle: Rounded Corners 14">
            <a:extLst>
              <a:ext uri="{FF2B5EF4-FFF2-40B4-BE49-F238E27FC236}">
                <a16:creationId xmlns:a16="http://schemas.microsoft.com/office/drawing/2014/main" id="{497BA965-8AB2-8C59-A97A-F2FC5537A8C8}"/>
              </a:ext>
            </a:extLst>
          </p:cNvPr>
          <p:cNvSpPr/>
          <p:nvPr/>
        </p:nvSpPr>
        <p:spPr>
          <a:xfrm>
            <a:off x="4857134" y="3281179"/>
            <a:ext cx="4179457" cy="2989517"/>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Rectangle: Rounded Corners 13">
            <a:extLst>
              <a:ext uri="{FF2B5EF4-FFF2-40B4-BE49-F238E27FC236}">
                <a16:creationId xmlns:a16="http://schemas.microsoft.com/office/drawing/2014/main" id="{AFD8B922-7F36-AAB8-D935-FF604CFD2C28}"/>
              </a:ext>
            </a:extLst>
          </p:cNvPr>
          <p:cNvSpPr/>
          <p:nvPr/>
        </p:nvSpPr>
        <p:spPr>
          <a:xfrm>
            <a:off x="77913" y="1474886"/>
            <a:ext cx="5047243" cy="5128209"/>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Rectangle: Rounded Corners 15">
            <a:extLst>
              <a:ext uri="{FF2B5EF4-FFF2-40B4-BE49-F238E27FC236}">
                <a16:creationId xmlns:a16="http://schemas.microsoft.com/office/drawing/2014/main" id="{D0EAE40A-5D11-1437-8611-CCCB62A11482}"/>
              </a:ext>
            </a:extLst>
          </p:cNvPr>
          <p:cNvSpPr/>
          <p:nvPr/>
        </p:nvSpPr>
        <p:spPr>
          <a:xfrm>
            <a:off x="3067664" y="225409"/>
            <a:ext cx="5968927" cy="1313169"/>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46" name="Google Shape;146;p31" descr="A picture containing text, clipart&#10;&#10;Description automatically generated">
            <a:extLst>
              <a:ext uri="{FF2B5EF4-FFF2-40B4-BE49-F238E27FC236}">
                <a16:creationId xmlns:a16="http://schemas.microsoft.com/office/drawing/2014/main" id="{38EC370B-A2B2-2BA5-7362-0EEC3AF9A21A}"/>
              </a:ext>
            </a:extLst>
          </p:cNvPr>
          <p:cNvPicPr preferRelativeResize="0"/>
          <p:nvPr/>
        </p:nvPicPr>
        <p:blipFill rotWithShape="1">
          <a:blip r:embed="rId4">
            <a:alphaModFix/>
          </a:blip>
          <a:srcRect/>
          <a:stretch/>
        </p:blipFill>
        <p:spPr>
          <a:xfrm>
            <a:off x="7379493" y="6211704"/>
            <a:ext cx="1685649" cy="568417"/>
          </a:xfrm>
          <a:prstGeom prst="rect">
            <a:avLst/>
          </a:prstGeom>
          <a:noFill/>
          <a:ln>
            <a:noFill/>
          </a:ln>
        </p:spPr>
      </p:pic>
      <p:grpSp>
        <p:nvGrpSpPr>
          <p:cNvPr id="9" name="Group 8">
            <a:extLst>
              <a:ext uri="{FF2B5EF4-FFF2-40B4-BE49-F238E27FC236}">
                <a16:creationId xmlns:a16="http://schemas.microsoft.com/office/drawing/2014/main" id="{2EBAB0C5-42B2-F9B0-02D1-05EDA9C1B494}"/>
              </a:ext>
            </a:extLst>
          </p:cNvPr>
          <p:cNvGrpSpPr/>
          <p:nvPr/>
        </p:nvGrpSpPr>
        <p:grpSpPr>
          <a:xfrm>
            <a:off x="318977" y="175978"/>
            <a:ext cx="2913040" cy="1087811"/>
            <a:chOff x="4697294" y="3177851"/>
            <a:chExt cx="2913040" cy="1087811"/>
          </a:xfrm>
        </p:grpSpPr>
        <p:sp>
          <p:nvSpPr>
            <p:cNvPr id="10" name="Rectangle: Rounded Corners 9">
              <a:extLst>
                <a:ext uri="{FF2B5EF4-FFF2-40B4-BE49-F238E27FC236}">
                  <a16:creationId xmlns:a16="http://schemas.microsoft.com/office/drawing/2014/main" id="{3C624894-5BDE-968D-B266-BB8FFF4BCA2F}"/>
                </a:ext>
              </a:extLst>
            </p:cNvPr>
            <p:cNvSpPr/>
            <p:nvPr/>
          </p:nvSpPr>
          <p:spPr>
            <a:xfrm>
              <a:off x="4697294" y="3185192"/>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Rectangle 10">
              <a:extLst>
                <a:ext uri="{FF2B5EF4-FFF2-40B4-BE49-F238E27FC236}">
                  <a16:creationId xmlns:a16="http://schemas.microsoft.com/office/drawing/2014/main" id="{C0D3A087-A97A-7737-FF1C-C68E0DD0D093}"/>
                </a:ext>
              </a:extLst>
            </p:cNvPr>
            <p:cNvSpPr/>
            <p:nvPr/>
          </p:nvSpPr>
          <p:spPr>
            <a:xfrm>
              <a:off x="5924685" y="317785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Retail &amp; Commerce</a:t>
              </a:r>
            </a:p>
          </p:txBody>
        </p:sp>
      </p:grpSp>
      <p:sp>
        <p:nvSpPr>
          <p:cNvPr id="13" name="Google Shape;142;p31">
            <a:hlinkClick r:id="rId5" action="ppaction://hlinksldjump"/>
            <a:extLst>
              <a:ext uri="{FF2B5EF4-FFF2-40B4-BE49-F238E27FC236}">
                <a16:creationId xmlns:a16="http://schemas.microsoft.com/office/drawing/2014/main" id="{331D1473-303D-9368-2306-0A4DEB917838}"/>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800" b="1" i="0" u="none" strike="noStrike" cap="none" dirty="0">
                <a:solidFill>
                  <a:srgbClr val="2F2967"/>
                </a:solidFill>
                <a:latin typeface="Arial"/>
                <a:ea typeface="Arial"/>
                <a:cs typeface="Arial"/>
                <a:sym typeface="Arial"/>
              </a:rPr>
              <a:t>Trade</a:t>
            </a:r>
            <a:endParaRPr sz="2400" b="0" i="0" u="none" strike="noStrike" cap="none" dirty="0">
              <a:solidFill>
                <a:srgbClr val="2F2967"/>
              </a:solidFill>
              <a:latin typeface="Arial"/>
              <a:ea typeface="Arial"/>
              <a:cs typeface="Arial"/>
              <a:sym typeface="Arial"/>
            </a:endParaRPr>
          </a:p>
        </p:txBody>
      </p:sp>
      <p:sp>
        <p:nvSpPr>
          <p:cNvPr id="3" name="TextBox 2">
            <a:extLst>
              <a:ext uri="{FF2B5EF4-FFF2-40B4-BE49-F238E27FC236}">
                <a16:creationId xmlns:a16="http://schemas.microsoft.com/office/drawing/2014/main" id="{B99E788F-9B24-A1EA-F580-1683A3B8C65E}"/>
              </a:ext>
            </a:extLst>
          </p:cNvPr>
          <p:cNvSpPr txBox="1"/>
          <p:nvPr/>
        </p:nvSpPr>
        <p:spPr>
          <a:xfrm>
            <a:off x="3345518" y="265795"/>
            <a:ext cx="5719624" cy="1169551"/>
          </a:xfrm>
          <a:prstGeom prst="rect">
            <a:avLst/>
          </a:prstGeom>
          <a:noFill/>
        </p:spPr>
        <p:txBody>
          <a:bodyPr wrap="square">
            <a:spAutoFit/>
          </a:bodyPr>
          <a:lstStyle/>
          <a:p>
            <a:pPr>
              <a:buNone/>
            </a:pPr>
            <a:r>
              <a:rPr lang="en-GB" dirty="0">
                <a:latin typeface="Castledown" panose="02000503040000020003" pitchFamily="2" charset="0"/>
              </a:rPr>
              <a:t>🛍️ Retail and Commerce in Swindon</a:t>
            </a:r>
          </a:p>
          <a:p>
            <a:pPr>
              <a:buNone/>
            </a:pPr>
            <a:r>
              <a:rPr lang="en-GB" dirty="0">
                <a:latin typeface="Castledown" panose="02000503040000020003" pitchFamily="2" charset="0"/>
              </a:rPr>
              <a:t>When the railway came to Swindon, it didn’t just bring trains — it brought people, money, and opportunities!</a:t>
            </a:r>
            <a:br>
              <a:rPr lang="en-GB" dirty="0">
                <a:latin typeface="Castledown" panose="02000503040000020003" pitchFamily="2" charset="0"/>
              </a:rPr>
            </a:br>
            <a:r>
              <a:rPr lang="en-GB" dirty="0">
                <a:latin typeface="Castledown" panose="02000503040000020003" pitchFamily="2" charset="0"/>
              </a:rPr>
              <a:t>With thousands of new workers and their families moving into the town, Swindon quickly became a busy centre for shopping and trade.</a:t>
            </a:r>
          </a:p>
        </p:txBody>
      </p:sp>
      <p:sp>
        <p:nvSpPr>
          <p:cNvPr id="5" name="TextBox 4">
            <a:extLst>
              <a:ext uri="{FF2B5EF4-FFF2-40B4-BE49-F238E27FC236}">
                <a16:creationId xmlns:a16="http://schemas.microsoft.com/office/drawing/2014/main" id="{32A3A09F-9361-C915-EEBA-F8C6CB68E1AB}"/>
              </a:ext>
            </a:extLst>
          </p:cNvPr>
          <p:cNvSpPr txBox="1"/>
          <p:nvPr/>
        </p:nvSpPr>
        <p:spPr>
          <a:xfrm>
            <a:off x="253208" y="1621749"/>
            <a:ext cx="4906296" cy="1600438"/>
          </a:xfrm>
          <a:prstGeom prst="rect">
            <a:avLst/>
          </a:prstGeom>
          <a:noFill/>
        </p:spPr>
        <p:txBody>
          <a:bodyPr wrap="square">
            <a:spAutoFit/>
          </a:bodyPr>
          <a:lstStyle/>
          <a:p>
            <a:pPr>
              <a:buNone/>
            </a:pPr>
            <a:r>
              <a:rPr lang="en-GB" dirty="0">
                <a:latin typeface="Castledown" panose="02000503040000020003" pitchFamily="2" charset="0"/>
              </a:rPr>
              <a:t>💬 What Do “Retail” and “Commerce” Mean?</a:t>
            </a:r>
          </a:p>
          <a:p>
            <a:pPr>
              <a:buFont typeface="Arial" panose="020B0604020202020204" pitchFamily="34" charset="0"/>
              <a:buChar char="•"/>
            </a:pPr>
            <a:r>
              <a:rPr lang="en-GB" dirty="0">
                <a:latin typeface="Castledown" panose="02000503040000020003" pitchFamily="2" charset="0"/>
              </a:rPr>
              <a:t>Retail means selling things directly to people, like in shops or markets.</a:t>
            </a:r>
          </a:p>
          <a:p>
            <a:pPr>
              <a:buFont typeface="Arial" panose="020B0604020202020204" pitchFamily="34" charset="0"/>
              <a:buChar char="•"/>
            </a:pPr>
            <a:r>
              <a:rPr lang="en-GB" dirty="0">
                <a:latin typeface="Castledown" panose="02000503040000020003" pitchFamily="2" charset="0"/>
              </a:rPr>
              <a:t>Commerce means buying and selling goods — including all the business and trade that happens behind the scenes.</a:t>
            </a:r>
          </a:p>
          <a:p>
            <a:pPr>
              <a:buNone/>
            </a:pPr>
            <a:r>
              <a:rPr lang="en-GB" dirty="0">
                <a:latin typeface="Castledown" panose="02000503040000020003" pitchFamily="2" charset="0"/>
              </a:rPr>
              <a:t>Together, retail and commerce are what help a town grow, providing the things people need every day.</a:t>
            </a:r>
          </a:p>
        </p:txBody>
      </p:sp>
      <p:sp>
        <p:nvSpPr>
          <p:cNvPr id="7" name="TextBox 6">
            <a:extLst>
              <a:ext uri="{FF2B5EF4-FFF2-40B4-BE49-F238E27FC236}">
                <a16:creationId xmlns:a16="http://schemas.microsoft.com/office/drawing/2014/main" id="{09913DBD-ED9C-009C-F7BC-98109BF998C4}"/>
              </a:ext>
            </a:extLst>
          </p:cNvPr>
          <p:cNvSpPr txBox="1"/>
          <p:nvPr/>
        </p:nvSpPr>
        <p:spPr>
          <a:xfrm>
            <a:off x="248357" y="3452331"/>
            <a:ext cx="4906296" cy="2893100"/>
          </a:xfrm>
          <a:prstGeom prst="rect">
            <a:avLst/>
          </a:prstGeom>
          <a:noFill/>
        </p:spPr>
        <p:txBody>
          <a:bodyPr wrap="square">
            <a:spAutoFit/>
          </a:bodyPr>
          <a:lstStyle/>
          <a:p>
            <a:pPr>
              <a:buNone/>
            </a:pPr>
            <a:r>
              <a:rPr lang="en-GB" dirty="0">
                <a:latin typeface="Castledown" panose="02000503040000020003" pitchFamily="2" charset="0"/>
              </a:rPr>
              <a:t>🏘️ A Growing Town Needs Shops!</a:t>
            </a:r>
          </a:p>
          <a:p>
            <a:pPr>
              <a:buNone/>
            </a:pPr>
            <a:r>
              <a:rPr lang="en-GB" dirty="0">
                <a:latin typeface="Castledown" panose="02000503040000020003" pitchFamily="2" charset="0"/>
              </a:rPr>
              <a:t>As the Swindon Railway Works expanded, the population shot up — more people meant more customers!</a:t>
            </a:r>
            <a:br>
              <a:rPr lang="en-GB" dirty="0">
                <a:latin typeface="Castledown" panose="02000503040000020003" pitchFamily="2" charset="0"/>
              </a:rPr>
            </a:br>
            <a:r>
              <a:rPr lang="en-GB" dirty="0">
                <a:latin typeface="Castledown" panose="02000503040000020003" pitchFamily="2" charset="0"/>
              </a:rPr>
              <a:t>New shops and businesses opened to serve the growing community, including:</a:t>
            </a:r>
          </a:p>
          <a:p>
            <a:pPr>
              <a:buFont typeface="Arial" panose="020B0604020202020204" pitchFamily="34" charset="0"/>
              <a:buChar char="•"/>
            </a:pPr>
            <a:r>
              <a:rPr lang="en-GB" dirty="0">
                <a:latin typeface="Castledown" panose="02000503040000020003" pitchFamily="2" charset="0"/>
              </a:rPr>
              <a:t>Grocers selling food and household items</a:t>
            </a:r>
          </a:p>
          <a:p>
            <a:pPr>
              <a:buFont typeface="Arial" panose="020B0604020202020204" pitchFamily="34" charset="0"/>
              <a:buChar char="•"/>
            </a:pPr>
            <a:r>
              <a:rPr lang="en-GB" dirty="0">
                <a:latin typeface="Castledown" panose="02000503040000020003" pitchFamily="2" charset="0"/>
              </a:rPr>
              <a:t>Bakers and butchers providing fresh produce</a:t>
            </a:r>
          </a:p>
          <a:p>
            <a:pPr>
              <a:buFont typeface="Arial" panose="020B0604020202020204" pitchFamily="34" charset="0"/>
              <a:buChar char="•"/>
            </a:pPr>
            <a:r>
              <a:rPr lang="en-GB" dirty="0">
                <a:latin typeface="Castledown" panose="02000503040000020003" pitchFamily="2" charset="0"/>
              </a:rPr>
              <a:t>Clothing shops and cobblers making and repairing clothes and shoes</a:t>
            </a:r>
          </a:p>
          <a:p>
            <a:pPr>
              <a:buFont typeface="Arial" panose="020B0604020202020204" pitchFamily="34" charset="0"/>
              <a:buChar char="•"/>
            </a:pPr>
            <a:r>
              <a:rPr lang="en-GB" dirty="0">
                <a:latin typeface="Castledown" panose="02000503040000020003" pitchFamily="2" charset="0"/>
              </a:rPr>
              <a:t>Markets where people could buy local goods and share news</a:t>
            </a:r>
          </a:p>
          <a:p>
            <a:pPr>
              <a:buNone/>
            </a:pPr>
            <a:r>
              <a:rPr lang="en-GB" dirty="0">
                <a:latin typeface="Castledown" panose="02000503040000020003" pitchFamily="2" charset="0"/>
              </a:rPr>
              <a:t>The Swindon Market Hall became a busy meeting place full of energy and trade.</a:t>
            </a:r>
          </a:p>
        </p:txBody>
      </p:sp>
      <p:sp>
        <p:nvSpPr>
          <p:cNvPr id="12" name="TextBox 11">
            <a:extLst>
              <a:ext uri="{FF2B5EF4-FFF2-40B4-BE49-F238E27FC236}">
                <a16:creationId xmlns:a16="http://schemas.microsoft.com/office/drawing/2014/main" id="{CBC20041-F686-DDE2-BF1B-5EE998F5A9EA}"/>
              </a:ext>
            </a:extLst>
          </p:cNvPr>
          <p:cNvSpPr txBox="1"/>
          <p:nvPr/>
        </p:nvSpPr>
        <p:spPr>
          <a:xfrm>
            <a:off x="5163539" y="3357932"/>
            <a:ext cx="3881939" cy="2893100"/>
          </a:xfrm>
          <a:prstGeom prst="rect">
            <a:avLst/>
          </a:prstGeom>
          <a:noFill/>
        </p:spPr>
        <p:txBody>
          <a:bodyPr wrap="square">
            <a:spAutoFit/>
          </a:bodyPr>
          <a:lstStyle/>
          <a:p>
            <a:pPr>
              <a:buNone/>
            </a:pPr>
            <a:r>
              <a:rPr lang="en-GB" dirty="0">
                <a:latin typeface="Castledown" panose="02000503040000020003" pitchFamily="2" charset="0"/>
              </a:rPr>
              <a:t>🚂 Railways Boosted Trade</a:t>
            </a:r>
          </a:p>
          <a:p>
            <a:pPr>
              <a:buNone/>
            </a:pPr>
            <a:r>
              <a:rPr lang="en-GB" dirty="0">
                <a:latin typeface="Castledown" panose="02000503040000020003" pitchFamily="2" charset="0"/>
              </a:rPr>
              <a:t>The railway made it faster and easier to bring goods into Swindon and send products out to other towns.</a:t>
            </a:r>
          </a:p>
          <a:p>
            <a:pPr>
              <a:buFont typeface="Arial" panose="020B0604020202020204" pitchFamily="34" charset="0"/>
              <a:buChar char="•"/>
            </a:pPr>
            <a:r>
              <a:rPr lang="en-GB" dirty="0">
                <a:latin typeface="Castledown" panose="02000503040000020003" pitchFamily="2" charset="0"/>
              </a:rPr>
              <a:t>Fresh food and supplies could arrive by train every day.</a:t>
            </a:r>
          </a:p>
          <a:p>
            <a:pPr>
              <a:buFont typeface="Arial" panose="020B0604020202020204" pitchFamily="34" charset="0"/>
              <a:buChar char="•"/>
            </a:pPr>
            <a:r>
              <a:rPr lang="en-GB" dirty="0">
                <a:latin typeface="Castledown" panose="02000503040000020003" pitchFamily="2" charset="0"/>
              </a:rPr>
              <a:t>Swindon’s local businesses could sell their goods across the country.</a:t>
            </a:r>
          </a:p>
          <a:p>
            <a:pPr>
              <a:buFont typeface="Arial" panose="020B0604020202020204" pitchFamily="34" charset="0"/>
              <a:buChar char="•"/>
            </a:pPr>
            <a:r>
              <a:rPr lang="en-GB" dirty="0">
                <a:latin typeface="Castledown" panose="02000503040000020003" pitchFamily="2" charset="0"/>
              </a:rPr>
              <a:t>The town became a distribution hub, where goods arrived by train, were stored, and then sent on to other places.</a:t>
            </a:r>
          </a:p>
          <a:p>
            <a:pPr>
              <a:buNone/>
            </a:pPr>
            <a:r>
              <a:rPr lang="en-GB" dirty="0">
                <a:latin typeface="Castledown" panose="02000503040000020003" pitchFamily="2" charset="0"/>
              </a:rPr>
              <a:t>This helped local traders and shopkeepers grow their businesses and earn more money.</a:t>
            </a:r>
          </a:p>
        </p:txBody>
      </p:sp>
      <p:pic>
        <p:nvPicPr>
          <p:cNvPr id="17" name="Graphic 16" descr="Philanthropy with solid fill">
            <a:extLst>
              <a:ext uri="{FF2B5EF4-FFF2-40B4-BE49-F238E27FC236}">
                <a16:creationId xmlns:a16="http://schemas.microsoft.com/office/drawing/2014/main" id="{4AFEDE06-F6DE-1F1E-8661-9154BDAD3BE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3041" y="232447"/>
            <a:ext cx="914400" cy="914400"/>
          </a:xfrm>
          <a:prstGeom prst="rect">
            <a:avLst/>
          </a:prstGeom>
        </p:spPr>
      </p:pic>
      <p:pic>
        <p:nvPicPr>
          <p:cNvPr id="21" name="Picture 20" descr="A bee flying over a city&#10;&#10;AI-generated content may be incorrect.">
            <a:extLst>
              <a:ext uri="{FF2B5EF4-FFF2-40B4-BE49-F238E27FC236}">
                <a16:creationId xmlns:a16="http://schemas.microsoft.com/office/drawing/2014/main" id="{6CB0B998-4DA9-F93A-5110-B1A7B3BC1475}"/>
              </a:ext>
            </a:extLst>
          </p:cNvPr>
          <p:cNvPicPr>
            <a:picLocks noChangeAspect="1"/>
          </p:cNvPicPr>
          <p:nvPr/>
        </p:nvPicPr>
        <p:blipFill>
          <a:blip r:embed="rId8"/>
          <a:stretch>
            <a:fillRect/>
          </a:stretch>
        </p:blipFill>
        <p:spPr>
          <a:xfrm>
            <a:off x="6833419" y="1421608"/>
            <a:ext cx="1883150" cy="1873310"/>
          </a:xfrm>
          <a:prstGeom prst="rect">
            <a:avLst/>
          </a:prstGeom>
        </p:spPr>
      </p:pic>
      <p:pic>
        <p:nvPicPr>
          <p:cNvPr id="23" name="Picture 22" descr="A cartoon of hands hugging a gift box&#10;&#10;AI-generated content may be incorrect.">
            <a:extLst>
              <a:ext uri="{FF2B5EF4-FFF2-40B4-BE49-F238E27FC236}">
                <a16:creationId xmlns:a16="http://schemas.microsoft.com/office/drawing/2014/main" id="{C2840EAB-3AC6-C4A9-3B38-2C8A38B7B35E}"/>
              </a:ext>
            </a:extLst>
          </p:cNvPr>
          <p:cNvPicPr>
            <a:picLocks noChangeAspect="1"/>
          </p:cNvPicPr>
          <p:nvPr/>
        </p:nvPicPr>
        <p:blipFill>
          <a:blip r:embed="rId9"/>
          <a:stretch>
            <a:fillRect/>
          </a:stretch>
        </p:blipFill>
        <p:spPr>
          <a:xfrm>
            <a:off x="4445455" y="6066810"/>
            <a:ext cx="1022555" cy="539909"/>
          </a:xfrm>
          <a:prstGeom prst="rect">
            <a:avLst/>
          </a:prstGeom>
        </p:spPr>
      </p:pic>
    </p:spTree>
    <p:extLst>
      <p:ext uri="{BB962C8B-B14F-4D97-AF65-F5344CB8AC3E}">
        <p14:creationId xmlns:p14="http://schemas.microsoft.com/office/powerpoint/2010/main" val="26143470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6D26AE94-11A9-6AB7-C2CB-ED3736635915}"/>
            </a:ext>
          </a:extLst>
        </p:cNvPr>
        <p:cNvGrpSpPr/>
        <p:nvPr/>
      </p:nvGrpSpPr>
      <p:grpSpPr>
        <a:xfrm>
          <a:off x="0" y="0"/>
          <a:ext cx="0" cy="0"/>
          <a:chOff x="0" y="0"/>
          <a:chExt cx="0" cy="0"/>
        </a:xfrm>
      </p:grpSpPr>
      <p:sp>
        <p:nvSpPr>
          <p:cNvPr id="18" name="Rectangle: Rounded Corners 17">
            <a:extLst>
              <a:ext uri="{FF2B5EF4-FFF2-40B4-BE49-F238E27FC236}">
                <a16:creationId xmlns:a16="http://schemas.microsoft.com/office/drawing/2014/main" id="{13DE69E8-117E-E473-02E6-712D60912F0F}"/>
              </a:ext>
            </a:extLst>
          </p:cNvPr>
          <p:cNvSpPr/>
          <p:nvPr/>
        </p:nvSpPr>
        <p:spPr>
          <a:xfrm>
            <a:off x="107407" y="4585351"/>
            <a:ext cx="8702295" cy="1078030"/>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Rectangle: Rounded Corners 15">
            <a:extLst>
              <a:ext uri="{FF2B5EF4-FFF2-40B4-BE49-F238E27FC236}">
                <a16:creationId xmlns:a16="http://schemas.microsoft.com/office/drawing/2014/main" id="{0EA5FEE6-5A03-64B0-DFBB-6024ABDC2FCB}"/>
              </a:ext>
            </a:extLst>
          </p:cNvPr>
          <p:cNvSpPr/>
          <p:nvPr/>
        </p:nvSpPr>
        <p:spPr>
          <a:xfrm>
            <a:off x="107407" y="2984913"/>
            <a:ext cx="8702295" cy="1456804"/>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Rectangle: Rounded Corners 14">
            <a:extLst>
              <a:ext uri="{FF2B5EF4-FFF2-40B4-BE49-F238E27FC236}">
                <a16:creationId xmlns:a16="http://schemas.microsoft.com/office/drawing/2014/main" id="{9DD9A24A-FF8E-97E2-2862-EEAE55FCCDDD}"/>
              </a:ext>
            </a:extLst>
          </p:cNvPr>
          <p:cNvSpPr/>
          <p:nvPr/>
        </p:nvSpPr>
        <p:spPr>
          <a:xfrm>
            <a:off x="107408" y="1394872"/>
            <a:ext cx="8702295" cy="1456804"/>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Rectangle: Rounded Corners 13">
            <a:extLst>
              <a:ext uri="{FF2B5EF4-FFF2-40B4-BE49-F238E27FC236}">
                <a16:creationId xmlns:a16="http://schemas.microsoft.com/office/drawing/2014/main" id="{58D2A596-1224-BA02-731F-7643ECBA3E5E}"/>
              </a:ext>
            </a:extLst>
          </p:cNvPr>
          <p:cNvSpPr/>
          <p:nvPr/>
        </p:nvSpPr>
        <p:spPr>
          <a:xfrm>
            <a:off x="3067664" y="225409"/>
            <a:ext cx="5968927" cy="1313169"/>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46" name="Google Shape;146;p31" descr="A picture containing text, clipart&#10;&#10;Description automatically generated">
            <a:extLst>
              <a:ext uri="{FF2B5EF4-FFF2-40B4-BE49-F238E27FC236}">
                <a16:creationId xmlns:a16="http://schemas.microsoft.com/office/drawing/2014/main" id="{FDF74756-1A76-6C7D-420C-6D24DF0847B7}"/>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13" name="Google Shape;142;p31">
            <a:hlinkClick r:id="rId4" action="ppaction://hlinksldjump"/>
            <a:extLst>
              <a:ext uri="{FF2B5EF4-FFF2-40B4-BE49-F238E27FC236}">
                <a16:creationId xmlns:a16="http://schemas.microsoft.com/office/drawing/2014/main" id="{EAACBEDB-DF28-FB4C-702E-C74DD3FC4FE3}"/>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800" b="1" i="0" u="none" strike="noStrike" cap="none" dirty="0">
                <a:solidFill>
                  <a:srgbClr val="2F2967"/>
                </a:solidFill>
                <a:latin typeface="Arial"/>
                <a:ea typeface="Arial"/>
                <a:cs typeface="Arial"/>
                <a:sym typeface="Arial"/>
              </a:rPr>
              <a:t>Trade</a:t>
            </a:r>
            <a:endParaRPr sz="2400" b="0" i="0" u="none" strike="noStrike" cap="none" dirty="0">
              <a:solidFill>
                <a:srgbClr val="2F2967"/>
              </a:solidFill>
              <a:latin typeface="Arial"/>
              <a:ea typeface="Arial"/>
              <a:cs typeface="Arial"/>
              <a:sym typeface="Arial"/>
            </a:endParaRPr>
          </a:p>
        </p:txBody>
      </p:sp>
      <p:sp>
        <p:nvSpPr>
          <p:cNvPr id="3" name="TextBox 2">
            <a:extLst>
              <a:ext uri="{FF2B5EF4-FFF2-40B4-BE49-F238E27FC236}">
                <a16:creationId xmlns:a16="http://schemas.microsoft.com/office/drawing/2014/main" id="{957277AD-5A8C-E354-5036-1714ACACFAC6}"/>
              </a:ext>
            </a:extLst>
          </p:cNvPr>
          <p:cNvSpPr txBox="1"/>
          <p:nvPr/>
        </p:nvSpPr>
        <p:spPr>
          <a:xfrm>
            <a:off x="3307852" y="257237"/>
            <a:ext cx="5728740" cy="1169551"/>
          </a:xfrm>
          <a:prstGeom prst="rect">
            <a:avLst/>
          </a:prstGeom>
          <a:noFill/>
        </p:spPr>
        <p:txBody>
          <a:bodyPr wrap="square">
            <a:spAutoFit/>
          </a:bodyPr>
          <a:lstStyle/>
          <a:p>
            <a:pPr>
              <a:buNone/>
            </a:pPr>
            <a:r>
              <a:rPr lang="en-GB" dirty="0">
                <a:latin typeface="Castledown" panose="02000503040000020003" pitchFamily="2" charset="0"/>
              </a:rPr>
              <a:t>🍞 Food and Drink in Swindon</a:t>
            </a:r>
          </a:p>
          <a:p>
            <a:pPr>
              <a:buNone/>
            </a:pPr>
            <a:r>
              <a:rPr lang="en-GB" dirty="0">
                <a:latin typeface="Castledown" panose="02000503040000020003" pitchFamily="2" charset="0"/>
              </a:rPr>
              <a:t>When the Swindon Railway Works opened, thousands of workers and their families moved to the town.</a:t>
            </a:r>
            <a:br>
              <a:rPr lang="en-GB" dirty="0">
                <a:latin typeface="Castledown" panose="02000503040000020003" pitchFamily="2" charset="0"/>
              </a:rPr>
            </a:br>
            <a:r>
              <a:rPr lang="en-GB" dirty="0">
                <a:latin typeface="Castledown" panose="02000503040000020003" pitchFamily="2" charset="0"/>
              </a:rPr>
              <a:t>All these people needed food and drink every day — and that created lots of new opportunities for local businesses!</a:t>
            </a:r>
          </a:p>
        </p:txBody>
      </p:sp>
      <p:sp>
        <p:nvSpPr>
          <p:cNvPr id="5" name="TextBox 4">
            <a:extLst>
              <a:ext uri="{FF2B5EF4-FFF2-40B4-BE49-F238E27FC236}">
                <a16:creationId xmlns:a16="http://schemas.microsoft.com/office/drawing/2014/main" id="{116F5735-803C-3DB4-70C4-CBD75AD66D8C}"/>
              </a:ext>
            </a:extLst>
          </p:cNvPr>
          <p:cNvSpPr txBox="1"/>
          <p:nvPr/>
        </p:nvSpPr>
        <p:spPr>
          <a:xfrm>
            <a:off x="107522" y="1426788"/>
            <a:ext cx="8929069" cy="1384995"/>
          </a:xfrm>
          <a:prstGeom prst="rect">
            <a:avLst/>
          </a:prstGeom>
          <a:noFill/>
        </p:spPr>
        <p:txBody>
          <a:bodyPr wrap="square">
            <a:spAutoFit/>
          </a:bodyPr>
          <a:lstStyle/>
          <a:p>
            <a:pPr>
              <a:buNone/>
            </a:pPr>
            <a:r>
              <a:rPr lang="en-GB" dirty="0">
                <a:latin typeface="Castledown" panose="02000503040000020003" pitchFamily="2" charset="0"/>
              </a:rPr>
              <a:t>🌾 Farmers and Food Producers</a:t>
            </a:r>
          </a:p>
          <a:p>
            <a:pPr>
              <a:buFont typeface="Arial" panose="020B0604020202020204" pitchFamily="34" charset="0"/>
              <a:buChar char="•"/>
            </a:pPr>
            <a:r>
              <a:rPr lang="en-GB" dirty="0">
                <a:latin typeface="Castledown" panose="02000503040000020003" pitchFamily="2" charset="0"/>
              </a:rPr>
              <a:t>Local farmers supplied vegetables, milk, eggs, and meat to the growing population.</a:t>
            </a:r>
          </a:p>
          <a:p>
            <a:pPr>
              <a:buFont typeface="Arial" panose="020B0604020202020204" pitchFamily="34" charset="0"/>
              <a:buChar char="•"/>
            </a:pPr>
            <a:r>
              <a:rPr lang="en-GB" dirty="0">
                <a:latin typeface="Castledown" panose="02000503040000020003" pitchFamily="2" charset="0"/>
              </a:rPr>
              <a:t>Food processors prepared bread, biscuits, canned foods, and other products for the town and the railway workers.</a:t>
            </a:r>
          </a:p>
          <a:p>
            <a:pPr>
              <a:buFont typeface="Arial" panose="020B0604020202020204" pitchFamily="34" charset="0"/>
              <a:buChar char="•"/>
            </a:pPr>
            <a:r>
              <a:rPr lang="en-GB" dirty="0">
                <a:latin typeface="Castledown" panose="02000503040000020003" pitchFamily="2" charset="0"/>
              </a:rPr>
              <a:t>Breweries and pubs provided drinks for workers after a long day at the railway works.</a:t>
            </a:r>
          </a:p>
          <a:p>
            <a:pPr>
              <a:buNone/>
            </a:pPr>
            <a:r>
              <a:rPr lang="en-GB" dirty="0">
                <a:latin typeface="Castledown" panose="02000503040000020003" pitchFamily="2" charset="0"/>
              </a:rPr>
              <a:t>Because of the railway, these goods could be delivered quickly to shops, homes, and even the railway itself.</a:t>
            </a:r>
          </a:p>
        </p:txBody>
      </p:sp>
      <p:sp>
        <p:nvSpPr>
          <p:cNvPr id="7" name="TextBox 6">
            <a:extLst>
              <a:ext uri="{FF2B5EF4-FFF2-40B4-BE49-F238E27FC236}">
                <a16:creationId xmlns:a16="http://schemas.microsoft.com/office/drawing/2014/main" id="{192C98B6-9719-B6C8-67E0-8F961C4D419E}"/>
              </a:ext>
            </a:extLst>
          </p:cNvPr>
          <p:cNvSpPr txBox="1"/>
          <p:nvPr/>
        </p:nvSpPr>
        <p:spPr>
          <a:xfrm>
            <a:off x="107523" y="3027226"/>
            <a:ext cx="9036477" cy="1384995"/>
          </a:xfrm>
          <a:prstGeom prst="rect">
            <a:avLst/>
          </a:prstGeom>
          <a:noFill/>
        </p:spPr>
        <p:txBody>
          <a:bodyPr wrap="square">
            <a:spAutoFit/>
          </a:bodyPr>
          <a:lstStyle/>
          <a:p>
            <a:pPr>
              <a:buNone/>
            </a:pPr>
            <a:r>
              <a:rPr lang="en-GB" dirty="0">
                <a:latin typeface="Castledown" panose="02000503040000020003" pitchFamily="2" charset="0"/>
              </a:rPr>
              <a:t>🚂 Railways Helped Spread Food</a:t>
            </a:r>
          </a:p>
          <a:p>
            <a:pPr>
              <a:buNone/>
            </a:pPr>
            <a:r>
              <a:rPr lang="en-GB" dirty="0">
                <a:latin typeface="Castledown" panose="02000503040000020003" pitchFamily="2" charset="0"/>
              </a:rPr>
              <a:t>The railway wasn’t just for people — it also moved food and drink:</a:t>
            </a:r>
          </a:p>
          <a:p>
            <a:pPr>
              <a:buFont typeface="Arial" panose="020B0604020202020204" pitchFamily="34" charset="0"/>
              <a:buChar char="•"/>
            </a:pPr>
            <a:r>
              <a:rPr lang="en-GB" dirty="0">
                <a:latin typeface="Castledown" panose="02000503040000020003" pitchFamily="2" charset="0"/>
              </a:rPr>
              <a:t>Fresh milk, meat, and vegetables could travel from the countryside to Swindon quickly and safely.</a:t>
            </a:r>
          </a:p>
          <a:p>
            <a:pPr>
              <a:buFont typeface="Arial" panose="020B0604020202020204" pitchFamily="34" charset="0"/>
              <a:buChar char="•"/>
            </a:pPr>
            <a:r>
              <a:rPr lang="en-GB" dirty="0">
                <a:latin typeface="Castledown" panose="02000503040000020003" pitchFamily="2" charset="0"/>
              </a:rPr>
              <a:t>Swindon’s farmers and producers could send their products to other towns and cities, creating bigger businesses.</a:t>
            </a:r>
          </a:p>
          <a:p>
            <a:pPr>
              <a:buFont typeface="Arial" panose="020B0604020202020204" pitchFamily="34" charset="0"/>
              <a:buChar char="•"/>
            </a:pPr>
            <a:r>
              <a:rPr lang="en-GB" dirty="0">
                <a:latin typeface="Castledown" panose="02000503040000020003" pitchFamily="2" charset="0"/>
              </a:rPr>
              <a:t>Special freight trains carried barrels, crates, and sacks of goods across the country.</a:t>
            </a:r>
          </a:p>
        </p:txBody>
      </p:sp>
      <p:sp>
        <p:nvSpPr>
          <p:cNvPr id="12" name="TextBox 11">
            <a:extLst>
              <a:ext uri="{FF2B5EF4-FFF2-40B4-BE49-F238E27FC236}">
                <a16:creationId xmlns:a16="http://schemas.microsoft.com/office/drawing/2014/main" id="{E02AA642-F9AC-C954-44E7-8E90FD21F6E3}"/>
              </a:ext>
            </a:extLst>
          </p:cNvPr>
          <p:cNvSpPr txBox="1"/>
          <p:nvPr/>
        </p:nvSpPr>
        <p:spPr>
          <a:xfrm>
            <a:off x="107522" y="4630993"/>
            <a:ext cx="9036478" cy="954107"/>
          </a:xfrm>
          <a:prstGeom prst="rect">
            <a:avLst/>
          </a:prstGeom>
          <a:noFill/>
        </p:spPr>
        <p:txBody>
          <a:bodyPr wrap="square">
            <a:spAutoFit/>
          </a:bodyPr>
          <a:lstStyle/>
          <a:p>
            <a:pPr>
              <a:buNone/>
            </a:pPr>
            <a:r>
              <a:rPr lang="en-GB" dirty="0">
                <a:latin typeface="Castledown" panose="02000503040000020003" pitchFamily="2" charset="0"/>
              </a:rPr>
              <a:t>🏘️ How It Helped the Town</a:t>
            </a:r>
          </a:p>
          <a:p>
            <a:pPr>
              <a:buFont typeface="Arial" panose="020B0604020202020204" pitchFamily="34" charset="0"/>
              <a:buChar char="•"/>
            </a:pPr>
            <a:r>
              <a:rPr lang="en-GB" dirty="0">
                <a:latin typeface="Castledown" panose="02000503040000020003" pitchFamily="2" charset="0"/>
              </a:rPr>
              <a:t>Shops, markets, and bakeries opened to serve the workers and their families.</a:t>
            </a:r>
          </a:p>
          <a:p>
            <a:pPr>
              <a:buFont typeface="Arial" panose="020B0604020202020204" pitchFamily="34" charset="0"/>
              <a:buChar char="•"/>
            </a:pPr>
            <a:r>
              <a:rPr lang="en-GB" dirty="0">
                <a:latin typeface="Castledown" panose="02000503040000020003" pitchFamily="2" charset="0"/>
              </a:rPr>
              <a:t>Cafes and pubs became important social places for the community.</a:t>
            </a:r>
          </a:p>
          <a:p>
            <a:pPr>
              <a:buFont typeface="Arial" panose="020B0604020202020204" pitchFamily="34" charset="0"/>
              <a:buChar char="•"/>
            </a:pPr>
            <a:r>
              <a:rPr lang="en-GB" dirty="0">
                <a:latin typeface="Castledown" panose="02000503040000020003" pitchFamily="2" charset="0"/>
              </a:rPr>
              <a:t>Workers had access to fresh, safe food, which helped them stay healthy and strong for their jobs.</a:t>
            </a:r>
          </a:p>
        </p:txBody>
      </p:sp>
      <p:grpSp>
        <p:nvGrpSpPr>
          <p:cNvPr id="20" name="Group 19">
            <a:extLst>
              <a:ext uri="{FF2B5EF4-FFF2-40B4-BE49-F238E27FC236}">
                <a16:creationId xmlns:a16="http://schemas.microsoft.com/office/drawing/2014/main" id="{403F9950-52C0-1B7A-7F34-5A4D12DC27F8}"/>
              </a:ext>
            </a:extLst>
          </p:cNvPr>
          <p:cNvGrpSpPr/>
          <p:nvPr/>
        </p:nvGrpSpPr>
        <p:grpSpPr>
          <a:xfrm>
            <a:off x="323308" y="166779"/>
            <a:ext cx="2913040" cy="1086244"/>
            <a:chOff x="323308" y="166779"/>
            <a:chExt cx="2913040" cy="1086244"/>
          </a:xfrm>
        </p:grpSpPr>
        <p:grpSp>
          <p:nvGrpSpPr>
            <p:cNvPr id="9" name="Group 8">
              <a:extLst>
                <a:ext uri="{FF2B5EF4-FFF2-40B4-BE49-F238E27FC236}">
                  <a16:creationId xmlns:a16="http://schemas.microsoft.com/office/drawing/2014/main" id="{1B5771E8-A2CD-FF38-9AA6-3E662670EF52}"/>
                </a:ext>
              </a:extLst>
            </p:cNvPr>
            <p:cNvGrpSpPr/>
            <p:nvPr/>
          </p:nvGrpSpPr>
          <p:grpSpPr>
            <a:xfrm>
              <a:off x="323308" y="166779"/>
              <a:ext cx="2913040" cy="1086244"/>
              <a:chOff x="4697294" y="4678187"/>
              <a:chExt cx="2913040" cy="1086244"/>
            </a:xfrm>
          </p:grpSpPr>
          <p:sp>
            <p:nvSpPr>
              <p:cNvPr id="10" name="Rectangle: Rounded Corners 9">
                <a:extLst>
                  <a:ext uri="{FF2B5EF4-FFF2-40B4-BE49-F238E27FC236}">
                    <a16:creationId xmlns:a16="http://schemas.microsoft.com/office/drawing/2014/main" id="{FBC576A9-1621-5836-DDAE-17844114B6D8}"/>
                  </a:ext>
                </a:extLst>
              </p:cNvPr>
              <p:cNvSpPr/>
              <p:nvPr/>
            </p:nvSpPr>
            <p:spPr>
              <a:xfrm>
                <a:off x="4697294" y="4683961"/>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Rectangle 10">
                <a:extLst>
                  <a:ext uri="{FF2B5EF4-FFF2-40B4-BE49-F238E27FC236}">
                    <a16:creationId xmlns:a16="http://schemas.microsoft.com/office/drawing/2014/main" id="{4B5A992F-EA8F-C386-5060-A038ADC8AA47}"/>
                  </a:ext>
                </a:extLst>
              </p:cNvPr>
              <p:cNvSpPr/>
              <p:nvPr/>
            </p:nvSpPr>
            <p:spPr>
              <a:xfrm>
                <a:off x="5924685" y="4678187"/>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Food &amp; Drink</a:t>
                </a:r>
              </a:p>
            </p:txBody>
          </p:sp>
        </p:grpSp>
        <p:pic>
          <p:nvPicPr>
            <p:cNvPr id="19" name="Graphic 18" descr="Grocery bag with solid fill">
              <a:extLst>
                <a:ext uri="{FF2B5EF4-FFF2-40B4-BE49-F238E27FC236}">
                  <a16:creationId xmlns:a16="http://schemas.microsoft.com/office/drawing/2014/main" id="{00759A86-F0A6-A43B-D2DD-77CBDA4F418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79804" y="280219"/>
              <a:ext cx="914400" cy="914400"/>
            </a:xfrm>
            <a:prstGeom prst="rect">
              <a:avLst/>
            </a:prstGeom>
          </p:spPr>
        </p:pic>
      </p:grpSp>
      <p:pic>
        <p:nvPicPr>
          <p:cNvPr id="22" name="Picture 21" descr="A white cone with blue circles&#10;&#10;AI-generated content may be incorrect.">
            <a:extLst>
              <a:ext uri="{FF2B5EF4-FFF2-40B4-BE49-F238E27FC236}">
                <a16:creationId xmlns:a16="http://schemas.microsoft.com/office/drawing/2014/main" id="{D19330C1-6A56-8112-99EE-71D48FEBECBF}"/>
              </a:ext>
            </a:extLst>
          </p:cNvPr>
          <p:cNvPicPr>
            <a:picLocks noChangeAspect="1"/>
          </p:cNvPicPr>
          <p:nvPr/>
        </p:nvPicPr>
        <p:blipFill>
          <a:blip r:embed="rId7"/>
          <a:stretch>
            <a:fillRect/>
          </a:stretch>
        </p:blipFill>
        <p:spPr>
          <a:xfrm rot="2207743" flipH="1">
            <a:off x="8489737" y="1112319"/>
            <a:ext cx="369178" cy="835450"/>
          </a:xfrm>
          <a:prstGeom prst="rect">
            <a:avLst/>
          </a:prstGeom>
        </p:spPr>
      </p:pic>
      <p:pic>
        <p:nvPicPr>
          <p:cNvPr id="24" name="Picture 23" descr="A potato with blue dots&#10;&#10;AI-generated content may be incorrect.">
            <a:extLst>
              <a:ext uri="{FF2B5EF4-FFF2-40B4-BE49-F238E27FC236}">
                <a16:creationId xmlns:a16="http://schemas.microsoft.com/office/drawing/2014/main" id="{DEC36E78-125D-D4B8-6FC5-FB1D07B76824}"/>
              </a:ext>
            </a:extLst>
          </p:cNvPr>
          <p:cNvPicPr>
            <a:picLocks noChangeAspect="1"/>
          </p:cNvPicPr>
          <p:nvPr/>
        </p:nvPicPr>
        <p:blipFill>
          <a:blip r:embed="rId8"/>
          <a:stretch>
            <a:fillRect/>
          </a:stretch>
        </p:blipFill>
        <p:spPr>
          <a:xfrm>
            <a:off x="8547475" y="2295325"/>
            <a:ext cx="426132" cy="588275"/>
          </a:xfrm>
          <a:prstGeom prst="rect">
            <a:avLst/>
          </a:prstGeom>
        </p:spPr>
      </p:pic>
      <p:pic>
        <p:nvPicPr>
          <p:cNvPr id="4098" name="Picture 2" descr="File:Carnforth wcml geograph-2188751 ...">
            <a:extLst>
              <a:ext uri="{FF2B5EF4-FFF2-40B4-BE49-F238E27FC236}">
                <a16:creationId xmlns:a16="http://schemas.microsoft.com/office/drawing/2014/main" id="{C6ABE16F-1DD5-3B6C-D394-FBC76E7B78E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58576" y="5654367"/>
            <a:ext cx="2060241" cy="1168392"/>
          </a:xfrm>
          <a:custGeom>
            <a:avLst/>
            <a:gdLst>
              <a:gd name="connsiteX0" fmla="*/ 0 w 2060241"/>
              <a:gd name="connsiteY0" fmla="*/ 0 h 1168392"/>
              <a:gd name="connsiteX1" fmla="*/ 666145 w 2060241"/>
              <a:gd name="connsiteY1" fmla="*/ 0 h 1168392"/>
              <a:gd name="connsiteX2" fmla="*/ 1373494 w 2060241"/>
              <a:gd name="connsiteY2" fmla="*/ 0 h 1168392"/>
              <a:gd name="connsiteX3" fmla="*/ 2060241 w 2060241"/>
              <a:gd name="connsiteY3" fmla="*/ 0 h 1168392"/>
              <a:gd name="connsiteX4" fmla="*/ 2060241 w 2060241"/>
              <a:gd name="connsiteY4" fmla="*/ 549144 h 1168392"/>
              <a:gd name="connsiteX5" fmla="*/ 2060241 w 2060241"/>
              <a:gd name="connsiteY5" fmla="*/ 1168392 h 1168392"/>
              <a:gd name="connsiteX6" fmla="*/ 1394096 w 2060241"/>
              <a:gd name="connsiteY6" fmla="*/ 1168392 h 1168392"/>
              <a:gd name="connsiteX7" fmla="*/ 769157 w 2060241"/>
              <a:gd name="connsiteY7" fmla="*/ 1168392 h 1168392"/>
              <a:gd name="connsiteX8" fmla="*/ 0 w 2060241"/>
              <a:gd name="connsiteY8" fmla="*/ 1168392 h 1168392"/>
              <a:gd name="connsiteX9" fmla="*/ 0 w 2060241"/>
              <a:gd name="connsiteY9" fmla="*/ 595880 h 1168392"/>
              <a:gd name="connsiteX10" fmla="*/ 0 w 2060241"/>
              <a:gd name="connsiteY10" fmla="*/ 0 h 1168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0241" h="1168392" extrusionOk="0">
                <a:moveTo>
                  <a:pt x="0" y="0"/>
                </a:moveTo>
                <a:cubicBezTo>
                  <a:pt x="327098" y="-6314"/>
                  <a:pt x="520591" y="-17377"/>
                  <a:pt x="666145" y="0"/>
                </a:cubicBezTo>
                <a:cubicBezTo>
                  <a:pt x="811699" y="17377"/>
                  <a:pt x="1182584" y="17143"/>
                  <a:pt x="1373494" y="0"/>
                </a:cubicBezTo>
                <a:cubicBezTo>
                  <a:pt x="1564404" y="-17143"/>
                  <a:pt x="1720807" y="29757"/>
                  <a:pt x="2060241" y="0"/>
                </a:cubicBezTo>
                <a:cubicBezTo>
                  <a:pt x="2035605" y="208000"/>
                  <a:pt x="2087417" y="384296"/>
                  <a:pt x="2060241" y="549144"/>
                </a:cubicBezTo>
                <a:cubicBezTo>
                  <a:pt x="2033065" y="713992"/>
                  <a:pt x="2085672" y="1042613"/>
                  <a:pt x="2060241" y="1168392"/>
                </a:cubicBezTo>
                <a:cubicBezTo>
                  <a:pt x="1916119" y="1157970"/>
                  <a:pt x="1533214" y="1173455"/>
                  <a:pt x="1394096" y="1168392"/>
                </a:cubicBezTo>
                <a:cubicBezTo>
                  <a:pt x="1254979" y="1163329"/>
                  <a:pt x="1057504" y="1149086"/>
                  <a:pt x="769157" y="1168392"/>
                </a:cubicBezTo>
                <a:cubicBezTo>
                  <a:pt x="480810" y="1187698"/>
                  <a:pt x="340079" y="1190072"/>
                  <a:pt x="0" y="1168392"/>
                </a:cubicBezTo>
                <a:cubicBezTo>
                  <a:pt x="-23696" y="922416"/>
                  <a:pt x="-14292" y="766873"/>
                  <a:pt x="0" y="595880"/>
                </a:cubicBezTo>
                <a:cubicBezTo>
                  <a:pt x="14292" y="424887"/>
                  <a:pt x="18129" y="163947"/>
                  <a:pt x="0" y="0"/>
                </a:cubicBezTo>
                <a:close/>
              </a:path>
            </a:pathLst>
          </a:custGeom>
          <a:noFill/>
          <a:ln>
            <a:solidFill>
              <a:schemeClr val="tx1"/>
            </a:solidFill>
            <a:extLst>
              <a:ext uri="{C807C97D-BFC1-408E-A445-0C87EB9F89A2}">
                <ask:lineSketchStyleProps xmlns:ask="http://schemas.microsoft.com/office/drawing/2018/sketchyshapes" sd="4120577491">
                  <a:prstGeom prst="rect">
                    <a:avLst/>
                  </a:prstGeom>
                  <ask:type>
                    <ask:lineSketchFreehand/>
                  </ask:type>
                </ask:lineSketchStyleProps>
              </a:ext>
            </a:extLst>
          </a:ln>
          <a:extLst>
            <a:ext uri="{909E8E84-426E-40DD-AFC4-6F175D3DCCD1}">
              <a14:hiddenFill xmlns:a14="http://schemas.microsoft.com/office/drawing/2010/main">
                <a:solidFill>
                  <a:srgbClr val="FFFFFF"/>
                </a:solidFill>
              </a14:hiddenFill>
            </a:ext>
          </a:extLst>
        </p:spPr>
      </p:pic>
      <p:pic>
        <p:nvPicPr>
          <p:cNvPr id="4100" name="Picture 4" descr="File:Haresfield Naas Crossing up ...">
            <a:extLst>
              <a:ext uri="{FF2B5EF4-FFF2-40B4-BE49-F238E27FC236}">
                <a16:creationId xmlns:a16="http://schemas.microsoft.com/office/drawing/2014/main" id="{C3BB884F-0C9F-35CB-6B9F-36D8186B0D9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flipH="1">
            <a:off x="169573" y="5653563"/>
            <a:ext cx="2135603" cy="1170000"/>
          </a:xfrm>
          <a:custGeom>
            <a:avLst/>
            <a:gdLst>
              <a:gd name="connsiteX0" fmla="*/ 0 w 2135603"/>
              <a:gd name="connsiteY0" fmla="*/ 0 h 1170000"/>
              <a:gd name="connsiteX1" fmla="*/ 555257 w 2135603"/>
              <a:gd name="connsiteY1" fmla="*/ 0 h 1170000"/>
              <a:gd name="connsiteX2" fmla="*/ 1046445 w 2135603"/>
              <a:gd name="connsiteY2" fmla="*/ 0 h 1170000"/>
              <a:gd name="connsiteX3" fmla="*/ 1580346 w 2135603"/>
              <a:gd name="connsiteY3" fmla="*/ 0 h 1170000"/>
              <a:gd name="connsiteX4" fmla="*/ 2135603 w 2135603"/>
              <a:gd name="connsiteY4" fmla="*/ 0 h 1170000"/>
              <a:gd name="connsiteX5" fmla="*/ 2135603 w 2135603"/>
              <a:gd name="connsiteY5" fmla="*/ 608400 h 1170000"/>
              <a:gd name="connsiteX6" fmla="*/ 2135603 w 2135603"/>
              <a:gd name="connsiteY6" fmla="*/ 1170000 h 1170000"/>
              <a:gd name="connsiteX7" fmla="*/ 1601702 w 2135603"/>
              <a:gd name="connsiteY7" fmla="*/ 1170000 h 1170000"/>
              <a:gd name="connsiteX8" fmla="*/ 1025089 w 2135603"/>
              <a:gd name="connsiteY8" fmla="*/ 1170000 h 1170000"/>
              <a:gd name="connsiteX9" fmla="*/ 0 w 2135603"/>
              <a:gd name="connsiteY9" fmla="*/ 1170000 h 1170000"/>
              <a:gd name="connsiteX10" fmla="*/ 0 w 2135603"/>
              <a:gd name="connsiteY10" fmla="*/ 585000 h 1170000"/>
              <a:gd name="connsiteX11" fmla="*/ 0 w 2135603"/>
              <a:gd name="connsiteY11" fmla="*/ 0 h 11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35603" h="1170000" extrusionOk="0">
                <a:moveTo>
                  <a:pt x="0" y="0"/>
                </a:moveTo>
                <a:cubicBezTo>
                  <a:pt x="231631" y="-22753"/>
                  <a:pt x="302825" y="-22858"/>
                  <a:pt x="555257" y="0"/>
                </a:cubicBezTo>
                <a:cubicBezTo>
                  <a:pt x="807689" y="22858"/>
                  <a:pt x="815468" y="-12902"/>
                  <a:pt x="1046445" y="0"/>
                </a:cubicBezTo>
                <a:cubicBezTo>
                  <a:pt x="1277422" y="12902"/>
                  <a:pt x="1381581" y="-19438"/>
                  <a:pt x="1580346" y="0"/>
                </a:cubicBezTo>
                <a:cubicBezTo>
                  <a:pt x="1779111" y="19438"/>
                  <a:pt x="1922409" y="20700"/>
                  <a:pt x="2135603" y="0"/>
                </a:cubicBezTo>
                <a:cubicBezTo>
                  <a:pt x="2151136" y="134789"/>
                  <a:pt x="2109289" y="427827"/>
                  <a:pt x="2135603" y="608400"/>
                </a:cubicBezTo>
                <a:cubicBezTo>
                  <a:pt x="2161917" y="788973"/>
                  <a:pt x="2113399" y="1050208"/>
                  <a:pt x="2135603" y="1170000"/>
                </a:cubicBezTo>
                <a:cubicBezTo>
                  <a:pt x="1937295" y="1190656"/>
                  <a:pt x="1825085" y="1193726"/>
                  <a:pt x="1601702" y="1170000"/>
                </a:cubicBezTo>
                <a:cubicBezTo>
                  <a:pt x="1378319" y="1146274"/>
                  <a:pt x="1213244" y="1167029"/>
                  <a:pt x="1025089" y="1170000"/>
                </a:cubicBezTo>
                <a:cubicBezTo>
                  <a:pt x="836934" y="1172971"/>
                  <a:pt x="487881" y="1197645"/>
                  <a:pt x="0" y="1170000"/>
                </a:cubicBezTo>
                <a:cubicBezTo>
                  <a:pt x="-19442" y="1005962"/>
                  <a:pt x="175" y="784568"/>
                  <a:pt x="0" y="585000"/>
                </a:cubicBezTo>
                <a:cubicBezTo>
                  <a:pt x="-175" y="385432"/>
                  <a:pt x="24030" y="178306"/>
                  <a:pt x="0" y="0"/>
                </a:cubicBezTo>
                <a:close/>
              </a:path>
            </a:pathLst>
          </a:custGeom>
          <a:noFill/>
          <a:ln>
            <a:solidFill>
              <a:schemeClr val="tx1"/>
            </a:solidFill>
            <a:extLst>
              <a:ext uri="{C807C97D-BFC1-408E-A445-0C87EB9F89A2}">
                <ask:lineSketchStyleProps xmlns:ask="http://schemas.microsoft.com/office/drawing/2018/sketchyshapes" sd="2909593980">
                  <a:prstGeom prst="rect">
                    <a:avLst/>
                  </a:prstGeom>
                  <ask:type>
                    <ask:lineSketchFreehand/>
                  </ask:type>
                </ask:lineSketchStyleProps>
              </a:ext>
            </a:extLst>
          </a:ln>
          <a:extLst>
            <a:ext uri="{909E8E84-426E-40DD-AFC4-6F175D3DCCD1}">
              <a14:hiddenFill xmlns:a14="http://schemas.microsoft.com/office/drawing/2010/main">
                <a:solidFill>
                  <a:srgbClr val="FFFFFF"/>
                </a:solidFill>
              </a14:hiddenFill>
            </a:ext>
          </a:extLst>
        </p:spPr>
      </p:pic>
      <p:pic>
        <p:nvPicPr>
          <p:cNvPr id="4102" name="Picture 6" descr="wagon, freight, railroad, station ...">
            <a:extLst>
              <a:ext uri="{FF2B5EF4-FFF2-40B4-BE49-F238E27FC236}">
                <a16:creationId xmlns:a16="http://schemas.microsoft.com/office/drawing/2014/main" id="{F8BE7A70-5109-126D-7C41-2BEB9627B484}"/>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61496" y="5653563"/>
            <a:ext cx="1883898" cy="1170000"/>
          </a:xfrm>
          <a:custGeom>
            <a:avLst/>
            <a:gdLst>
              <a:gd name="connsiteX0" fmla="*/ 0 w 1883898"/>
              <a:gd name="connsiteY0" fmla="*/ 0 h 1170000"/>
              <a:gd name="connsiteX1" fmla="*/ 590288 w 1883898"/>
              <a:gd name="connsiteY1" fmla="*/ 0 h 1170000"/>
              <a:gd name="connsiteX2" fmla="*/ 1161737 w 1883898"/>
              <a:gd name="connsiteY2" fmla="*/ 0 h 1170000"/>
              <a:gd name="connsiteX3" fmla="*/ 1883898 w 1883898"/>
              <a:gd name="connsiteY3" fmla="*/ 0 h 1170000"/>
              <a:gd name="connsiteX4" fmla="*/ 1883898 w 1883898"/>
              <a:gd name="connsiteY4" fmla="*/ 561600 h 1170000"/>
              <a:gd name="connsiteX5" fmla="*/ 1883898 w 1883898"/>
              <a:gd name="connsiteY5" fmla="*/ 1170000 h 1170000"/>
              <a:gd name="connsiteX6" fmla="*/ 1293610 w 1883898"/>
              <a:gd name="connsiteY6" fmla="*/ 1170000 h 1170000"/>
              <a:gd name="connsiteX7" fmla="*/ 703322 w 1883898"/>
              <a:gd name="connsiteY7" fmla="*/ 1170000 h 1170000"/>
              <a:gd name="connsiteX8" fmla="*/ 0 w 1883898"/>
              <a:gd name="connsiteY8" fmla="*/ 1170000 h 1170000"/>
              <a:gd name="connsiteX9" fmla="*/ 0 w 1883898"/>
              <a:gd name="connsiteY9" fmla="*/ 573300 h 1170000"/>
              <a:gd name="connsiteX10" fmla="*/ 0 w 1883898"/>
              <a:gd name="connsiteY10" fmla="*/ 0 h 11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83898" h="1170000" extrusionOk="0">
                <a:moveTo>
                  <a:pt x="0" y="0"/>
                </a:moveTo>
                <a:cubicBezTo>
                  <a:pt x="137741" y="-16181"/>
                  <a:pt x="317763" y="20608"/>
                  <a:pt x="590288" y="0"/>
                </a:cubicBezTo>
                <a:cubicBezTo>
                  <a:pt x="862813" y="-20608"/>
                  <a:pt x="1045791" y="-11225"/>
                  <a:pt x="1161737" y="0"/>
                </a:cubicBezTo>
                <a:cubicBezTo>
                  <a:pt x="1277683" y="11225"/>
                  <a:pt x="1575707" y="-13797"/>
                  <a:pt x="1883898" y="0"/>
                </a:cubicBezTo>
                <a:cubicBezTo>
                  <a:pt x="1860891" y="273961"/>
                  <a:pt x="1891604" y="374471"/>
                  <a:pt x="1883898" y="561600"/>
                </a:cubicBezTo>
                <a:cubicBezTo>
                  <a:pt x="1876192" y="748729"/>
                  <a:pt x="1891055" y="1035952"/>
                  <a:pt x="1883898" y="1170000"/>
                </a:cubicBezTo>
                <a:cubicBezTo>
                  <a:pt x="1676415" y="1197919"/>
                  <a:pt x="1561490" y="1182728"/>
                  <a:pt x="1293610" y="1170000"/>
                </a:cubicBezTo>
                <a:cubicBezTo>
                  <a:pt x="1025730" y="1157272"/>
                  <a:pt x="900244" y="1176307"/>
                  <a:pt x="703322" y="1170000"/>
                </a:cubicBezTo>
                <a:cubicBezTo>
                  <a:pt x="506400" y="1163693"/>
                  <a:pt x="190639" y="1137393"/>
                  <a:pt x="0" y="1170000"/>
                </a:cubicBezTo>
                <a:cubicBezTo>
                  <a:pt x="20119" y="1027614"/>
                  <a:pt x="23522" y="731701"/>
                  <a:pt x="0" y="573300"/>
                </a:cubicBezTo>
                <a:cubicBezTo>
                  <a:pt x="-23522" y="414899"/>
                  <a:pt x="-27218" y="161410"/>
                  <a:pt x="0" y="0"/>
                </a:cubicBezTo>
                <a:close/>
              </a:path>
            </a:pathLst>
          </a:custGeom>
          <a:noFill/>
          <a:ln>
            <a:solidFill>
              <a:schemeClr val="tx1"/>
            </a:solidFill>
            <a:extLst>
              <a:ext uri="{C807C97D-BFC1-408E-A445-0C87EB9F89A2}">
                <ask:lineSketchStyleProps xmlns:ask="http://schemas.microsoft.com/office/drawing/2018/sketchyshapes" sd="4287399807">
                  <a:prstGeom prst="rect">
                    <a:avLst/>
                  </a:prstGeom>
                  <ask:type>
                    <ask:lineSketchFreehand/>
                  </ask:type>
                </ask:lineSketchStyleProps>
              </a:ext>
            </a:extLst>
          </a:ln>
          <a:extLst>
            <a:ext uri="{909E8E84-426E-40DD-AFC4-6F175D3DCCD1}">
              <a14:hiddenFill xmlns:a14="http://schemas.microsoft.com/office/drawing/2010/main">
                <a:solidFill>
                  <a:srgbClr val="FFFFFF"/>
                </a:solidFill>
              </a14:hiddenFill>
            </a:ext>
          </a:extLst>
        </p:spPr>
      </p:pic>
      <p:pic>
        <p:nvPicPr>
          <p:cNvPr id="4104" name="Picture 8" descr="Southbound freight train at Nantwich ...">
            <a:extLst>
              <a:ext uri="{FF2B5EF4-FFF2-40B4-BE49-F238E27FC236}">
                <a16:creationId xmlns:a16="http://schemas.microsoft.com/office/drawing/2014/main" id="{0F9A1D48-BB90-E0BE-0781-196EB677E980}"/>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51074" y="5653563"/>
            <a:ext cx="1764590" cy="1170000"/>
          </a:xfrm>
          <a:custGeom>
            <a:avLst/>
            <a:gdLst>
              <a:gd name="connsiteX0" fmla="*/ 0 w 1764590"/>
              <a:gd name="connsiteY0" fmla="*/ 0 h 1170000"/>
              <a:gd name="connsiteX1" fmla="*/ 605843 w 1764590"/>
              <a:gd name="connsiteY1" fmla="*/ 0 h 1170000"/>
              <a:gd name="connsiteX2" fmla="*/ 1158747 w 1764590"/>
              <a:gd name="connsiteY2" fmla="*/ 0 h 1170000"/>
              <a:gd name="connsiteX3" fmla="*/ 1764590 w 1764590"/>
              <a:gd name="connsiteY3" fmla="*/ 0 h 1170000"/>
              <a:gd name="connsiteX4" fmla="*/ 1764590 w 1764590"/>
              <a:gd name="connsiteY4" fmla="*/ 561600 h 1170000"/>
              <a:gd name="connsiteX5" fmla="*/ 1764590 w 1764590"/>
              <a:gd name="connsiteY5" fmla="*/ 1170000 h 1170000"/>
              <a:gd name="connsiteX6" fmla="*/ 1176393 w 1764590"/>
              <a:gd name="connsiteY6" fmla="*/ 1170000 h 1170000"/>
              <a:gd name="connsiteX7" fmla="*/ 641134 w 1764590"/>
              <a:gd name="connsiteY7" fmla="*/ 1170000 h 1170000"/>
              <a:gd name="connsiteX8" fmla="*/ 0 w 1764590"/>
              <a:gd name="connsiteY8" fmla="*/ 1170000 h 1170000"/>
              <a:gd name="connsiteX9" fmla="*/ 0 w 1764590"/>
              <a:gd name="connsiteY9" fmla="*/ 585000 h 1170000"/>
              <a:gd name="connsiteX10" fmla="*/ 0 w 1764590"/>
              <a:gd name="connsiteY10" fmla="*/ 0 h 11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64590" h="1170000" extrusionOk="0">
                <a:moveTo>
                  <a:pt x="0" y="0"/>
                </a:moveTo>
                <a:cubicBezTo>
                  <a:pt x="264838" y="12384"/>
                  <a:pt x="449629" y="5508"/>
                  <a:pt x="605843" y="0"/>
                </a:cubicBezTo>
                <a:cubicBezTo>
                  <a:pt x="762057" y="-5508"/>
                  <a:pt x="920658" y="22902"/>
                  <a:pt x="1158747" y="0"/>
                </a:cubicBezTo>
                <a:cubicBezTo>
                  <a:pt x="1396836" y="-22902"/>
                  <a:pt x="1581701" y="18786"/>
                  <a:pt x="1764590" y="0"/>
                </a:cubicBezTo>
                <a:cubicBezTo>
                  <a:pt x="1774870" y="134341"/>
                  <a:pt x="1764962" y="445024"/>
                  <a:pt x="1764590" y="561600"/>
                </a:cubicBezTo>
                <a:cubicBezTo>
                  <a:pt x="1764218" y="678176"/>
                  <a:pt x="1789271" y="962555"/>
                  <a:pt x="1764590" y="1170000"/>
                </a:cubicBezTo>
                <a:cubicBezTo>
                  <a:pt x="1582916" y="1141923"/>
                  <a:pt x="1453839" y="1198384"/>
                  <a:pt x="1176393" y="1170000"/>
                </a:cubicBezTo>
                <a:cubicBezTo>
                  <a:pt x="898947" y="1141616"/>
                  <a:pt x="873392" y="1169097"/>
                  <a:pt x="641134" y="1170000"/>
                </a:cubicBezTo>
                <a:cubicBezTo>
                  <a:pt x="408876" y="1170903"/>
                  <a:pt x="145112" y="1185674"/>
                  <a:pt x="0" y="1170000"/>
                </a:cubicBezTo>
                <a:cubicBezTo>
                  <a:pt x="16406" y="891137"/>
                  <a:pt x="-15449" y="859071"/>
                  <a:pt x="0" y="585000"/>
                </a:cubicBezTo>
                <a:cubicBezTo>
                  <a:pt x="15449" y="310929"/>
                  <a:pt x="-15949" y="144768"/>
                  <a:pt x="0" y="0"/>
                </a:cubicBezTo>
                <a:close/>
              </a:path>
            </a:pathLst>
          </a:custGeom>
          <a:noFill/>
          <a:ln>
            <a:solidFill>
              <a:schemeClr val="tx1"/>
            </a:solidFill>
            <a:extLst>
              <a:ext uri="{C807C97D-BFC1-408E-A445-0C87EB9F89A2}">
                <ask:lineSketchStyleProps xmlns:ask="http://schemas.microsoft.com/office/drawing/2018/sketchyshapes" sd="2695222724">
                  <a:prstGeom prst="rect">
                    <a:avLst/>
                  </a:prstGeom>
                  <ask:type>
                    <ask:lineSketchFreehand/>
                  </ask:type>
                </ask:lineSketchStyleProps>
              </a:ext>
            </a:extLst>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19636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D5211139-6E44-4198-D0C2-7813D8099442}"/>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274E4CA1-62A0-B659-DC18-0135F21B8E7C}"/>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When was the Industrial Revolution?</a:t>
            </a:r>
          </a:p>
        </p:txBody>
      </p:sp>
      <p:sp>
        <p:nvSpPr>
          <p:cNvPr id="5" name="Rectangle: Rounded Corners 4">
            <a:extLst>
              <a:ext uri="{FF2B5EF4-FFF2-40B4-BE49-F238E27FC236}">
                <a16:creationId xmlns:a16="http://schemas.microsoft.com/office/drawing/2014/main" id="{4E4257C2-0FEF-81F2-0F24-9A06D13111DD}"/>
              </a:ext>
            </a:extLst>
          </p:cNvPr>
          <p:cNvSpPr/>
          <p:nvPr/>
        </p:nvSpPr>
        <p:spPr>
          <a:xfrm>
            <a:off x="385008" y="1280560"/>
            <a:ext cx="8373985" cy="4807724"/>
          </a:xfrm>
          <a:prstGeom prst="roundRect">
            <a:avLst>
              <a:gd name="adj" fmla="val 3641"/>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r>
              <a:rPr lang="en-GB" sz="2000" dirty="0">
                <a:solidFill>
                  <a:srgbClr val="2F2967"/>
                </a:solidFill>
                <a:latin typeface="Arial"/>
              </a:rPr>
              <a:t>The </a:t>
            </a:r>
            <a:r>
              <a:rPr lang="en-GB" sz="2000" b="1" dirty="0">
                <a:solidFill>
                  <a:srgbClr val="2F2967"/>
                </a:solidFill>
                <a:latin typeface="Arial"/>
              </a:rPr>
              <a:t>Industrial Revolution </a:t>
            </a:r>
            <a:r>
              <a:rPr lang="en-GB" sz="2000" dirty="0">
                <a:solidFill>
                  <a:srgbClr val="2F2967"/>
                </a:solidFill>
                <a:latin typeface="Arial"/>
              </a:rPr>
              <a:t>began in Britain in the mid </a:t>
            </a:r>
            <a:r>
              <a:rPr lang="en-GB" sz="2000" b="1" dirty="0">
                <a:solidFill>
                  <a:srgbClr val="2F2967"/>
                </a:solidFill>
                <a:latin typeface="Arial"/>
              </a:rPr>
              <a:t>1700s</a:t>
            </a:r>
            <a:r>
              <a:rPr lang="en-GB" sz="2000" dirty="0">
                <a:solidFill>
                  <a:srgbClr val="2F2967"/>
                </a:solidFill>
                <a:latin typeface="Arial"/>
              </a:rPr>
              <a:t> and lasted until </a:t>
            </a:r>
            <a:r>
              <a:rPr lang="en-GB" sz="2000" b="1" dirty="0">
                <a:solidFill>
                  <a:srgbClr val="2F2967"/>
                </a:solidFill>
                <a:latin typeface="Arial"/>
              </a:rPr>
              <a:t>1900</a:t>
            </a:r>
            <a:r>
              <a:rPr lang="en-GB" sz="2000" dirty="0">
                <a:solidFill>
                  <a:srgbClr val="2F2967"/>
                </a:solidFill>
                <a:latin typeface="Arial"/>
              </a:rPr>
              <a:t>. It changed </a:t>
            </a:r>
            <a:r>
              <a:rPr lang="en-GB" sz="2000" dirty="0">
                <a:solidFill>
                  <a:srgbClr val="2F2967"/>
                </a:solidFill>
              </a:rPr>
              <a:t>farming, mining, transport, manufacturing (making things) and technology. It changed people’s lives. It began in the reign of </a:t>
            </a:r>
            <a:r>
              <a:rPr lang="en-GB" sz="2000" b="1" dirty="0">
                <a:solidFill>
                  <a:srgbClr val="2F2967"/>
                </a:solidFill>
              </a:rPr>
              <a:t>George II </a:t>
            </a:r>
            <a:r>
              <a:rPr lang="en-GB" sz="2000" dirty="0">
                <a:solidFill>
                  <a:srgbClr val="2F2967"/>
                </a:solidFill>
              </a:rPr>
              <a:t>and ended at the end of the </a:t>
            </a:r>
            <a:r>
              <a:rPr lang="en-GB" sz="2000" b="1" dirty="0">
                <a:solidFill>
                  <a:srgbClr val="2F2967"/>
                </a:solidFill>
              </a:rPr>
              <a:t>Victorian</a:t>
            </a:r>
            <a:r>
              <a:rPr lang="en-GB" sz="2000" dirty="0">
                <a:solidFill>
                  <a:srgbClr val="2F2967"/>
                </a:solidFill>
              </a:rPr>
              <a:t> era.</a:t>
            </a:r>
            <a:endParaRPr lang="en-GB" sz="2000" dirty="0">
              <a:solidFill>
                <a:srgbClr val="2F2967"/>
              </a:solidFill>
              <a:latin typeface="Arial"/>
            </a:endParaRPr>
          </a:p>
        </p:txBody>
      </p:sp>
      <p:pic>
        <p:nvPicPr>
          <p:cNvPr id="6" name="Picture 5" descr="A white letters on a black background&#10;&#10;Description automatically generated">
            <a:extLst>
              <a:ext uri="{FF2B5EF4-FFF2-40B4-BE49-F238E27FC236}">
                <a16:creationId xmlns:a16="http://schemas.microsoft.com/office/drawing/2014/main" id="{1AEBEE5D-7464-8D60-273F-27468E8FD3AE}"/>
              </a:ext>
            </a:extLst>
          </p:cNvPr>
          <p:cNvPicPr>
            <a:picLocks noChangeAspect="1"/>
          </p:cNvPicPr>
          <p:nvPr/>
        </p:nvPicPr>
        <p:blipFill>
          <a:blip r:embed="rId3"/>
          <a:stretch>
            <a:fillRect/>
          </a:stretch>
        </p:blipFill>
        <p:spPr>
          <a:xfrm>
            <a:off x="7004131" y="6249621"/>
            <a:ext cx="1754862" cy="388702"/>
          </a:xfrm>
          <a:prstGeom prst="rect">
            <a:avLst/>
          </a:prstGeom>
        </p:spPr>
      </p:pic>
      <p:grpSp>
        <p:nvGrpSpPr>
          <p:cNvPr id="7" name="Group 6">
            <a:extLst>
              <a:ext uri="{FF2B5EF4-FFF2-40B4-BE49-F238E27FC236}">
                <a16:creationId xmlns:a16="http://schemas.microsoft.com/office/drawing/2014/main" id="{D5CF5313-4CFA-F0F1-DF27-2BD40E0991FF}"/>
              </a:ext>
            </a:extLst>
          </p:cNvPr>
          <p:cNvGrpSpPr/>
          <p:nvPr/>
        </p:nvGrpSpPr>
        <p:grpSpPr>
          <a:xfrm>
            <a:off x="256407" y="2465406"/>
            <a:ext cx="8543092" cy="3521599"/>
            <a:chOff x="256407" y="2465406"/>
            <a:chExt cx="8543092" cy="3521599"/>
          </a:xfrm>
        </p:grpSpPr>
        <p:pic>
          <p:nvPicPr>
            <p:cNvPr id="8" name="Picture 7">
              <a:extLst>
                <a:ext uri="{FF2B5EF4-FFF2-40B4-BE49-F238E27FC236}">
                  <a16:creationId xmlns:a16="http://schemas.microsoft.com/office/drawing/2014/main" id="{63401F6E-B4AB-E64F-873F-83F3A66C5797}"/>
                </a:ext>
              </a:extLst>
            </p:cNvPr>
            <p:cNvPicPr>
              <a:picLocks noChangeAspect="1"/>
            </p:cNvPicPr>
            <p:nvPr/>
          </p:nvPicPr>
          <p:blipFill>
            <a:blip r:embed="rId4"/>
            <a:stretch>
              <a:fillRect/>
            </a:stretch>
          </p:blipFill>
          <p:spPr>
            <a:xfrm>
              <a:off x="256407" y="2708475"/>
              <a:ext cx="8543092" cy="3278530"/>
            </a:xfrm>
            <a:prstGeom prst="rect">
              <a:avLst/>
            </a:prstGeom>
          </p:spPr>
        </p:pic>
        <p:pic>
          <p:nvPicPr>
            <p:cNvPr id="9" name="Picture 8" descr="A person wearing a crown&#10;&#10;Description automatically generated">
              <a:extLst>
                <a:ext uri="{FF2B5EF4-FFF2-40B4-BE49-F238E27FC236}">
                  <a16:creationId xmlns:a16="http://schemas.microsoft.com/office/drawing/2014/main" id="{5FC92DAC-EFD0-A18D-9C0C-44C9102282E2}"/>
                </a:ext>
              </a:extLst>
            </p:cNvPr>
            <p:cNvPicPr>
              <a:picLocks noChangeAspect="1"/>
            </p:cNvPicPr>
            <p:nvPr/>
          </p:nvPicPr>
          <p:blipFill>
            <a:blip r:embed="rId5"/>
            <a:stretch>
              <a:fillRect/>
            </a:stretch>
          </p:blipFill>
          <p:spPr>
            <a:xfrm flipH="1">
              <a:off x="7735033" y="2465406"/>
              <a:ext cx="900109" cy="1192194"/>
            </a:xfrm>
            <a:prstGeom prst="rect">
              <a:avLst/>
            </a:prstGeom>
          </p:spPr>
        </p:pic>
        <p:pic>
          <p:nvPicPr>
            <p:cNvPr id="10" name="Picture 9" descr="A grey factory with smoke coming out of it&#10;&#10;Description automatically generated">
              <a:extLst>
                <a:ext uri="{FF2B5EF4-FFF2-40B4-BE49-F238E27FC236}">
                  <a16:creationId xmlns:a16="http://schemas.microsoft.com/office/drawing/2014/main" id="{FDB2AE88-55FD-7830-21CE-F3DADA8946B4}"/>
                </a:ext>
              </a:extLst>
            </p:cNvPr>
            <p:cNvPicPr>
              <a:picLocks noChangeAspect="1"/>
            </p:cNvPicPr>
            <p:nvPr/>
          </p:nvPicPr>
          <p:blipFill>
            <a:blip r:embed="rId6"/>
            <a:stretch>
              <a:fillRect/>
            </a:stretch>
          </p:blipFill>
          <p:spPr>
            <a:xfrm>
              <a:off x="6519133" y="3975975"/>
              <a:ext cx="1861593" cy="1955604"/>
            </a:xfrm>
            <a:prstGeom prst="rect">
              <a:avLst/>
            </a:prstGeom>
          </p:spPr>
        </p:pic>
      </p:grpSp>
    </p:spTree>
    <p:extLst>
      <p:ext uri="{BB962C8B-B14F-4D97-AF65-F5344CB8AC3E}">
        <p14:creationId xmlns:p14="http://schemas.microsoft.com/office/powerpoint/2010/main" val="1025591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139DB6E5-A64E-5D39-74BA-4E9625950461}"/>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CAAAB953-A17D-3012-318F-45C8488216D2}"/>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When was the station built?</a:t>
            </a:r>
          </a:p>
        </p:txBody>
      </p:sp>
      <p:sp>
        <p:nvSpPr>
          <p:cNvPr id="5" name="Rectangle: Rounded Corners 4">
            <a:extLst>
              <a:ext uri="{FF2B5EF4-FFF2-40B4-BE49-F238E27FC236}">
                <a16:creationId xmlns:a16="http://schemas.microsoft.com/office/drawing/2014/main" id="{D7515403-329C-E211-87A7-96D712D0365B}"/>
              </a:ext>
            </a:extLst>
          </p:cNvPr>
          <p:cNvSpPr/>
          <p:nvPr/>
        </p:nvSpPr>
        <p:spPr>
          <a:xfrm>
            <a:off x="385008" y="1280560"/>
            <a:ext cx="8373985" cy="4807724"/>
          </a:xfrm>
          <a:prstGeom prst="roundRect">
            <a:avLst>
              <a:gd name="adj" fmla="val 3641"/>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r>
              <a:rPr lang="en-GB" sz="2000" dirty="0">
                <a:solidFill>
                  <a:srgbClr val="2F2967"/>
                </a:solidFill>
                <a:latin typeface="Arial"/>
              </a:rPr>
              <a:t>Use the information to find out when the station was opened. Can you work out where it would go on this timeline?</a:t>
            </a:r>
          </a:p>
        </p:txBody>
      </p:sp>
      <p:pic>
        <p:nvPicPr>
          <p:cNvPr id="6" name="Picture 5" descr="A white letters on a black background&#10;&#10;Description automatically generated">
            <a:extLst>
              <a:ext uri="{FF2B5EF4-FFF2-40B4-BE49-F238E27FC236}">
                <a16:creationId xmlns:a16="http://schemas.microsoft.com/office/drawing/2014/main" id="{C50509DE-4827-A5F1-FC37-D31C0ECCA9C6}"/>
              </a:ext>
            </a:extLst>
          </p:cNvPr>
          <p:cNvPicPr>
            <a:picLocks noChangeAspect="1"/>
          </p:cNvPicPr>
          <p:nvPr/>
        </p:nvPicPr>
        <p:blipFill>
          <a:blip r:embed="rId3"/>
          <a:stretch>
            <a:fillRect/>
          </a:stretch>
        </p:blipFill>
        <p:spPr>
          <a:xfrm>
            <a:off x="7004131" y="6249621"/>
            <a:ext cx="1754862" cy="388702"/>
          </a:xfrm>
          <a:prstGeom prst="rect">
            <a:avLst/>
          </a:prstGeom>
        </p:spPr>
      </p:pic>
      <p:pic>
        <p:nvPicPr>
          <p:cNvPr id="8" name="Picture 7">
            <a:extLst>
              <a:ext uri="{FF2B5EF4-FFF2-40B4-BE49-F238E27FC236}">
                <a16:creationId xmlns:a16="http://schemas.microsoft.com/office/drawing/2014/main" id="{7CBC4FA5-9D88-1002-90C5-D80B08C51FB5}"/>
              </a:ext>
            </a:extLst>
          </p:cNvPr>
          <p:cNvPicPr>
            <a:picLocks noChangeAspect="1"/>
          </p:cNvPicPr>
          <p:nvPr/>
        </p:nvPicPr>
        <p:blipFill>
          <a:blip r:embed="rId4"/>
          <a:srcRect l="21750" b="47732"/>
          <a:stretch/>
        </p:blipFill>
        <p:spPr>
          <a:xfrm>
            <a:off x="658262" y="2228004"/>
            <a:ext cx="7857577" cy="2014212"/>
          </a:xfrm>
          <a:prstGeom prst="rect">
            <a:avLst/>
          </a:prstGeom>
        </p:spPr>
      </p:pic>
      <p:sp>
        <p:nvSpPr>
          <p:cNvPr id="2" name="Google Shape;338;p26">
            <a:extLst>
              <a:ext uri="{FF2B5EF4-FFF2-40B4-BE49-F238E27FC236}">
                <a16:creationId xmlns:a16="http://schemas.microsoft.com/office/drawing/2014/main" id="{2D07A6CE-9F99-C8CE-A40C-44B7DEEDE05E}"/>
              </a:ext>
            </a:extLst>
          </p:cNvPr>
          <p:cNvSpPr/>
          <p:nvPr/>
        </p:nvSpPr>
        <p:spPr>
          <a:xfrm>
            <a:off x="5722333" y="5405166"/>
            <a:ext cx="3241785" cy="683118"/>
          </a:xfrm>
          <a:prstGeom prst="roundRect">
            <a:avLst>
              <a:gd name="adj" fmla="val 12747"/>
            </a:avLst>
          </a:prstGeom>
          <a:solidFill>
            <a:srgbClr val="B52664"/>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1800" b="1" i="0" u="none" strike="noStrike" cap="none" dirty="0">
                <a:solidFill>
                  <a:srgbClr val="FFFFFF"/>
                </a:solidFill>
                <a:latin typeface="Arial"/>
                <a:ea typeface="Arial"/>
                <a:cs typeface="Arial"/>
                <a:sym typeface="Arial"/>
              </a:rPr>
              <a:t>STRETCH</a:t>
            </a:r>
            <a:r>
              <a:rPr lang="en-GB" sz="1800" b="0" i="1" u="none" strike="noStrike" cap="none" dirty="0">
                <a:solidFill>
                  <a:srgbClr val="FFFFFF"/>
                </a:solidFill>
                <a:latin typeface="Arial"/>
                <a:ea typeface="Arial"/>
                <a:cs typeface="Arial"/>
                <a:sym typeface="Arial"/>
              </a:rPr>
              <a:t>: </a:t>
            </a:r>
            <a:r>
              <a:rPr lang="en-GB" sz="1800" b="0" i="0" u="none" strike="noStrike" cap="none" dirty="0">
                <a:solidFill>
                  <a:srgbClr val="FFFFFF"/>
                </a:solidFill>
                <a:latin typeface="Arial"/>
                <a:ea typeface="Arial"/>
                <a:cs typeface="Arial"/>
                <a:sym typeface="Arial"/>
              </a:rPr>
              <a:t>How long has the station been open for?  </a:t>
            </a:r>
            <a:endParaRPr sz="1800" b="0" i="0" u="none" strike="noStrike" cap="none" dirty="0">
              <a:solidFill>
                <a:srgbClr val="FFFFFF"/>
              </a:solidFill>
              <a:latin typeface="Arial"/>
              <a:ea typeface="Arial"/>
              <a:cs typeface="Arial"/>
              <a:sym typeface="Arial"/>
            </a:endParaRPr>
          </a:p>
        </p:txBody>
      </p:sp>
    </p:spTree>
    <p:extLst>
      <p:ext uri="{BB962C8B-B14F-4D97-AF65-F5344CB8AC3E}">
        <p14:creationId xmlns:p14="http://schemas.microsoft.com/office/powerpoint/2010/main" val="2128882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B52664"/>
        </a:solidFill>
        <a:effectLst/>
      </p:bgPr>
    </p:bg>
    <p:spTree>
      <p:nvGrpSpPr>
        <p:cNvPr id="1" name="Shape 154">
          <a:extLst>
            <a:ext uri="{FF2B5EF4-FFF2-40B4-BE49-F238E27FC236}">
              <a16:creationId xmlns:a16="http://schemas.microsoft.com/office/drawing/2014/main" id="{5397DA79-716C-D60A-E3CF-89F8E143835A}"/>
            </a:ext>
          </a:extLst>
        </p:cNvPr>
        <p:cNvGrpSpPr/>
        <p:nvPr/>
      </p:nvGrpSpPr>
      <p:grpSpPr>
        <a:xfrm>
          <a:off x="0" y="0"/>
          <a:ext cx="0" cy="0"/>
          <a:chOff x="0" y="0"/>
          <a:chExt cx="0" cy="0"/>
        </a:xfrm>
      </p:grpSpPr>
      <p:pic>
        <p:nvPicPr>
          <p:cNvPr id="155" name="Google Shape;155;p32" descr="A picture containing text, clipart&#10;&#10;Description automatically generated">
            <a:extLst>
              <a:ext uri="{FF2B5EF4-FFF2-40B4-BE49-F238E27FC236}">
                <a16:creationId xmlns:a16="http://schemas.microsoft.com/office/drawing/2014/main" id="{BFDE12BA-4DD1-774D-4289-435347A433BD}"/>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grpSp>
        <p:nvGrpSpPr>
          <p:cNvPr id="2" name="Group 1">
            <a:extLst>
              <a:ext uri="{FF2B5EF4-FFF2-40B4-BE49-F238E27FC236}">
                <a16:creationId xmlns:a16="http://schemas.microsoft.com/office/drawing/2014/main" id="{2136C1B6-02CA-3C02-D2C3-BE21C2DF13CA}"/>
              </a:ext>
            </a:extLst>
          </p:cNvPr>
          <p:cNvGrpSpPr/>
          <p:nvPr/>
        </p:nvGrpSpPr>
        <p:grpSpPr>
          <a:xfrm>
            <a:off x="651829" y="3892342"/>
            <a:ext cx="7583829" cy="858188"/>
            <a:chOff x="1455178" y="7018554"/>
            <a:chExt cx="7255714" cy="977836"/>
          </a:xfrm>
        </p:grpSpPr>
        <p:sp>
          <p:nvSpPr>
            <p:cNvPr id="4" name="Rectangle: Rounded Corners 3">
              <a:extLst>
                <a:ext uri="{FF2B5EF4-FFF2-40B4-BE49-F238E27FC236}">
                  <a16:creationId xmlns:a16="http://schemas.microsoft.com/office/drawing/2014/main" id="{4E6252C8-6AD3-E04A-1CE6-C815160FB141}"/>
                </a:ext>
              </a:extLst>
            </p:cNvPr>
            <p:cNvSpPr/>
            <p:nvPr/>
          </p:nvSpPr>
          <p:spPr>
            <a:xfrm>
              <a:off x="1455178" y="7135699"/>
              <a:ext cx="7255714" cy="860691"/>
            </a:xfrm>
            <a:prstGeom prst="roundRect">
              <a:avLst>
                <a:gd name="adj" fmla="val 13228"/>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166813">
                <a:defRPr/>
              </a:pPr>
              <a:r>
                <a:rPr kumimoji="0" lang="en-GB" sz="1800" b="1" i="0" u="none" strike="noStrike" kern="0" cap="none" spc="0" normalizeH="0" baseline="0" noProof="0" dirty="0">
                  <a:ln>
                    <a:noFill/>
                  </a:ln>
                  <a:solidFill>
                    <a:srgbClr val="FFFFFF"/>
                  </a:solidFill>
                  <a:effectLst/>
                  <a:uLnTx/>
                  <a:uFillTx/>
                  <a:latin typeface="Arial"/>
                  <a:sym typeface="Arial"/>
                </a:rPr>
                <a:t>TASK: </a:t>
              </a:r>
              <a:r>
                <a:rPr lang="en-GB" sz="1800" dirty="0">
                  <a:solidFill>
                    <a:srgbClr val="FFFFFF"/>
                  </a:solidFill>
                  <a:latin typeface="Arial"/>
                </a:rPr>
                <a:t>Discuss with your partner how people travelled </a:t>
              </a:r>
              <a:br>
                <a:rPr lang="en-GB" sz="1800" dirty="0">
                  <a:solidFill>
                    <a:srgbClr val="FFFFFF"/>
                  </a:solidFill>
                  <a:latin typeface="Arial"/>
                </a:rPr>
              </a:br>
              <a:r>
                <a:rPr lang="en-GB" sz="1800" dirty="0">
                  <a:solidFill>
                    <a:srgbClr val="FFFFFF"/>
                  </a:solidFill>
                  <a:latin typeface="Arial"/>
                </a:rPr>
                <a:t>before there were cars, trains and planes.</a:t>
              </a:r>
              <a:endParaRPr kumimoji="0" lang="en-GB" sz="1800" i="0" u="none" strike="noStrike" kern="0" cap="none" spc="0" normalizeH="0" baseline="0" noProof="0" dirty="0">
                <a:ln>
                  <a:noFill/>
                </a:ln>
                <a:solidFill>
                  <a:srgbClr val="FFFFFF"/>
                </a:solidFill>
                <a:effectLst/>
                <a:uLnTx/>
                <a:uFillTx/>
                <a:latin typeface="Arial"/>
                <a:sym typeface="Arial"/>
              </a:endParaRPr>
            </a:p>
          </p:txBody>
        </p:sp>
        <p:pic>
          <p:nvPicPr>
            <p:cNvPr id="5" name="Picture 4" descr="A couple of people talking&#10;&#10;Description automatically generated">
              <a:extLst>
                <a:ext uri="{FF2B5EF4-FFF2-40B4-BE49-F238E27FC236}">
                  <a16:creationId xmlns:a16="http://schemas.microsoft.com/office/drawing/2014/main" id="{F5C42E69-57D7-FE29-64A8-440FD5421B12}"/>
                </a:ext>
              </a:extLst>
            </p:cNvPr>
            <p:cNvPicPr>
              <a:picLocks noChangeAspect="1"/>
            </p:cNvPicPr>
            <p:nvPr/>
          </p:nvPicPr>
          <p:blipFill>
            <a:blip r:embed="rId4"/>
            <a:stretch>
              <a:fillRect/>
            </a:stretch>
          </p:blipFill>
          <p:spPr>
            <a:xfrm>
              <a:off x="1587515" y="7018554"/>
              <a:ext cx="996415" cy="977836"/>
            </a:xfrm>
            <a:prstGeom prst="rect">
              <a:avLst/>
            </a:prstGeom>
          </p:spPr>
        </p:pic>
      </p:grpSp>
      <p:pic>
        <p:nvPicPr>
          <p:cNvPr id="6" name="Picture 5" descr="A white and orange airplane&#10;&#10;Description automatically generated">
            <a:extLst>
              <a:ext uri="{FF2B5EF4-FFF2-40B4-BE49-F238E27FC236}">
                <a16:creationId xmlns:a16="http://schemas.microsoft.com/office/drawing/2014/main" id="{02905DD6-0DBF-DAC2-453D-49ED7DD869BC}"/>
              </a:ext>
            </a:extLst>
          </p:cNvPr>
          <p:cNvPicPr>
            <a:picLocks noChangeAspect="1"/>
          </p:cNvPicPr>
          <p:nvPr/>
        </p:nvPicPr>
        <p:blipFill>
          <a:blip r:embed="rId5"/>
          <a:stretch>
            <a:fillRect/>
          </a:stretch>
        </p:blipFill>
        <p:spPr>
          <a:xfrm flipH="1">
            <a:off x="7343437" y="4050533"/>
            <a:ext cx="1415086" cy="832070"/>
          </a:xfrm>
          <a:prstGeom prst="rect">
            <a:avLst/>
          </a:prstGeom>
        </p:spPr>
      </p:pic>
      <p:pic>
        <p:nvPicPr>
          <p:cNvPr id="7" name="Picture 6" descr="A yellow car with blue windows&#10;&#10;Description automatically generated">
            <a:extLst>
              <a:ext uri="{FF2B5EF4-FFF2-40B4-BE49-F238E27FC236}">
                <a16:creationId xmlns:a16="http://schemas.microsoft.com/office/drawing/2014/main" id="{E38F3FBB-CA43-6EC1-DD5A-DA2665D2E89E}"/>
              </a:ext>
            </a:extLst>
          </p:cNvPr>
          <p:cNvPicPr>
            <a:picLocks noChangeAspect="1"/>
          </p:cNvPicPr>
          <p:nvPr/>
        </p:nvPicPr>
        <p:blipFill>
          <a:blip r:embed="rId6"/>
          <a:stretch>
            <a:fillRect/>
          </a:stretch>
        </p:blipFill>
        <p:spPr>
          <a:xfrm>
            <a:off x="6173588" y="4551835"/>
            <a:ext cx="1016340" cy="397389"/>
          </a:xfrm>
          <a:prstGeom prst="rect">
            <a:avLst/>
          </a:prstGeom>
        </p:spPr>
      </p:pic>
      <p:pic>
        <p:nvPicPr>
          <p:cNvPr id="8" name="Picture 7">
            <a:extLst>
              <a:ext uri="{FF2B5EF4-FFF2-40B4-BE49-F238E27FC236}">
                <a16:creationId xmlns:a16="http://schemas.microsoft.com/office/drawing/2014/main" id="{8F34A015-D24E-715B-09AD-B68158EB9149}"/>
              </a:ext>
            </a:extLst>
          </p:cNvPr>
          <p:cNvPicPr>
            <a:picLocks noChangeAspect="1"/>
          </p:cNvPicPr>
          <p:nvPr/>
        </p:nvPicPr>
        <p:blipFill>
          <a:blip r:embed="rId7"/>
          <a:stretch>
            <a:fillRect/>
          </a:stretch>
        </p:blipFill>
        <p:spPr>
          <a:xfrm flipH="1">
            <a:off x="5197181" y="5057398"/>
            <a:ext cx="3366052" cy="326507"/>
          </a:xfrm>
          <a:prstGeom prst="rect">
            <a:avLst/>
          </a:prstGeom>
        </p:spPr>
      </p:pic>
      <p:pic>
        <p:nvPicPr>
          <p:cNvPr id="9" name="Google Shape;334;p26" descr="Several ships in the water&#10;&#10;Description automatically generated">
            <a:extLst>
              <a:ext uri="{FF2B5EF4-FFF2-40B4-BE49-F238E27FC236}">
                <a16:creationId xmlns:a16="http://schemas.microsoft.com/office/drawing/2014/main" id="{D9680B7E-FFFD-FDCA-7E74-A2526D7F8A19}"/>
              </a:ext>
            </a:extLst>
          </p:cNvPr>
          <p:cNvPicPr preferRelativeResize="0"/>
          <p:nvPr/>
        </p:nvPicPr>
        <p:blipFill rotWithShape="1">
          <a:blip r:embed="rId8">
            <a:alphaModFix/>
          </a:blip>
          <a:srcRect/>
          <a:stretch/>
        </p:blipFill>
        <p:spPr>
          <a:xfrm>
            <a:off x="4177527" y="5357493"/>
            <a:ext cx="2039308" cy="1299145"/>
          </a:xfrm>
          <a:prstGeom prst="rect">
            <a:avLst/>
          </a:prstGeom>
          <a:noFill/>
          <a:ln>
            <a:noFill/>
          </a:ln>
          <a:effectLst>
            <a:outerShdw blurRad="63500" sx="102000" sy="102000" algn="ctr" rotWithShape="0">
              <a:prstClr val="black">
                <a:alpha val="40000"/>
              </a:prstClr>
            </a:outerShdw>
            <a:softEdge rad="63500"/>
          </a:effectLst>
        </p:spPr>
      </p:pic>
      <p:pic>
        <p:nvPicPr>
          <p:cNvPr id="10" name="Google Shape;337;p26" descr="A person riding a horse&#10;&#10;Description automatically generated">
            <a:extLst>
              <a:ext uri="{FF2B5EF4-FFF2-40B4-BE49-F238E27FC236}">
                <a16:creationId xmlns:a16="http://schemas.microsoft.com/office/drawing/2014/main" id="{DB5A40AD-646E-E96D-616C-173287F152AF}"/>
              </a:ext>
            </a:extLst>
          </p:cNvPr>
          <p:cNvPicPr preferRelativeResize="0"/>
          <p:nvPr/>
        </p:nvPicPr>
        <p:blipFill rotWithShape="1">
          <a:blip r:embed="rId9">
            <a:alphaModFix/>
          </a:blip>
          <a:srcRect t="13152" r="14001"/>
          <a:stretch/>
        </p:blipFill>
        <p:spPr>
          <a:xfrm>
            <a:off x="590676" y="4949224"/>
            <a:ext cx="1391026" cy="1707415"/>
          </a:xfrm>
          <a:prstGeom prst="rect">
            <a:avLst/>
          </a:prstGeom>
          <a:noFill/>
          <a:ln>
            <a:noFill/>
          </a:ln>
          <a:effectLst>
            <a:outerShdw blurRad="63500" sx="102000" sy="102000" algn="ctr" rotWithShape="0">
              <a:prstClr val="black">
                <a:alpha val="40000"/>
              </a:prstClr>
            </a:outerShdw>
            <a:softEdge rad="63500"/>
          </a:effectLst>
        </p:spPr>
      </p:pic>
      <p:pic>
        <p:nvPicPr>
          <p:cNvPr id="11" name="Google Shape;336;p26" descr="A horse drawn carriage with horses and a person on a horse drawn carriage&#10;&#10;Description automatically generated">
            <a:extLst>
              <a:ext uri="{FF2B5EF4-FFF2-40B4-BE49-F238E27FC236}">
                <a16:creationId xmlns:a16="http://schemas.microsoft.com/office/drawing/2014/main" id="{9083F97C-B51D-1C80-F20A-7C9531F20EB7}"/>
              </a:ext>
            </a:extLst>
          </p:cNvPr>
          <p:cNvPicPr preferRelativeResize="0"/>
          <p:nvPr/>
        </p:nvPicPr>
        <p:blipFill rotWithShape="1">
          <a:blip r:embed="rId10">
            <a:alphaModFix/>
          </a:blip>
          <a:srcRect/>
          <a:stretch/>
        </p:blipFill>
        <p:spPr>
          <a:xfrm>
            <a:off x="2122671" y="5357494"/>
            <a:ext cx="1908169" cy="1299145"/>
          </a:xfrm>
          <a:prstGeom prst="rect">
            <a:avLst/>
          </a:prstGeom>
          <a:noFill/>
          <a:ln>
            <a:noFill/>
          </a:ln>
          <a:effectLst>
            <a:outerShdw blurRad="63500" sx="102000" sy="102000" algn="ctr" rotWithShape="0">
              <a:prstClr val="black">
                <a:alpha val="40000"/>
              </a:prstClr>
            </a:outerShdw>
            <a:softEdge rad="63500"/>
          </a:effectLst>
        </p:spPr>
      </p:pic>
      <p:sp>
        <p:nvSpPr>
          <p:cNvPr id="3" name="Google Shape;157;p32">
            <a:extLst>
              <a:ext uri="{FF2B5EF4-FFF2-40B4-BE49-F238E27FC236}">
                <a16:creationId xmlns:a16="http://schemas.microsoft.com/office/drawing/2014/main" id="{E9DC2DAC-729D-44C3-4B28-76181DF01AD8}"/>
              </a:ext>
            </a:extLst>
          </p:cNvPr>
          <p:cNvSpPr/>
          <p:nvPr/>
        </p:nvSpPr>
        <p:spPr>
          <a:xfrm>
            <a:off x="318977" y="335368"/>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Victorian Swindon</a:t>
            </a:r>
            <a:endParaRPr sz="3600" b="0" i="0" u="none" strike="noStrike" cap="none" dirty="0">
              <a:solidFill>
                <a:srgbClr val="2F2967"/>
              </a:solidFill>
              <a:latin typeface="Arial"/>
              <a:ea typeface="Arial"/>
              <a:cs typeface="Arial"/>
              <a:sym typeface="Arial"/>
            </a:endParaRPr>
          </a:p>
        </p:txBody>
      </p:sp>
      <p:sp>
        <p:nvSpPr>
          <p:cNvPr id="12" name="Google Shape;160;p32">
            <a:extLst>
              <a:ext uri="{FF2B5EF4-FFF2-40B4-BE49-F238E27FC236}">
                <a16:creationId xmlns:a16="http://schemas.microsoft.com/office/drawing/2014/main" id="{8608E3B8-3578-4D9F-CA80-1C293CD57E7A}"/>
              </a:ext>
            </a:extLst>
          </p:cNvPr>
          <p:cNvSpPr/>
          <p:nvPr/>
        </p:nvSpPr>
        <p:spPr>
          <a:xfrm>
            <a:off x="262709" y="1474095"/>
            <a:ext cx="8552679" cy="2286174"/>
          </a:xfrm>
          <a:prstGeom prst="roundRect">
            <a:avLst>
              <a:gd name="adj" fmla="val 8683"/>
            </a:avLst>
          </a:prstGeom>
          <a:solidFill>
            <a:schemeClr val="lt1"/>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200" b="0" i="0" dirty="0">
                <a:solidFill>
                  <a:srgbClr val="2F2967"/>
                </a:solidFill>
                <a:effectLst/>
                <a:latin typeface="+mn-lt"/>
              </a:rPr>
              <a:t>During the Victorian period the country continued to grow. </a:t>
            </a:r>
            <a:r>
              <a:rPr lang="en-GB" sz="2200" dirty="0">
                <a:solidFill>
                  <a:srgbClr val="2F2967"/>
                </a:solidFill>
                <a:latin typeface="+mn-lt"/>
              </a:rPr>
              <a:t>By 1840, life was changing and adapting at an exceptional rate. Queen Victoria was on the throne and the Industrial Revolution was truly underway, Swindon was about to become one of the key parts of the country, helping on getting people and goods in and around the country to help it to grow… but how?</a:t>
            </a:r>
            <a:endParaRPr sz="2200" dirty="0">
              <a:solidFill>
                <a:srgbClr val="2F2967"/>
              </a:solidFill>
              <a:latin typeface="+mn-lt"/>
            </a:endParaRPr>
          </a:p>
        </p:txBody>
      </p:sp>
    </p:spTree>
    <p:extLst>
      <p:ext uri="{BB962C8B-B14F-4D97-AF65-F5344CB8AC3E}">
        <p14:creationId xmlns:p14="http://schemas.microsoft.com/office/powerpoint/2010/main" val="3283995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B637D0AA-51BF-E549-E1A6-B907FF959BD8}"/>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D6A4AFD3-460F-3A8E-E5EC-351F88A62527}"/>
              </a:ext>
            </a:extLst>
          </p:cNvPr>
          <p:cNvPicPr>
            <a:picLocks noChangeAspect="1"/>
          </p:cNvPicPr>
          <p:nvPr/>
        </p:nvPicPr>
        <p:blipFill>
          <a:blip r:embed="rId3"/>
          <a:stretch>
            <a:fillRect/>
          </a:stretch>
        </p:blipFill>
        <p:spPr>
          <a:xfrm>
            <a:off x="74074" y="1159472"/>
            <a:ext cx="8995852" cy="1109878"/>
          </a:xfrm>
          <a:custGeom>
            <a:avLst/>
            <a:gdLst>
              <a:gd name="connsiteX0" fmla="*/ 0 w 8995852"/>
              <a:gd name="connsiteY0" fmla="*/ 0 h 1109878"/>
              <a:gd name="connsiteX1" fmla="*/ 602030 w 8995852"/>
              <a:gd name="connsiteY1" fmla="*/ 0 h 1109878"/>
              <a:gd name="connsiteX2" fmla="*/ 1473936 w 8995852"/>
              <a:gd name="connsiteY2" fmla="*/ 0 h 1109878"/>
              <a:gd name="connsiteX3" fmla="*/ 1896049 w 8995852"/>
              <a:gd name="connsiteY3" fmla="*/ 0 h 1109878"/>
              <a:gd name="connsiteX4" fmla="*/ 2677996 w 8995852"/>
              <a:gd name="connsiteY4" fmla="*/ 0 h 1109878"/>
              <a:gd name="connsiteX5" fmla="*/ 3369985 w 8995852"/>
              <a:gd name="connsiteY5" fmla="*/ 0 h 1109878"/>
              <a:gd name="connsiteX6" fmla="*/ 4061973 w 8995852"/>
              <a:gd name="connsiteY6" fmla="*/ 0 h 1109878"/>
              <a:gd name="connsiteX7" fmla="*/ 4843920 w 8995852"/>
              <a:gd name="connsiteY7" fmla="*/ 0 h 1109878"/>
              <a:gd name="connsiteX8" fmla="*/ 5625867 w 8995852"/>
              <a:gd name="connsiteY8" fmla="*/ 0 h 1109878"/>
              <a:gd name="connsiteX9" fmla="*/ 6497773 w 8995852"/>
              <a:gd name="connsiteY9" fmla="*/ 0 h 1109878"/>
              <a:gd name="connsiteX10" fmla="*/ 7279720 w 8995852"/>
              <a:gd name="connsiteY10" fmla="*/ 0 h 1109878"/>
              <a:gd name="connsiteX11" fmla="*/ 7971709 w 8995852"/>
              <a:gd name="connsiteY11" fmla="*/ 0 h 1109878"/>
              <a:gd name="connsiteX12" fmla="*/ 8995852 w 8995852"/>
              <a:gd name="connsiteY12" fmla="*/ 0 h 1109878"/>
              <a:gd name="connsiteX13" fmla="*/ 8995852 w 8995852"/>
              <a:gd name="connsiteY13" fmla="*/ 577137 h 1109878"/>
              <a:gd name="connsiteX14" fmla="*/ 8995852 w 8995852"/>
              <a:gd name="connsiteY14" fmla="*/ 1109878 h 1109878"/>
              <a:gd name="connsiteX15" fmla="*/ 8483780 w 8995852"/>
              <a:gd name="connsiteY15" fmla="*/ 1109878 h 1109878"/>
              <a:gd name="connsiteX16" fmla="*/ 7701833 w 8995852"/>
              <a:gd name="connsiteY16" fmla="*/ 1109878 h 1109878"/>
              <a:gd name="connsiteX17" fmla="*/ 7009845 w 8995852"/>
              <a:gd name="connsiteY17" fmla="*/ 1109878 h 1109878"/>
              <a:gd name="connsiteX18" fmla="*/ 6137939 w 8995852"/>
              <a:gd name="connsiteY18" fmla="*/ 1109878 h 1109878"/>
              <a:gd name="connsiteX19" fmla="*/ 5355992 w 8995852"/>
              <a:gd name="connsiteY19" fmla="*/ 1109878 h 1109878"/>
              <a:gd name="connsiteX20" fmla="*/ 4664003 w 8995852"/>
              <a:gd name="connsiteY20" fmla="*/ 1109878 h 1109878"/>
              <a:gd name="connsiteX21" fmla="*/ 4061973 w 8995852"/>
              <a:gd name="connsiteY21" fmla="*/ 1109878 h 1109878"/>
              <a:gd name="connsiteX22" fmla="*/ 3459943 w 8995852"/>
              <a:gd name="connsiteY22" fmla="*/ 1109878 h 1109878"/>
              <a:gd name="connsiteX23" fmla="*/ 2677996 w 8995852"/>
              <a:gd name="connsiteY23" fmla="*/ 1109878 h 1109878"/>
              <a:gd name="connsiteX24" fmla="*/ 2075966 w 8995852"/>
              <a:gd name="connsiteY24" fmla="*/ 1109878 h 1109878"/>
              <a:gd name="connsiteX25" fmla="*/ 1383977 w 8995852"/>
              <a:gd name="connsiteY25" fmla="*/ 1109878 h 1109878"/>
              <a:gd name="connsiteX26" fmla="*/ 0 w 8995852"/>
              <a:gd name="connsiteY26" fmla="*/ 1109878 h 1109878"/>
              <a:gd name="connsiteX27" fmla="*/ 0 w 8995852"/>
              <a:gd name="connsiteY27" fmla="*/ 577137 h 1109878"/>
              <a:gd name="connsiteX28" fmla="*/ 0 w 8995852"/>
              <a:gd name="connsiteY28" fmla="*/ 0 h 110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995852" h="1109878" fill="none" extrusionOk="0">
                <a:moveTo>
                  <a:pt x="0" y="0"/>
                </a:moveTo>
                <a:cubicBezTo>
                  <a:pt x="171855" y="8746"/>
                  <a:pt x="307519" y="22603"/>
                  <a:pt x="602030" y="0"/>
                </a:cubicBezTo>
                <a:cubicBezTo>
                  <a:pt x="896541" y="-22603"/>
                  <a:pt x="1167770" y="-11709"/>
                  <a:pt x="1473936" y="0"/>
                </a:cubicBezTo>
                <a:cubicBezTo>
                  <a:pt x="1780102" y="11709"/>
                  <a:pt x="1741267" y="-19404"/>
                  <a:pt x="1896049" y="0"/>
                </a:cubicBezTo>
                <a:cubicBezTo>
                  <a:pt x="2050831" y="19404"/>
                  <a:pt x="2386836" y="-3194"/>
                  <a:pt x="2677996" y="0"/>
                </a:cubicBezTo>
                <a:cubicBezTo>
                  <a:pt x="2969156" y="3194"/>
                  <a:pt x="3091403" y="-26426"/>
                  <a:pt x="3369985" y="0"/>
                </a:cubicBezTo>
                <a:cubicBezTo>
                  <a:pt x="3648567" y="26426"/>
                  <a:pt x="3769053" y="-34479"/>
                  <a:pt x="4061973" y="0"/>
                </a:cubicBezTo>
                <a:cubicBezTo>
                  <a:pt x="4354893" y="34479"/>
                  <a:pt x="4571843" y="-7233"/>
                  <a:pt x="4843920" y="0"/>
                </a:cubicBezTo>
                <a:cubicBezTo>
                  <a:pt x="5115997" y="7233"/>
                  <a:pt x="5448756" y="31749"/>
                  <a:pt x="5625867" y="0"/>
                </a:cubicBezTo>
                <a:cubicBezTo>
                  <a:pt x="5802978" y="-31749"/>
                  <a:pt x="6187610" y="6419"/>
                  <a:pt x="6497773" y="0"/>
                </a:cubicBezTo>
                <a:cubicBezTo>
                  <a:pt x="6807936" y="-6419"/>
                  <a:pt x="7054167" y="-15803"/>
                  <a:pt x="7279720" y="0"/>
                </a:cubicBezTo>
                <a:cubicBezTo>
                  <a:pt x="7505273" y="15803"/>
                  <a:pt x="7672956" y="-8473"/>
                  <a:pt x="7971709" y="0"/>
                </a:cubicBezTo>
                <a:cubicBezTo>
                  <a:pt x="8270462" y="8473"/>
                  <a:pt x="8705682" y="28374"/>
                  <a:pt x="8995852" y="0"/>
                </a:cubicBezTo>
                <a:cubicBezTo>
                  <a:pt x="9008527" y="248482"/>
                  <a:pt x="9016625" y="448043"/>
                  <a:pt x="8995852" y="577137"/>
                </a:cubicBezTo>
                <a:cubicBezTo>
                  <a:pt x="8975079" y="706231"/>
                  <a:pt x="9005591" y="843711"/>
                  <a:pt x="8995852" y="1109878"/>
                </a:cubicBezTo>
                <a:cubicBezTo>
                  <a:pt x="8881762" y="1126960"/>
                  <a:pt x="8648802" y="1120806"/>
                  <a:pt x="8483780" y="1109878"/>
                </a:cubicBezTo>
                <a:cubicBezTo>
                  <a:pt x="8318758" y="1098950"/>
                  <a:pt x="7951565" y="1125924"/>
                  <a:pt x="7701833" y="1109878"/>
                </a:cubicBezTo>
                <a:cubicBezTo>
                  <a:pt x="7452101" y="1093832"/>
                  <a:pt x="7300176" y="1120642"/>
                  <a:pt x="7009845" y="1109878"/>
                </a:cubicBezTo>
                <a:cubicBezTo>
                  <a:pt x="6719514" y="1099114"/>
                  <a:pt x="6500916" y="1147871"/>
                  <a:pt x="6137939" y="1109878"/>
                </a:cubicBezTo>
                <a:cubicBezTo>
                  <a:pt x="5774962" y="1071885"/>
                  <a:pt x="5581347" y="1119600"/>
                  <a:pt x="5355992" y="1109878"/>
                </a:cubicBezTo>
                <a:cubicBezTo>
                  <a:pt x="5130637" y="1100156"/>
                  <a:pt x="4834709" y="1116924"/>
                  <a:pt x="4664003" y="1109878"/>
                </a:cubicBezTo>
                <a:cubicBezTo>
                  <a:pt x="4493297" y="1102832"/>
                  <a:pt x="4248272" y="1081008"/>
                  <a:pt x="4061973" y="1109878"/>
                </a:cubicBezTo>
                <a:cubicBezTo>
                  <a:pt x="3875674" y="1138749"/>
                  <a:pt x="3751034" y="1080514"/>
                  <a:pt x="3459943" y="1109878"/>
                </a:cubicBezTo>
                <a:cubicBezTo>
                  <a:pt x="3168852" y="1139243"/>
                  <a:pt x="2882893" y="1079707"/>
                  <a:pt x="2677996" y="1109878"/>
                </a:cubicBezTo>
                <a:cubicBezTo>
                  <a:pt x="2473099" y="1140049"/>
                  <a:pt x="2247362" y="1114998"/>
                  <a:pt x="2075966" y="1109878"/>
                </a:cubicBezTo>
                <a:cubicBezTo>
                  <a:pt x="1904570" y="1104759"/>
                  <a:pt x="1600135" y="1081525"/>
                  <a:pt x="1383977" y="1109878"/>
                </a:cubicBezTo>
                <a:cubicBezTo>
                  <a:pt x="1167819" y="1138231"/>
                  <a:pt x="535244" y="1095931"/>
                  <a:pt x="0" y="1109878"/>
                </a:cubicBezTo>
                <a:cubicBezTo>
                  <a:pt x="2046" y="915697"/>
                  <a:pt x="-25753" y="783923"/>
                  <a:pt x="0" y="577137"/>
                </a:cubicBezTo>
                <a:cubicBezTo>
                  <a:pt x="25753" y="370351"/>
                  <a:pt x="-15987" y="129162"/>
                  <a:pt x="0" y="0"/>
                </a:cubicBezTo>
                <a:close/>
              </a:path>
              <a:path w="8995852" h="1109878" stroke="0" extrusionOk="0">
                <a:moveTo>
                  <a:pt x="0" y="0"/>
                </a:moveTo>
                <a:cubicBezTo>
                  <a:pt x="182368" y="11180"/>
                  <a:pt x="310981" y="-12304"/>
                  <a:pt x="512072" y="0"/>
                </a:cubicBezTo>
                <a:cubicBezTo>
                  <a:pt x="713163" y="12304"/>
                  <a:pt x="1143376" y="-236"/>
                  <a:pt x="1383977" y="0"/>
                </a:cubicBezTo>
                <a:cubicBezTo>
                  <a:pt x="1624578" y="236"/>
                  <a:pt x="1898676" y="-21730"/>
                  <a:pt x="2165924" y="0"/>
                </a:cubicBezTo>
                <a:cubicBezTo>
                  <a:pt x="2433172" y="21730"/>
                  <a:pt x="2689993" y="33664"/>
                  <a:pt x="3037830" y="0"/>
                </a:cubicBezTo>
                <a:cubicBezTo>
                  <a:pt x="3385667" y="-33664"/>
                  <a:pt x="3473575" y="-23823"/>
                  <a:pt x="3639860" y="0"/>
                </a:cubicBezTo>
                <a:cubicBezTo>
                  <a:pt x="3806145" y="23823"/>
                  <a:pt x="3955214" y="-19638"/>
                  <a:pt x="4061973" y="0"/>
                </a:cubicBezTo>
                <a:cubicBezTo>
                  <a:pt x="4168732" y="19638"/>
                  <a:pt x="4418645" y="32154"/>
                  <a:pt x="4753962" y="0"/>
                </a:cubicBezTo>
                <a:cubicBezTo>
                  <a:pt x="5089279" y="-32154"/>
                  <a:pt x="5194315" y="31308"/>
                  <a:pt x="5535909" y="0"/>
                </a:cubicBezTo>
                <a:cubicBezTo>
                  <a:pt x="5877503" y="-31308"/>
                  <a:pt x="6068351" y="28860"/>
                  <a:pt x="6317856" y="0"/>
                </a:cubicBezTo>
                <a:cubicBezTo>
                  <a:pt x="6567361" y="-28860"/>
                  <a:pt x="6864412" y="-31778"/>
                  <a:pt x="7009845" y="0"/>
                </a:cubicBezTo>
                <a:cubicBezTo>
                  <a:pt x="7155278" y="31778"/>
                  <a:pt x="7654860" y="29892"/>
                  <a:pt x="7881750" y="0"/>
                </a:cubicBezTo>
                <a:cubicBezTo>
                  <a:pt x="8108641" y="-29892"/>
                  <a:pt x="8483909" y="-38059"/>
                  <a:pt x="8995852" y="0"/>
                </a:cubicBezTo>
                <a:cubicBezTo>
                  <a:pt x="9021047" y="174791"/>
                  <a:pt x="9020353" y="309290"/>
                  <a:pt x="8995852" y="543840"/>
                </a:cubicBezTo>
                <a:cubicBezTo>
                  <a:pt x="8971351" y="778390"/>
                  <a:pt x="9023776" y="832157"/>
                  <a:pt x="8995852" y="1109878"/>
                </a:cubicBezTo>
                <a:cubicBezTo>
                  <a:pt x="8792765" y="1133416"/>
                  <a:pt x="8723880" y="1133076"/>
                  <a:pt x="8483780" y="1109878"/>
                </a:cubicBezTo>
                <a:cubicBezTo>
                  <a:pt x="8243680" y="1086680"/>
                  <a:pt x="7939806" y="1128073"/>
                  <a:pt x="7701833" y="1109878"/>
                </a:cubicBezTo>
                <a:cubicBezTo>
                  <a:pt x="7463860" y="1091683"/>
                  <a:pt x="7390848" y="1138664"/>
                  <a:pt x="7099803" y="1109878"/>
                </a:cubicBezTo>
                <a:cubicBezTo>
                  <a:pt x="6808758" y="1081093"/>
                  <a:pt x="6675591" y="1119750"/>
                  <a:pt x="6407815" y="1109878"/>
                </a:cubicBezTo>
                <a:cubicBezTo>
                  <a:pt x="6140039" y="1100006"/>
                  <a:pt x="6096137" y="1098244"/>
                  <a:pt x="5895743" y="1109878"/>
                </a:cubicBezTo>
                <a:cubicBezTo>
                  <a:pt x="5695349" y="1121512"/>
                  <a:pt x="5618836" y="1113314"/>
                  <a:pt x="5473630" y="1109878"/>
                </a:cubicBezTo>
                <a:cubicBezTo>
                  <a:pt x="5328424" y="1106442"/>
                  <a:pt x="5196275" y="1098313"/>
                  <a:pt x="4961558" y="1109878"/>
                </a:cubicBezTo>
                <a:cubicBezTo>
                  <a:pt x="4726841" y="1121443"/>
                  <a:pt x="4491487" y="1098563"/>
                  <a:pt x="4269570" y="1109878"/>
                </a:cubicBezTo>
                <a:cubicBezTo>
                  <a:pt x="4047653" y="1121193"/>
                  <a:pt x="3976822" y="1105469"/>
                  <a:pt x="3847457" y="1109878"/>
                </a:cubicBezTo>
                <a:cubicBezTo>
                  <a:pt x="3718092" y="1114287"/>
                  <a:pt x="3497905" y="1116996"/>
                  <a:pt x="3335385" y="1109878"/>
                </a:cubicBezTo>
                <a:cubicBezTo>
                  <a:pt x="3172865" y="1102760"/>
                  <a:pt x="2755381" y="1101923"/>
                  <a:pt x="2463479" y="1109878"/>
                </a:cubicBezTo>
                <a:cubicBezTo>
                  <a:pt x="2171577" y="1117833"/>
                  <a:pt x="2012504" y="1100065"/>
                  <a:pt x="1771491" y="1109878"/>
                </a:cubicBezTo>
                <a:cubicBezTo>
                  <a:pt x="1530478" y="1119691"/>
                  <a:pt x="1282503" y="1114492"/>
                  <a:pt x="899585" y="1109878"/>
                </a:cubicBezTo>
                <a:cubicBezTo>
                  <a:pt x="516667" y="1105264"/>
                  <a:pt x="444777" y="1153029"/>
                  <a:pt x="0" y="1109878"/>
                </a:cubicBezTo>
                <a:cubicBezTo>
                  <a:pt x="-413" y="889815"/>
                  <a:pt x="-5653" y="811572"/>
                  <a:pt x="0" y="588235"/>
                </a:cubicBezTo>
                <a:cubicBezTo>
                  <a:pt x="5653" y="364898"/>
                  <a:pt x="-1946" y="137371"/>
                  <a:pt x="0" y="0"/>
                </a:cubicBezTo>
                <a:close/>
              </a:path>
            </a:pathLst>
          </a:custGeom>
          <a:ln w="28575">
            <a:solidFill>
              <a:srgbClr val="2F2967"/>
            </a:solidFill>
            <a:extLst>
              <a:ext uri="{C807C97D-BFC1-408E-A445-0C87EB9F89A2}">
                <ask:lineSketchStyleProps xmlns:ask="http://schemas.microsoft.com/office/drawing/2018/sketchyshapes" sd="265064170">
                  <a:prstGeom prst="rect">
                    <a:avLst/>
                  </a:prstGeom>
                  <ask:type>
                    <ask:lineSketchFreehand/>
                  </ask:type>
                </ask:lineSketchStyleProps>
              </a:ext>
            </a:extLst>
          </a:ln>
        </p:spPr>
      </p:pic>
      <p:pic>
        <p:nvPicPr>
          <p:cNvPr id="3" name="Picture 2" descr="A person in a suit and top hat&#10;&#10;AI-generated content may be incorrect.">
            <a:extLst>
              <a:ext uri="{FF2B5EF4-FFF2-40B4-BE49-F238E27FC236}">
                <a16:creationId xmlns:a16="http://schemas.microsoft.com/office/drawing/2014/main" id="{C36ACDD8-0EF9-B8E4-A3DB-AB976ECCFE40}"/>
              </a:ext>
            </a:extLst>
          </p:cNvPr>
          <p:cNvPicPr>
            <a:picLocks noChangeAspect="1"/>
          </p:cNvPicPr>
          <p:nvPr/>
        </p:nvPicPr>
        <p:blipFill>
          <a:blip r:embed="rId4"/>
          <a:stretch>
            <a:fillRect/>
          </a:stretch>
        </p:blipFill>
        <p:spPr>
          <a:xfrm>
            <a:off x="6509522" y="1346024"/>
            <a:ext cx="3188303" cy="4165952"/>
          </a:xfrm>
          <a:prstGeom prst="rect">
            <a:avLst/>
          </a:prstGeom>
        </p:spPr>
      </p:pic>
      <p:sp>
        <p:nvSpPr>
          <p:cNvPr id="144" name="Google Shape;144;p31">
            <a:extLst>
              <a:ext uri="{FF2B5EF4-FFF2-40B4-BE49-F238E27FC236}">
                <a16:creationId xmlns:a16="http://schemas.microsoft.com/office/drawing/2014/main" id="{248C419A-046A-70A4-F4F6-6641ED2FD2CF}"/>
              </a:ext>
            </a:extLst>
          </p:cNvPr>
          <p:cNvSpPr/>
          <p:nvPr/>
        </p:nvSpPr>
        <p:spPr>
          <a:xfrm>
            <a:off x="242115" y="193971"/>
            <a:ext cx="8573272" cy="965501"/>
          </a:xfrm>
          <a:prstGeom prst="roundRect">
            <a:avLst>
              <a:gd name="adj" fmla="val 17073"/>
            </a:avLst>
          </a:prstGeom>
          <a:solidFill>
            <a:srgbClr val="2F29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TASK: </a:t>
            </a:r>
            <a:r>
              <a:rPr lang="en-GB" sz="2400" b="0" i="0" u="none" strike="noStrike" cap="none" dirty="0">
                <a:solidFill>
                  <a:srgbClr val="FFFFFF"/>
                </a:solidFill>
                <a:latin typeface="Arial"/>
                <a:ea typeface="Arial"/>
                <a:cs typeface="Arial"/>
                <a:sym typeface="Arial"/>
              </a:rPr>
              <a:t>Why do you think they wanted to build a railway? What benefits did it offer?</a:t>
            </a:r>
            <a:endParaRPr sz="2400" b="0" i="1" u="none" strike="noStrike" cap="none" dirty="0">
              <a:solidFill>
                <a:srgbClr val="FF0000"/>
              </a:solidFill>
              <a:latin typeface="Arial"/>
              <a:ea typeface="Arial"/>
              <a:cs typeface="Arial"/>
              <a:sym typeface="Arial"/>
            </a:endParaRPr>
          </a:p>
        </p:txBody>
      </p:sp>
      <p:sp>
        <p:nvSpPr>
          <p:cNvPr id="145" name="Google Shape;145;p31">
            <a:extLst>
              <a:ext uri="{FF2B5EF4-FFF2-40B4-BE49-F238E27FC236}">
                <a16:creationId xmlns:a16="http://schemas.microsoft.com/office/drawing/2014/main" id="{EA7BD50E-2A7F-AE9E-A5E7-63EFAABD7DD6}"/>
              </a:ext>
            </a:extLst>
          </p:cNvPr>
          <p:cNvSpPr/>
          <p:nvPr/>
        </p:nvSpPr>
        <p:spPr>
          <a:xfrm>
            <a:off x="242115" y="4893276"/>
            <a:ext cx="6900090" cy="1770753"/>
          </a:xfrm>
          <a:prstGeom prst="roundRect">
            <a:avLst>
              <a:gd name="adj" fmla="val 8683"/>
            </a:avLst>
          </a:prstGeom>
          <a:solidFill>
            <a:schemeClr val="lt1"/>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0" i="0" u="none" strike="noStrike" cap="none" dirty="0">
                <a:solidFill>
                  <a:srgbClr val="2F2967"/>
                </a:solidFill>
                <a:latin typeface="Arial"/>
                <a:ea typeface="Arial"/>
                <a:cs typeface="Arial"/>
                <a:sym typeface="Arial"/>
              </a:rPr>
              <a:t>As a class/group/pair [Delete as appropriate] create a mind-map of ideas to explore why people might want a station in Swindon</a:t>
            </a:r>
            <a:r>
              <a:rPr lang="en-GB" sz="2400" dirty="0">
                <a:solidFill>
                  <a:srgbClr val="2F2967"/>
                </a:solidFill>
              </a:rPr>
              <a:t>. Can  you remember who chose the location?</a:t>
            </a:r>
            <a:endParaRPr sz="2000" b="0" i="0" u="none" strike="noStrike" cap="none" dirty="0">
              <a:solidFill>
                <a:srgbClr val="2F2967"/>
              </a:solidFill>
              <a:latin typeface="Arial"/>
              <a:ea typeface="Arial"/>
              <a:cs typeface="Arial"/>
              <a:sym typeface="Arial"/>
            </a:endParaRPr>
          </a:p>
        </p:txBody>
      </p:sp>
      <p:pic>
        <p:nvPicPr>
          <p:cNvPr id="146" name="Google Shape;146;p31" descr="A picture containing text, clipart&#10;&#10;Description automatically generated">
            <a:extLst>
              <a:ext uri="{FF2B5EF4-FFF2-40B4-BE49-F238E27FC236}">
                <a16:creationId xmlns:a16="http://schemas.microsoft.com/office/drawing/2014/main" id="{78A508B1-94E8-4853-F188-94139DC55D7E}"/>
              </a:ext>
            </a:extLst>
          </p:cNvPr>
          <p:cNvPicPr preferRelativeResize="0"/>
          <p:nvPr/>
        </p:nvPicPr>
        <p:blipFill rotWithShape="1">
          <a:blip r:embed="rId5">
            <a:alphaModFix/>
          </a:blip>
          <a:srcRect/>
          <a:stretch/>
        </p:blipFill>
        <p:spPr>
          <a:xfrm>
            <a:off x="7379493" y="6211704"/>
            <a:ext cx="1685649" cy="568417"/>
          </a:xfrm>
          <a:prstGeom prst="rect">
            <a:avLst/>
          </a:prstGeom>
          <a:noFill/>
          <a:ln>
            <a:noFill/>
          </a:ln>
        </p:spPr>
      </p:pic>
      <p:sp>
        <p:nvSpPr>
          <p:cNvPr id="147" name="Google Shape;147;p31">
            <a:extLst>
              <a:ext uri="{FF2B5EF4-FFF2-40B4-BE49-F238E27FC236}">
                <a16:creationId xmlns:a16="http://schemas.microsoft.com/office/drawing/2014/main" id="{57D7442D-545C-2817-B09F-61E0D3F37002}"/>
              </a:ext>
            </a:extLst>
          </p:cNvPr>
          <p:cNvSpPr/>
          <p:nvPr/>
        </p:nvSpPr>
        <p:spPr>
          <a:xfrm>
            <a:off x="6870357" y="4127157"/>
            <a:ext cx="2194785" cy="2084547"/>
          </a:xfrm>
          <a:prstGeom prst="roundRect">
            <a:avLst>
              <a:gd name="adj" fmla="val 16985"/>
            </a:avLst>
          </a:prstGeom>
          <a:solidFill>
            <a:srgbClr val="B52664"/>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Stretch</a:t>
            </a:r>
            <a:r>
              <a:rPr lang="en-GB" sz="2400" b="0" i="1" u="none" strike="noStrike" cap="none" dirty="0">
                <a:solidFill>
                  <a:srgbClr val="FFFFFF"/>
                </a:solidFill>
                <a:latin typeface="Arial"/>
                <a:ea typeface="Arial"/>
                <a:cs typeface="Arial"/>
                <a:sym typeface="Arial"/>
              </a:rPr>
              <a:t>: </a:t>
            </a:r>
            <a:r>
              <a:rPr lang="en-GB" sz="2400" b="0" i="0" u="none" strike="noStrike" cap="none" dirty="0">
                <a:solidFill>
                  <a:srgbClr val="FFFFFF"/>
                </a:solidFill>
                <a:latin typeface="Arial"/>
                <a:ea typeface="Arial"/>
                <a:cs typeface="Arial"/>
                <a:sym typeface="Arial"/>
              </a:rPr>
              <a:t>Why might some people not want the Railway?</a:t>
            </a:r>
            <a:endParaRPr dirty="0"/>
          </a:p>
        </p:txBody>
      </p:sp>
      <p:pic>
        <p:nvPicPr>
          <p:cNvPr id="4" name="Picture 3" descr="A light bulb with lines coming out of it&#10;&#10;Description automatically generated">
            <a:extLst>
              <a:ext uri="{FF2B5EF4-FFF2-40B4-BE49-F238E27FC236}">
                <a16:creationId xmlns:a16="http://schemas.microsoft.com/office/drawing/2014/main" id="{BCBF8817-DE79-A7F2-A743-149D88F17747}"/>
              </a:ext>
            </a:extLst>
          </p:cNvPr>
          <p:cNvPicPr>
            <a:picLocks noChangeAspect="1"/>
          </p:cNvPicPr>
          <p:nvPr/>
        </p:nvPicPr>
        <p:blipFill>
          <a:blip r:embed="rId6"/>
          <a:stretch>
            <a:fillRect/>
          </a:stretch>
        </p:blipFill>
        <p:spPr>
          <a:xfrm>
            <a:off x="3249147" y="1439497"/>
            <a:ext cx="2645706" cy="3318691"/>
          </a:xfrm>
          <a:prstGeom prst="rect">
            <a:avLst/>
          </a:prstGeom>
        </p:spPr>
      </p:pic>
      <p:pic>
        <p:nvPicPr>
          <p:cNvPr id="6" name="Picture 5" descr="A hand holding a pencil&#10;&#10;Description automatically generated">
            <a:extLst>
              <a:ext uri="{FF2B5EF4-FFF2-40B4-BE49-F238E27FC236}">
                <a16:creationId xmlns:a16="http://schemas.microsoft.com/office/drawing/2014/main" id="{43DC5853-B2D2-745C-7E24-BE9B7D1A9B33}"/>
              </a:ext>
            </a:extLst>
          </p:cNvPr>
          <p:cNvPicPr>
            <a:picLocks noChangeAspect="1"/>
          </p:cNvPicPr>
          <p:nvPr/>
        </p:nvPicPr>
        <p:blipFill>
          <a:blip r:embed="rId7"/>
          <a:stretch>
            <a:fillRect/>
          </a:stretch>
        </p:blipFill>
        <p:spPr>
          <a:xfrm>
            <a:off x="6006548" y="5857137"/>
            <a:ext cx="1254301" cy="941980"/>
          </a:xfrm>
          <a:prstGeom prst="rect">
            <a:avLst/>
          </a:prstGeom>
        </p:spPr>
      </p:pic>
    </p:spTree>
    <p:extLst>
      <p:ext uri="{BB962C8B-B14F-4D97-AF65-F5344CB8AC3E}">
        <p14:creationId xmlns:p14="http://schemas.microsoft.com/office/powerpoint/2010/main" val="12197970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BD9C1D0A-3FFF-B71E-F76C-9F9A9D897D3E}"/>
            </a:ext>
          </a:extLst>
        </p:cNvPr>
        <p:cNvGrpSpPr/>
        <p:nvPr/>
      </p:nvGrpSpPr>
      <p:grpSpPr>
        <a:xfrm>
          <a:off x="0" y="0"/>
          <a:ext cx="0" cy="0"/>
          <a:chOff x="0" y="0"/>
          <a:chExt cx="0" cy="0"/>
        </a:xfrm>
      </p:grpSpPr>
      <p:pic>
        <p:nvPicPr>
          <p:cNvPr id="4" name="Picture 3" descr="A person in a suit and top hat&#10;&#10;AI-generated content may be incorrect.">
            <a:extLst>
              <a:ext uri="{FF2B5EF4-FFF2-40B4-BE49-F238E27FC236}">
                <a16:creationId xmlns:a16="http://schemas.microsoft.com/office/drawing/2014/main" id="{389E025B-9113-F3A5-CEDE-C37A09BBE43E}"/>
              </a:ext>
            </a:extLst>
          </p:cNvPr>
          <p:cNvPicPr>
            <a:picLocks noChangeAspect="1"/>
          </p:cNvPicPr>
          <p:nvPr/>
        </p:nvPicPr>
        <p:blipFill>
          <a:blip r:embed="rId3"/>
          <a:stretch>
            <a:fillRect/>
          </a:stretch>
        </p:blipFill>
        <p:spPr>
          <a:xfrm>
            <a:off x="6509522" y="1346024"/>
            <a:ext cx="3188303" cy="4165952"/>
          </a:xfrm>
          <a:prstGeom prst="rect">
            <a:avLst/>
          </a:prstGeom>
        </p:spPr>
      </p:pic>
      <p:sp>
        <p:nvSpPr>
          <p:cNvPr id="2" name="Google Shape;144;p31">
            <a:extLst>
              <a:ext uri="{FF2B5EF4-FFF2-40B4-BE49-F238E27FC236}">
                <a16:creationId xmlns:a16="http://schemas.microsoft.com/office/drawing/2014/main" id="{16F839A1-8234-E43F-66F8-11384EFE5BCD}"/>
              </a:ext>
            </a:extLst>
          </p:cNvPr>
          <p:cNvSpPr/>
          <p:nvPr/>
        </p:nvSpPr>
        <p:spPr>
          <a:xfrm>
            <a:off x="242115" y="193971"/>
            <a:ext cx="8573272" cy="965501"/>
          </a:xfrm>
          <a:prstGeom prst="roundRect">
            <a:avLst>
              <a:gd name="adj" fmla="val 17073"/>
            </a:avLst>
          </a:prstGeom>
          <a:solidFill>
            <a:srgbClr val="2F29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Share: </a:t>
            </a:r>
            <a:r>
              <a:rPr lang="en-GB" sz="2400" b="0" i="0" u="none" strike="noStrike" cap="none" dirty="0">
                <a:solidFill>
                  <a:srgbClr val="FFFFFF"/>
                </a:solidFill>
                <a:latin typeface="Arial"/>
                <a:ea typeface="Arial"/>
                <a:cs typeface="Arial"/>
                <a:sym typeface="Arial"/>
              </a:rPr>
              <a:t>Why do you think they wanted to build a railway in Swindon? What benefits did it offer?</a:t>
            </a:r>
            <a:endParaRPr sz="2400" b="0" i="1" u="none" strike="noStrike" cap="none" dirty="0">
              <a:solidFill>
                <a:srgbClr val="FF0000"/>
              </a:solidFill>
              <a:latin typeface="Arial"/>
              <a:ea typeface="Arial"/>
              <a:cs typeface="Arial"/>
              <a:sym typeface="Arial"/>
            </a:endParaRPr>
          </a:p>
        </p:txBody>
      </p:sp>
      <p:pic>
        <p:nvPicPr>
          <p:cNvPr id="3" name="Google Shape;146;p31" descr="A picture containing text, clipart&#10;&#10;Description automatically generated">
            <a:extLst>
              <a:ext uri="{FF2B5EF4-FFF2-40B4-BE49-F238E27FC236}">
                <a16:creationId xmlns:a16="http://schemas.microsoft.com/office/drawing/2014/main" id="{2D04135F-F40A-C6BA-BE00-E55B52844C5A}"/>
              </a:ext>
            </a:extLst>
          </p:cNvPr>
          <p:cNvPicPr preferRelativeResize="0"/>
          <p:nvPr/>
        </p:nvPicPr>
        <p:blipFill rotWithShape="1">
          <a:blip r:embed="rId4">
            <a:alphaModFix/>
          </a:blip>
          <a:srcRect/>
          <a:stretch/>
        </p:blipFill>
        <p:spPr>
          <a:xfrm>
            <a:off x="7379493" y="6211704"/>
            <a:ext cx="1685649" cy="568417"/>
          </a:xfrm>
          <a:prstGeom prst="rect">
            <a:avLst/>
          </a:prstGeom>
          <a:noFill/>
          <a:ln>
            <a:noFill/>
          </a:ln>
        </p:spPr>
      </p:pic>
      <p:sp>
        <p:nvSpPr>
          <p:cNvPr id="5" name="Google Shape;147;p31">
            <a:extLst>
              <a:ext uri="{FF2B5EF4-FFF2-40B4-BE49-F238E27FC236}">
                <a16:creationId xmlns:a16="http://schemas.microsoft.com/office/drawing/2014/main" id="{3DE7FF59-DBFB-B4DD-1CEE-BD85384FD9FE}"/>
              </a:ext>
            </a:extLst>
          </p:cNvPr>
          <p:cNvSpPr/>
          <p:nvPr/>
        </p:nvSpPr>
        <p:spPr>
          <a:xfrm>
            <a:off x="6870357" y="4127157"/>
            <a:ext cx="2194785" cy="2084547"/>
          </a:xfrm>
          <a:prstGeom prst="roundRect">
            <a:avLst>
              <a:gd name="adj" fmla="val 16985"/>
            </a:avLst>
          </a:prstGeom>
          <a:solidFill>
            <a:srgbClr val="B52664"/>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Stretch</a:t>
            </a:r>
            <a:r>
              <a:rPr lang="en-GB" sz="2400" b="0" i="1" u="none" strike="noStrike" cap="none" dirty="0">
                <a:solidFill>
                  <a:srgbClr val="FFFFFF"/>
                </a:solidFill>
                <a:latin typeface="Arial"/>
                <a:ea typeface="Arial"/>
                <a:cs typeface="Arial"/>
                <a:sym typeface="Arial"/>
              </a:rPr>
              <a:t>: </a:t>
            </a:r>
            <a:r>
              <a:rPr lang="en-GB" sz="2400" b="0" i="0" u="none" strike="noStrike" cap="none" dirty="0">
                <a:solidFill>
                  <a:srgbClr val="FFFFFF"/>
                </a:solidFill>
                <a:latin typeface="Arial"/>
                <a:ea typeface="Arial"/>
                <a:cs typeface="Arial"/>
                <a:sym typeface="Arial"/>
              </a:rPr>
              <a:t>Why might some people not want the Railway?</a:t>
            </a:r>
            <a:endParaRPr dirty="0"/>
          </a:p>
        </p:txBody>
      </p:sp>
      <p:pic>
        <p:nvPicPr>
          <p:cNvPr id="7" name="Picture 6" descr="A light bulb with lines coming out of it&#10;&#10;Description automatically generated">
            <a:extLst>
              <a:ext uri="{FF2B5EF4-FFF2-40B4-BE49-F238E27FC236}">
                <a16:creationId xmlns:a16="http://schemas.microsoft.com/office/drawing/2014/main" id="{9CFCAE74-5AE7-A3B6-49A1-E863A98DBA53}"/>
              </a:ext>
            </a:extLst>
          </p:cNvPr>
          <p:cNvPicPr>
            <a:picLocks noChangeAspect="1"/>
          </p:cNvPicPr>
          <p:nvPr/>
        </p:nvPicPr>
        <p:blipFill>
          <a:blip r:embed="rId5"/>
          <a:stretch>
            <a:fillRect/>
          </a:stretch>
        </p:blipFill>
        <p:spPr>
          <a:xfrm>
            <a:off x="3249147" y="1439497"/>
            <a:ext cx="2645706" cy="3318691"/>
          </a:xfrm>
          <a:prstGeom prst="rect">
            <a:avLst/>
          </a:prstGeom>
        </p:spPr>
      </p:pic>
      <p:pic>
        <p:nvPicPr>
          <p:cNvPr id="8" name="Picture 7" descr="A group of people with speech bubbles&#10;&#10;AI-generated content may be incorrect.">
            <a:extLst>
              <a:ext uri="{FF2B5EF4-FFF2-40B4-BE49-F238E27FC236}">
                <a16:creationId xmlns:a16="http://schemas.microsoft.com/office/drawing/2014/main" id="{41DC3228-9941-F5EA-B9FB-FC65D556791C}"/>
              </a:ext>
            </a:extLst>
          </p:cNvPr>
          <p:cNvPicPr>
            <a:picLocks noChangeAspect="1"/>
          </p:cNvPicPr>
          <p:nvPr/>
        </p:nvPicPr>
        <p:blipFill>
          <a:blip r:embed="rId6"/>
          <a:stretch>
            <a:fillRect/>
          </a:stretch>
        </p:blipFill>
        <p:spPr>
          <a:xfrm>
            <a:off x="1007551" y="3886200"/>
            <a:ext cx="3089190" cy="2971800"/>
          </a:xfrm>
          <a:prstGeom prst="rect">
            <a:avLst/>
          </a:prstGeom>
        </p:spPr>
      </p:pic>
    </p:spTree>
    <p:extLst>
      <p:ext uri="{BB962C8B-B14F-4D97-AF65-F5344CB8AC3E}">
        <p14:creationId xmlns:p14="http://schemas.microsoft.com/office/powerpoint/2010/main" val="1387126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EF7B20D5-FFE1-C9EB-EF9F-4DD1F58310B2}"/>
            </a:ext>
          </a:extLst>
        </p:cNvPr>
        <p:cNvGrpSpPr/>
        <p:nvPr/>
      </p:nvGrpSpPr>
      <p:grpSpPr>
        <a:xfrm>
          <a:off x="0" y="0"/>
          <a:ext cx="0" cy="0"/>
          <a:chOff x="0" y="0"/>
          <a:chExt cx="0" cy="0"/>
        </a:xfrm>
      </p:grpSpPr>
      <p:pic>
        <p:nvPicPr>
          <p:cNvPr id="2" name="Google Shape;146;p31" descr="A picture containing text, clipart&#10;&#10;Description automatically generated">
            <a:extLst>
              <a:ext uri="{FF2B5EF4-FFF2-40B4-BE49-F238E27FC236}">
                <a16:creationId xmlns:a16="http://schemas.microsoft.com/office/drawing/2014/main" id="{708BF9D7-793F-3E4A-C87C-1945F631783B}"/>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pic>
        <p:nvPicPr>
          <p:cNvPr id="3" name="Picture 2" descr="A light bulb with lines coming out of it&#10;&#10;Description automatically generated">
            <a:extLst>
              <a:ext uri="{FF2B5EF4-FFF2-40B4-BE49-F238E27FC236}">
                <a16:creationId xmlns:a16="http://schemas.microsoft.com/office/drawing/2014/main" id="{FA27BE3B-5A90-4539-496E-6726549BD923}"/>
              </a:ext>
            </a:extLst>
          </p:cNvPr>
          <p:cNvPicPr>
            <a:picLocks noChangeAspect="1"/>
          </p:cNvPicPr>
          <p:nvPr/>
        </p:nvPicPr>
        <p:blipFill>
          <a:blip r:embed="rId4"/>
          <a:stretch>
            <a:fillRect/>
          </a:stretch>
        </p:blipFill>
        <p:spPr>
          <a:xfrm>
            <a:off x="3249147" y="1439497"/>
            <a:ext cx="2645706" cy="3318691"/>
          </a:xfrm>
          <a:prstGeom prst="rect">
            <a:avLst/>
          </a:prstGeom>
        </p:spPr>
      </p:pic>
      <p:sp>
        <p:nvSpPr>
          <p:cNvPr id="4" name="Google Shape;142;p31">
            <a:extLst>
              <a:ext uri="{FF2B5EF4-FFF2-40B4-BE49-F238E27FC236}">
                <a16:creationId xmlns:a16="http://schemas.microsoft.com/office/drawing/2014/main" id="{90C4D5AA-A5B5-4C1F-8D08-5FC63D93DA17}"/>
              </a:ext>
            </a:extLst>
          </p:cNvPr>
          <p:cNvSpPr/>
          <p:nvPr/>
        </p:nvSpPr>
        <p:spPr>
          <a:xfrm>
            <a:off x="280545" y="193971"/>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Trade</a:t>
            </a:r>
            <a:endParaRPr sz="3600" b="0" i="0" u="none" strike="noStrike" cap="none" dirty="0">
              <a:solidFill>
                <a:srgbClr val="2F2967"/>
              </a:solidFill>
              <a:latin typeface="Arial"/>
              <a:ea typeface="Arial"/>
              <a:cs typeface="Arial"/>
              <a:sym typeface="Arial"/>
            </a:endParaRPr>
          </a:p>
        </p:txBody>
      </p:sp>
      <p:sp>
        <p:nvSpPr>
          <p:cNvPr id="5" name="Google Shape;159;p32">
            <a:extLst>
              <a:ext uri="{FF2B5EF4-FFF2-40B4-BE49-F238E27FC236}">
                <a16:creationId xmlns:a16="http://schemas.microsoft.com/office/drawing/2014/main" id="{021A9C49-4A89-C205-7266-A636B3CA9311}"/>
              </a:ext>
            </a:extLst>
          </p:cNvPr>
          <p:cNvSpPr/>
          <p:nvPr/>
        </p:nvSpPr>
        <p:spPr>
          <a:xfrm>
            <a:off x="523874" y="4731017"/>
            <a:ext cx="8029575" cy="1069708"/>
          </a:xfrm>
          <a:prstGeom prst="roundRect">
            <a:avLst>
              <a:gd name="adj" fmla="val 17073"/>
            </a:avLst>
          </a:prstGeom>
          <a:solidFill>
            <a:srgbClr val="2F29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TASK: </a:t>
            </a:r>
            <a:r>
              <a:rPr lang="en-GB" sz="2400" i="0" u="none" strike="noStrike" cap="none" dirty="0">
                <a:solidFill>
                  <a:srgbClr val="FFFFFF"/>
                </a:solidFill>
                <a:latin typeface="Arial"/>
                <a:ea typeface="Arial"/>
                <a:cs typeface="Arial"/>
                <a:sym typeface="Arial"/>
              </a:rPr>
              <a:t>With a partner, try to produce a description to explain what Trade is and why it would be important</a:t>
            </a:r>
            <a:endParaRPr sz="2400" i="1" u="none" strike="noStrike" cap="none" dirty="0">
              <a:solidFill>
                <a:srgbClr val="FF0000"/>
              </a:solidFill>
              <a:latin typeface="Arial"/>
              <a:ea typeface="Arial"/>
              <a:cs typeface="Arial"/>
              <a:sym typeface="Arial"/>
            </a:endParaRPr>
          </a:p>
        </p:txBody>
      </p:sp>
      <p:pic>
        <p:nvPicPr>
          <p:cNvPr id="6" name="Picture 5" descr="A hand holding a pencil&#10;&#10;Description automatically generated">
            <a:extLst>
              <a:ext uri="{FF2B5EF4-FFF2-40B4-BE49-F238E27FC236}">
                <a16:creationId xmlns:a16="http://schemas.microsoft.com/office/drawing/2014/main" id="{E95519B8-D2C7-9135-1CD7-99E021783429}"/>
              </a:ext>
            </a:extLst>
          </p:cNvPr>
          <p:cNvPicPr>
            <a:picLocks noChangeAspect="1"/>
          </p:cNvPicPr>
          <p:nvPr/>
        </p:nvPicPr>
        <p:blipFill>
          <a:blip r:embed="rId5"/>
          <a:stretch>
            <a:fillRect/>
          </a:stretch>
        </p:blipFill>
        <p:spPr>
          <a:xfrm>
            <a:off x="7692473" y="4858745"/>
            <a:ext cx="1254301" cy="941980"/>
          </a:xfrm>
          <a:prstGeom prst="rect">
            <a:avLst/>
          </a:prstGeom>
        </p:spPr>
      </p:pic>
    </p:spTree>
    <p:extLst>
      <p:ext uri="{BB962C8B-B14F-4D97-AF65-F5344CB8AC3E}">
        <p14:creationId xmlns:p14="http://schemas.microsoft.com/office/powerpoint/2010/main" val="6383253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5E11E5A2-5DD6-CB3A-B90B-071C18D75CD8}"/>
            </a:ext>
          </a:extLst>
        </p:cNvPr>
        <p:cNvGrpSpPr/>
        <p:nvPr/>
      </p:nvGrpSpPr>
      <p:grpSpPr>
        <a:xfrm>
          <a:off x="0" y="0"/>
          <a:ext cx="0" cy="0"/>
          <a:chOff x="0" y="0"/>
          <a:chExt cx="0" cy="0"/>
        </a:xfrm>
      </p:grpSpPr>
      <p:pic>
        <p:nvPicPr>
          <p:cNvPr id="4" name="Google Shape;146;p31" descr="A picture containing text, clipart&#10;&#10;Description automatically generated">
            <a:extLst>
              <a:ext uri="{FF2B5EF4-FFF2-40B4-BE49-F238E27FC236}">
                <a16:creationId xmlns:a16="http://schemas.microsoft.com/office/drawing/2014/main" id="{A860AC07-CFE2-8A71-B387-9E75A6BF5927}"/>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pic>
        <p:nvPicPr>
          <p:cNvPr id="6" name="Picture 5" descr="A light bulb with lines coming out of it&#10;&#10;Description automatically generated">
            <a:extLst>
              <a:ext uri="{FF2B5EF4-FFF2-40B4-BE49-F238E27FC236}">
                <a16:creationId xmlns:a16="http://schemas.microsoft.com/office/drawing/2014/main" id="{28904DC1-814C-151B-981F-428787EF4A37}"/>
              </a:ext>
            </a:extLst>
          </p:cNvPr>
          <p:cNvPicPr>
            <a:picLocks noChangeAspect="1"/>
          </p:cNvPicPr>
          <p:nvPr/>
        </p:nvPicPr>
        <p:blipFill>
          <a:blip r:embed="rId4"/>
          <a:stretch>
            <a:fillRect/>
          </a:stretch>
        </p:blipFill>
        <p:spPr>
          <a:xfrm>
            <a:off x="3567585" y="2264387"/>
            <a:ext cx="2008829" cy="2519813"/>
          </a:xfrm>
          <a:prstGeom prst="rect">
            <a:avLst/>
          </a:prstGeom>
        </p:spPr>
      </p:pic>
      <p:sp>
        <p:nvSpPr>
          <p:cNvPr id="9" name="Google Shape;142;p31">
            <a:extLst>
              <a:ext uri="{FF2B5EF4-FFF2-40B4-BE49-F238E27FC236}">
                <a16:creationId xmlns:a16="http://schemas.microsoft.com/office/drawing/2014/main" id="{5D1C2B95-50D1-FADE-922C-9E8E00FFF459}"/>
              </a:ext>
            </a:extLst>
          </p:cNvPr>
          <p:cNvSpPr/>
          <p:nvPr/>
        </p:nvSpPr>
        <p:spPr>
          <a:xfrm>
            <a:off x="280545" y="193971"/>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Trade</a:t>
            </a:r>
            <a:endParaRPr sz="3600" b="0" i="0" u="none" strike="noStrike" cap="none" dirty="0">
              <a:solidFill>
                <a:srgbClr val="2F2967"/>
              </a:solidFill>
              <a:latin typeface="Arial"/>
              <a:ea typeface="Arial"/>
              <a:cs typeface="Arial"/>
              <a:sym typeface="Arial"/>
            </a:endParaRPr>
          </a:p>
        </p:txBody>
      </p:sp>
      <p:sp>
        <p:nvSpPr>
          <p:cNvPr id="10" name="Google Shape;159;p32">
            <a:extLst>
              <a:ext uri="{FF2B5EF4-FFF2-40B4-BE49-F238E27FC236}">
                <a16:creationId xmlns:a16="http://schemas.microsoft.com/office/drawing/2014/main" id="{370A164E-96A3-6E25-E1A6-0AA424DD5A0D}"/>
              </a:ext>
            </a:extLst>
          </p:cNvPr>
          <p:cNvSpPr/>
          <p:nvPr/>
        </p:nvSpPr>
        <p:spPr>
          <a:xfrm>
            <a:off x="523874" y="4731017"/>
            <a:ext cx="8029575" cy="1069708"/>
          </a:xfrm>
          <a:prstGeom prst="roundRect">
            <a:avLst>
              <a:gd name="adj" fmla="val 17073"/>
            </a:avLst>
          </a:prstGeom>
          <a:solidFill>
            <a:srgbClr val="2F29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TASK: </a:t>
            </a:r>
            <a:r>
              <a:rPr lang="en-GB" sz="2400" i="0" u="none" strike="noStrike" cap="none" dirty="0">
                <a:solidFill>
                  <a:srgbClr val="FFFFFF"/>
                </a:solidFill>
                <a:latin typeface="Arial"/>
                <a:ea typeface="Arial"/>
                <a:cs typeface="Arial"/>
                <a:sym typeface="Arial"/>
              </a:rPr>
              <a:t>With a partner, try to produce a description to explain what Tourism is and why it would be important</a:t>
            </a:r>
            <a:endParaRPr sz="2400" i="1" u="none" strike="noStrike" cap="none" dirty="0">
              <a:solidFill>
                <a:srgbClr val="FF0000"/>
              </a:solidFill>
              <a:latin typeface="Arial"/>
              <a:ea typeface="Arial"/>
              <a:cs typeface="Arial"/>
              <a:sym typeface="Arial"/>
            </a:endParaRPr>
          </a:p>
        </p:txBody>
      </p:sp>
      <p:pic>
        <p:nvPicPr>
          <p:cNvPr id="11" name="Picture 10" descr="A hand holding a pencil&#10;&#10;Description automatically generated">
            <a:extLst>
              <a:ext uri="{FF2B5EF4-FFF2-40B4-BE49-F238E27FC236}">
                <a16:creationId xmlns:a16="http://schemas.microsoft.com/office/drawing/2014/main" id="{90173E51-8CF1-87CC-EBD1-5AEE091AEBC5}"/>
              </a:ext>
            </a:extLst>
          </p:cNvPr>
          <p:cNvPicPr>
            <a:picLocks noChangeAspect="1"/>
          </p:cNvPicPr>
          <p:nvPr/>
        </p:nvPicPr>
        <p:blipFill>
          <a:blip r:embed="rId5"/>
          <a:stretch>
            <a:fillRect/>
          </a:stretch>
        </p:blipFill>
        <p:spPr>
          <a:xfrm>
            <a:off x="7889699" y="4858745"/>
            <a:ext cx="1254301" cy="941980"/>
          </a:xfrm>
          <a:prstGeom prst="rect">
            <a:avLst/>
          </a:prstGeom>
        </p:spPr>
      </p:pic>
      <p:sp>
        <p:nvSpPr>
          <p:cNvPr id="12" name="Google Shape;142;p31">
            <a:extLst>
              <a:ext uri="{FF2B5EF4-FFF2-40B4-BE49-F238E27FC236}">
                <a16:creationId xmlns:a16="http://schemas.microsoft.com/office/drawing/2014/main" id="{5E8DCE6D-94CF-909F-0E81-B18B5E7072C7}"/>
              </a:ext>
            </a:extLst>
          </p:cNvPr>
          <p:cNvSpPr/>
          <p:nvPr/>
        </p:nvSpPr>
        <p:spPr>
          <a:xfrm>
            <a:off x="280544" y="1206774"/>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Tourism</a:t>
            </a:r>
            <a:endParaRPr sz="3600" b="0" i="0" u="none" strike="noStrike" cap="none" dirty="0">
              <a:solidFill>
                <a:srgbClr val="2F2967"/>
              </a:solidFill>
              <a:latin typeface="Arial"/>
              <a:ea typeface="Arial"/>
              <a:cs typeface="Arial"/>
              <a:sym typeface="Arial"/>
            </a:endParaRPr>
          </a:p>
        </p:txBody>
      </p:sp>
    </p:spTree>
    <p:extLst>
      <p:ext uri="{BB962C8B-B14F-4D97-AF65-F5344CB8AC3E}">
        <p14:creationId xmlns:p14="http://schemas.microsoft.com/office/powerpoint/2010/main" val="40192131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984BA55B-897E-D99B-E622-E77943975936}"/>
            </a:ext>
          </a:extLst>
        </p:cNvPr>
        <p:cNvGrpSpPr/>
        <p:nvPr/>
      </p:nvGrpSpPr>
      <p:grpSpPr>
        <a:xfrm>
          <a:off x="0" y="0"/>
          <a:ext cx="0" cy="0"/>
          <a:chOff x="0" y="0"/>
          <a:chExt cx="0" cy="0"/>
        </a:xfrm>
      </p:grpSpPr>
      <p:pic>
        <p:nvPicPr>
          <p:cNvPr id="3" name="Google Shape;146;p31" descr="A picture containing text, clipart&#10;&#10;Description automatically generated">
            <a:extLst>
              <a:ext uri="{FF2B5EF4-FFF2-40B4-BE49-F238E27FC236}">
                <a16:creationId xmlns:a16="http://schemas.microsoft.com/office/drawing/2014/main" id="{E47DC141-F7C2-A95E-2945-4CD0CADAFBAA}"/>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pic>
        <p:nvPicPr>
          <p:cNvPr id="4" name="Picture 3" descr="A light bulb with lines coming out of it&#10;&#10;Description automatically generated">
            <a:extLst>
              <a:ext uri="{FF2B5EF4-FFF2-40B4-BE49-F238E27FC236}">
                <a16:creationId xmlns:a16="http://schemas.microsoft.com/office/drawing/2014/main" id="{AD4AA9A6-44F1-CA94-7F2F-7AD3D9B7E844}"/>
              </a:ext>
            </a:extLst>
          </p:cNvPr>
          <p:cNvPicPr>
            <a:picLocks noChangeAspect="1"/>
          </p:cNvPicPr>
          <p:nvPr/>
        </p:nvPicPr>
        <p:blipFill>
          <a:blip r:embed="rId4"/>
          <a:stretch>
            <a:fillRect/>
          </a:stretch>
        </p:blipFill>
        <p:spPr>
          <a:xfrm>
            <a:off x="176685" y="0"/>
            <a:ext cx="2008829" cy="2519813"/>
          </a:xfrm>
          <a:prstGeom prst="rect">
            <a:avLst/>
          </a:prstGeom>
        </p:spPr>
      </p:pic>
      <p:sp>
        <p:nvSpPr>
          <p:cNvPr id="5" name="Google Shape;142;p31">
            <a:extLst>
              <a:ext uri="{FF2B5EF4-FFF2-40B4-BE49-F238E27FC236}">
                <a16:creationId xmlns:a16="http://schemas.microsoft.com/office/drawing/2014/main" id="{4971B11C-95BA-1D8D-FA74-9BC065930F96}"/>
              </a:ext>
            </a:extLst>
          </p:cNvPr>
          <p:cNvSpPr/>
          <p:nvPr/>
        </p:nvSpPr>
        <p:spPr>
          <a:xfrm>
            <a:off x="176686" y="2560231"/>
            <a:ext cx="2833355"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Trade</a:t>
            </a:r>
            <a:endParaRPr sz="3600" b="0" i="0" u="none" strike="noStrike" cap="none" dirty="0">
              <a:solidFill>
                <a:srgbClr val="2F2967"/>
              </a:solidFill>
              <a:latin typeface="Arial"/>
              <a:ea typeface="Arial"/>
              <a:cs typeface="Arial"/>
              <a:sym typeface="Arial"/>
            </a:endParaRPr>
          </a:p>
        </p:txBody>
      </p:sp>
      <p:sp>
        <p:nvSpPr>
          <p:cNvPr id="6" name="Google Shape;142;p31">
            <a:extLst>
              <a:ext uri="{FF2B5EF4-FFF2-40B4-BE49-F238E27FC236}">
                <a16:creationId xmlns:a16="http://schemas.microsoft.com/office/drawing/2014/main" id="{A57E6057-993D-9FCD-5928-45095A24FBB5}"/>
              </a:ext>
            </a:extLst>
          </p:cNvPr>
          <p:cNvSpPr/>
          <p:nvPr/>
        </p:nvSpPr>
        <p:spPr>
          <a:xfrm>
            <a:off x="176685" y="4030234"/>
            <a:ext cx="2833355"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Tourism</a:t>
            </a:r>
            <a:endParaRPr sz="3600" b="0" i="0" u="none" strike="noStrike" cap="none" dirty="0">
              <a:solidFill>
                <a:srgbClr val="2F2967"/>
              </a:solidFill>
              <a:latin typeface="Arial"/>
              <a:ea typeface="Arial"/>
              <a:cs typeface="Arial"/>
              <a:sym typeface="Arial"/>
            </a:endParaRPr>
          </a:p>
        </p:txBody>
      </p:sp>
      <p:sp>
        <p:nvSpPr>
          <p:cNvPr id="7" name="Google Shape;142;p31">
            <a:extLst>
              <a:ext uri="{FF2B5EF4-FFF2-40B4-BE49-F238E27FC236}">
                <a16:creationId xmlns:a16="http://schemas.microsoft.com/office/drawing/2014/main" id="{3D87FF09-4D56-3179-0B25-9E89635C9FF6}"/>
              </a:ext>
            </a:extLst>
          </p:cNvPr>
          <p:cNvSpPr/>
          <p:nvPr/>
        </p:nvSpPr>
        <p:spPr>
          <a:xfrm>
            <a:off x="3091142" y="2445931"/>
            <a:ext cx="5974000" cy="119261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i="0" u="none" strike="noStrike" cap="none" dirty="0">
                <a:solidFill>
                  <a:srgbClr val="2F2967"/>
                </a:solidFill>
                <a:latin typeface="Castledown" panose="02000503040000020003" pitchFamily="2" charset="0"/>
                <a:sym typeface="Arial"/>
              </a:rPr>
              <a:t>The </a:t>
            </a:r>
            <a:r>
              <a:rPr lang="en-GB" dirty="0">
                <a:solidFill>
                  <a:srgbClr val="2F2967"/>
                </a:solidFill>
                <a:latin typeface="Castledown" panose="02000503040000020003" pitchFamily="2" charset="0"/>
              </a:rPr>
              <a:t>arrival of the railway helped develop existing t</a:t>
            </a:r>
            <a:r>
              <a:rPr lang="en-GB" i="0" u="none" strike="noStrike" cap="none" dirty="0">
                <a:solidFill>
                  <a:srgbClr val="2F2967"/>
                </a:solidFill>
                <a:latin typeface="Castledown" panose="02000503040000020003" pitchFamily="2" charset="0"/>
                <a:sym typeface="Arial"/>
              </a:rPr>
              <a:t>rade, as well as enable new ideas and ventures to progress. The ability to quickly transport large amounts of raw materials and to distribute manufactured goods had never been seen before! </a:t>
            </a:r>
            <a:endParaRPr sz="1200" i="0" u="none" strike="noStrike" cap="none" dirty="0">
              <a:solidFill>
                <a:srgbClr val="2F2967"/>
              </a:solidFill>
              <a:latin typeface="Castledown" panose="02000503040000020003" pitchFamily="2" charset="0"/>
              <a:sym typeface="Arial"/>
            </a:endParaRPr>
          </a:p>
        </p:txBody>
      </p:sp>
      <p:sp>
        <p:nvSpPr>
          <p:cNvPr id="8" name="Google Shape;142;p31">
            <a:extLst>
              <a:ext uri="{FF2B5EF4-FFF2-40B4-BE49-F238E27FC236}">
                <a16:creationId xmlns:a16="http://schemas.microsoft.com/office/drawing/2014/main" id="{F9651A6F-41A0-FE10-47BA-8F4D222401EE}"/>
              </a:ext>
            </a:extLst>
          </p:cNvPr>
          <p:cNvSpPr/>
          <p:nvPr/>
        </p:nvSpPr>
        <p:spPr>
          <a:xfrm>
            <a:off x="3091142" y="3925458"/>
            <a:ext cx="5974000" cy="119261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algn="ctr"/>
            <a:r>
              <a:rPr lang="en-GB" dirty="0">
                <a:solidFill>
                  <a:srgbClr val="2F2967"/>
                </a:solidFill>
                <a:latin typeface="Castledown" panose="02000503040000020003" pitchFamily="2" charset="0"/>
              </a:rPr>
              <a:t>The railway not only transformed Swindon into an industrial powerhouse but also laid the foundation for a thriving tourism sector. By making the town more accessible and by shaping its industrial and cultural heritage, the railway significantly enhanced Swindon's appeal as a tourist destination.</a:t>
            </a:r>
          </a:p>
        </p:txBody>
      </p:sp>
      <p:sp>
        <p:nvSpPr>
          <p:cNvPr id="9" name="Google Shape;159;p32">
            <a:extLst>
              <a:ext uri="{FF2B5EF4-FFF2-40B4-BE49-F238E27FC236}">
                <a16:creationId xmlns:a16="http://schemas.microsoft.com/office/drawing/2014/main" id="{DC759028-002D-AF1B-89D2-87B1BB2D0B1F}"/>
              </a:ext>
            </a:extLst>
          </p:cNvPr>
          <p:cNvSpPr/>
          <p:nvPr/>
        </p:nvSpPr>
        <p:spPr>
          <a:xfrm>
            <a:off x="2414588" y="343334"/>
            <a:ext cx="6338888" cy="1069708"/>
          </a:xfrm>
          <a:prstGeom prst="roundRect">
            <a:avLst>
              <a:gd name="adj" fmla="val 17073"/>
            </a:avLst>
          </a:prstGeom>
          <a:solidFill>
            <a:srgbClr val="2F29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TASK</a:t>
            </a:r>
            <a:r>
              <a:rPr lang="en-GB" sz="2400" i="0" u="none" strike="noStrike" cap="none" dirty="0">
                <a:solidFill>
                  <a:srgbClr val="FFFFFF"/>
                </a:solidFill>
                <a:latin typeface="Arial"/>
                <a:ea typeface="Arial"/>
                <a:cs typeface="Arial"/>
                <a:sym typeface="Arial"/>
              </a:rPr>
              <a:t>: Share your explanation with another pair- are your descriptions similar?</a:t>
            </a:r>
            <a:endParaRPr sz="2400" i="1" u="none" strike="noStrike" cap="none" dirty="0">
              <a:solidFill>
                <a:srgbClr val="FF0000"/>
              </a:solidFill>
              <a:latin typeface="Arial"/>
              <a:ea typeface="Arial"/>
              <a:cs typeface="Arial"/>
              <a:sym typeface="Arial"/>
            </a:endParaRPr>
          </a:p>
        </p:txBody>
      </p:sp>
    </p:spTree>
    <p:extLst>
      <p:ext uri="{BB962C8B-B14F-4D97-AF65-F5344CB8AC3E}">
        <p14:creationId xmlns:p14="http://schemas.microsoft.com/office/powerpoint/2010/main" val="13977180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theme/theme1.xml><?xml version="1.0" encoding="utf-8"?>
<a:theme xmlns:a="http://schemas.openxmlformats.org/drawingml/2006/main" name="2_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1660535ACAEEA45AE52F2D7FED2F289" ma:contentTypeVersion="5" ma:contentTypeDescription="Create a new document." ma:contentTypeScope="" ma:versionID="024723a2a7e9656603407669fcc0dc89">
  <xsd:schema xmlns:xsd="http://www.w3.org/2001/XMLSchema" xmlns:xs="http://www.w3.org/2001/XMLSchema" xmlns:p="http://schemas.microsoft.com/office/2006/metadata/properties" xmlns:ns3="5cf4f28e-3b29-4f39-8319-c5ccf6d8296c" targetNamespace="http://schemas.microsoft.com/office/2006/metadata/properties" ma:root="true" ma:fieldsID="54d0d519bde0c3469b63f4c2329821de" ns3:_="">
    <xsd:import namespace="5cf4f28e-3b29-4f39-8319-c5ccf6d8296c"/>
    <xsd:element name="properties">
      <xsd:complexType>
        <xsd:sequence>
          <xsd:element name="documentManagement">
            <xsd:complexType>
              <xsd:all>
                <xsd:element ref="ns3:MediaServiceDateTaken" minOccurs="0"/>
                <xsd:element ref="ns3:MediaServiceMetadata" minOccurs="0"/>
                <xsd:element ref="ns3:MediaServiceFastMetadata"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f4f28e-3b29-4f39-8319-c5ccf6d8296c" elementFormDefault="qualified">
    <xsd:import namespace="http://schemas.microsoft.com/office/2006/documentManagement/types"/>
    <xsd:import namespace="http://schemas.microsoft.com/office/infopath/2007/PartnerControls"/>
    <xsd:element name="MediaServiceDateTaken" ma:index="8" nillable="true" ma:displayName="MediaServiceDateTaken" ma:hidden="true" ma:indexed="true" ma:internalName="MediaServiceDateTaken" ma:readOnly="true">
      <xsd:simpleType>
        <xsd:restriction base="dms:Text"/>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AB386E9-6A1D-4801-BA12-A507408C119A}">
  <ds:schemaRefs>
    <ds:schemaRef ds:uri="http://schemas.microsoft.com/sharepoint/v3/contenttype/forms"/>
  </ds:schemaRefs>
</ds:datastoreItem>
</file>

<file path=customXml/itemProps2.xml><?xml version="1.0" encoding="utf-8"?>
<ds:datastoreItem xmlns:ds="http://schemas.openxmlformats.org/officeDocument/2006/customXml" ds:itemID="{16DD24B1-22D9-4C14-8BD0-7A64DF2ABB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f4f28e-3b29-4f39-8319-c5ccf6d8296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4122F2F-1AF7-4A95-BEEC-47757379080E}">
  <ds:schemaRefs>
    <ds:schemaRef ds:uri="http://purl.org/dc/elements/1.1/"/>
    <ds:schemaRef ds:uri="http://purl.org/dc/dcmitype/"/>
    <ds:schemaRef ds:uri="http://schemas.openxmlformats.org/package/2006/metadata/core-properties"/>
    <ds:schemaRef ds:uri="http://schemas.microsoft.com/office/2006/documentManagement/types"/>
    <ds:schemaRef ds:uri="http://www.w3.org/XML/1998/namespace"/>
    <ds:schemaRef ds:uri="http://schemas.microsoft.com/office/infopath/2007/PartnerControls"/>
    <ds:schemaRef ds:uri="http://purl.org/dc/terms/"/>
    <ds:schemaRef ds:uri="5cf4f28e-3b29-4f39-8319-c5ccf6d8296c"/>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16426</TotalTime>
  <Words>2178</Words>
  <Application>Microsoft Office PowerPoint</Application>
  <PresentationFormat>On-screen Show (4:3)</PresentationFormat>
  <Paragraphs>150</Paragraphs>
  <Slides>16</Slides>
  <Notes>16</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16</vt:i4>
      </vt:variant>
    </vt:vector>
  </HeadingPairs>
  <TitlesOfParts>
    <vt:vector size="21" baseType="lpstr">
      <vt:lpstr>Arial</vt:lpstr>
      <vt:lpstr>Calibri</vt:lpstr>
      <vt:lpstr>Castledown</vt:lpstr>
      <vt:lpstr>2_Office Theme</vt:lpstr>
      <vt:lpstr>Office Theme</vt:lpstr>
      <vt:lpstr>Our City’s railway story: Swindon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Tom</dc:creator>
  <cp:lastModifiedBy>Tom Blow</cp:lastModifiedBy>
  <cp:revision>21</cp:revision>
  <dcterms:modified xsi:type="dcterms:W3CDTF">2025-10-17T06:50:52Z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0x01010051660535ACAEEA45AE52F2D7FED2F289</vt:lpwstr>
  </property>
</Properties>
</file>