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23"/>
  </p:notesMasterIdLst>
  <p:sldIdLst>
    <p:sldId id="527" r:id="rId6"/>
    <p:sldId id="270" r:id="rId7"/>
    <p:sldId id="528" r:id="rId8"/>
    <p:sldId id="521" r:id="rId9"/>
    <p:sldId id="491" r:id="rId10"/>
    <p:sldId id="529" r:id="rId11"/>
    <p:sldId id="523" r:id="rId12"/>
    <p:sldId id="525" r:id="rId13"/>
    <p:sldId id="530" r:id="rId14"/>
    <p:sldId id="531" r:id="rId15"/>
    <p:sldId id="532" r:id="rId16"/>
    <p:sldId id="533" r:id="rId17"/>
    <p:sldId id="534" r:id="rId18"/>
    <p:sldId id="535" r:id="rId19"/>
    <p:sldId id="536" r:id="rId20"/>
    <p:sldId id="537" r:id="rId21"/>
    <p:sldId id="538" r:id="rId2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68" autoAdjust="0"/>
  </p:normalViewPr>
  <p:slideViewPr>
    <p:cSldViewPr snapToGrid="0">
      <p:cViewPr varScale="1">
        <p:scale>
          <a:sx n="71" d="100"/>
          <a:sy n="71" d="100"/>
        </p:scale>
        <p:origin x="154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73C3091-F372-8752-9F7C-12237A98908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E63D2AD-235E-20CC-8C57-6CD1DC4F43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C1BAC73-BEF2-1270-C20D-79EC2E92C3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119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70F127-9D97-6920-95CF-9852CDBFCCD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FF0958-1AF2-B499-7B96-ACA5E3BE347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866AB12-0369-E887-1044-408838A8273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0171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666BD0A4-50CB-1536-DC79-84966995666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FCEF23F2-F215-F9EB-703A-83159F3773F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612DD37E-C514-311D-11FC-0378E2CC7AB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9710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7C3A7192-DC69-4BD8-5E80-D4C6A89DEAE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3916410A-4D80-D4B0-D7D5-D9A4CDF1717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476EAEB-C211-110B-F6AF-A1A2413405F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0376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FA637304-E9FA-62BD-A1C2-53FEA4DC86A9}"/>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A63516-95D5-623A-A89F-27685CD841F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36C780D7-8671-EFA9-1EBC-660722B7C96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61366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B7986CB4-6985-668D-82D2-11F1B9AC16E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19F9D74-8EDC-55B4-2EB9-2A7075A51A9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C5505F8B-7622-9C6A-E901-B71CFDDA9FB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5181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13646E8A-DC97-B8CB-2831-86F021002107}"/>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665031E-ADB9-3909-1C4D-2B05AB7DE9C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4BB07700-4751-8B73-4271-1F7952EC63C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0665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9C061EB-C64F-F5A1-7A72-7490DA4170D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4CACEB7-2762-FA89-DD48-258DCB64796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E309A822-CE53-78BF-688E-DD1F77B928C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4696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84DFBE0C-2DA8-B58E-51A9-9C061DFDAD89}"/>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2CD79E0-3BB8-AC26-9672-07A0BB61973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AB358D11-FF92-8706-04B3-F5CADEDE526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109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037EC9B-6766-078C-90BD-90DB234FD46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3122F04-D979-8769-28C7-86DFA75EEBB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F7B6E2C6-870F-E418-B943-1483722C2E5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4361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D536DD52-D46C-4233-2F68-9C2C4719472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71F40672-5479-A8F9-6A17-EABCDA3FB63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Quick Task Can support LA with a dictionary or a device if beneficial</a:t>
            </a:r>
            <a:endParaRPr dirty="0"/>
          </a:p>
        </p:txBody>
      </p:sp>
      <p:sp>
        <p:nvSpPr>
          <p:cNvPr id="140" name="Google Shape;140;p3:notes">
            <a:extLst>
              <a:ext uri="{FF2B5EF4-FFF2-40B4-BE49-F238E27FC236}">
                <a16:creationId xmlns:a16="http://schemas.microsoft.com/office/drawing/2014/main" id="{FD4A7091-5EB1-7DD8-10D5-8C2B5CA7A47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342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1F16AE-9D72-C45C-9848-21A22FDD486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A3106F-F65E-78A5-4771-B85227544D3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r>
              <a:rPr lang="en-GB" dirty="0"/>
              <a:t>Can enable those who work at a quicker pace to continue if others need more time on Trade definition.</a:t>
            </a:r>
            <a:endParaRPr dirty="0"/>
          </a:p>
        </p:txBody>
      </p:sp>
      <p:sp>
        <p:nvSpPr>
          <p:cNvPr id="140" name="Google Shape;140;p3:notes">
            <a:extLst>
              <a:ext uri="{FF2B5EF4-FFF2-40B4-BE49-F238E27FC236}">
                <a16:creationId xmlns:a16="http://schemas.microsoft.com/office/drawing/2014/main" id="{63670EBA-4BE2-666A-22C4-C77C9963EF0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6262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0E73005-8C0A-6691-FB80-60E909E28BE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C40E9C75-FC63-364A-77CD-B7EB02BD14A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1B56D6FC-F9AD-C08F-E01E-E6BB35BEE5F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48491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svg"/><Relationship Id="rId3" Type="http://schemas.openxmlformats.org/officeDocument/2006/relationships/image" Target="../media/image11.png"/><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5" Type="http://schemas.openxmlformats.org/officeDocument/2006/relationships/image" Target="../media/image3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 Id="rId14"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svg"/><Relationship Id="rId3" Type="http://schemas.openxmlformats.org/officeDocument/2006/relationships/image" Target="../media/image11.png"/><Relationship Id="rId7" Type="http://schemas.openxmlformats.org/officeDocument/2006/relationships/image" Target="../media/image39.svg"/><Relationship Id="rId12"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5" Type="http://schemas.openxmlformats.org/officeDocument/2006/relationships/image" Target="../media/image4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 Id="rId14" Type="http://schemas.openxmlformats.org/officeDocument/2006/relationships/image" Target="../media/image46.png"/></Relationships>
</file>

<file path=ppt/slides/_rels/slide12.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11.png"/><Relationship Id="rId7"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7.svg"/><Relationship Id="rId11" Type="http://schemas.openxmlformats.org/officeDocument/2006/relationships/image" Target="../media/image51.png"/><Relationship Id="rId5" Type="http://schemas.openxmlformats.org/officeDocument/2006/relationships/image" Target="../media/image36.png"/><Relationship Id="rId10" Type="http://schemas.openxmlformats.org/officeDocument/2006/relationships/image" Target="../media/image20.png"/><Relationship Id="rId4" Type="http://schemas.openxmlformats.org/officeDocument/2006/relationships/slide" Target="slide11.xml"/><Relationship Id="rId9" Type="http://schemas.openxmlformats.org/officeDocument/2006/relationships/image" Target="../media/image50.jpe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1.png"/><Relationship Id="rId7"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slide" Target="slide11.xml"/><Relationship Id="rId9" Type="http://schemas.openxmlformats.org/officeDocument/2006/relationships/image" Target="../media/image53.png"/></Relationships>
</file>

<file path=ppt/slides/_rels/slide14.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11.png"/><Relationship Id="rId7" Type="http://schemas.openxmlformats.org/officeDocument/2006/relationships/image" Target="../media/image54.jpeg"/><Relationship Id="rId12"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3.svg"/><Relationship Id="rId11" Type="http://schemas.openxmlformats.org/officeDocument/2006/relationships/image" Target="../media/image58.png"/><Relationship Id="rId5" Type="http://schemas.openxmlformats.org/officeDocument/2006/relationships/image" Target="../media/image42.png"/><Relationship Id="rId10" Type="http://schemas.openxmlformats.org/officeDocument/2006/relationships/image" Target="../media/image57.png"/><Relationship Id="rId4" Type="http://schemas.openxmlformats.org/officeDocument/2006/relationships/slide" Target="slide11.xml"/><Relationship Id="rId9" Type="http://schemas.openxmlformats.org/officeDocument/2006/relationships/image" Target="../media/image56.png"/></Relationships>
</file>

<file path=ppt/slides/_rels/slide1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60.png"/><Relationship Id="rId7" Type="http://schemas.openxmlformats.org/officeDocument/2006/relationships/image" Target="../media/image45.svg"/><Relationship Id="rId12"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64.png"/><Relationship Id="rId5" Type="http://schemas.openxmlformats.org/officeDocument/2006/relationships/slide" Target="slide11.xml"/><Relationship Id="rId10" Type="http://schemas.openxmlformats.org/officeDocument/2006/relationships/image" Target="../media/image63.png"/><Relationship Id="rId4" Type="http://schemas.openxmlformats.org/officeDocument/2006/relationships/image" Target="../media/image11.png"/><Relationship Id="rId9" Type="http://schemas.openxmlformats.org/officeDocument/2006/relationships/image" Target="../media/image62.png"/></Relationships>
</file>

<file path=ppt/slides/_rels/slide16.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11.png"/><Relationship Id="rId7" Type="http://schemas.openxmlformats.org/officeDocument/2006/relationships/image" Target="../media/image66.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1.svg"/><Relationship Id="rId11" Type="http://schemas.openxmlformats.org/officeDocument/2006/relationships/image" Target="../media/image70.png"/><Relationship Id="rId5" Type="http://schemas.openxmlformats.org/officeDocument/2006/relationships/image" Target="../media/image40.png"/><Relationship Id="rId10" Type="http://schemas.openxmlformats.org/officeDocument/2006/relationships/image" Target="../media/image69.png"/><Relationship Id="rId4" Type="http://schemas.openxmlformats.org/officeDocument/2006/relationships/slide" Target="slide11.xml"/><Relationship Id="rId9" Type="http://schemas.openxmlformats.org/officeDocument/2006/relationships/image" Target="../media/image68.jpeg"/></Relationships>
</file>

<file path=ppt/slides/_rels/slide1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11.png"/><Relationship Id="rId7" Type="http://schemas.openxmlformats.org/officeDocument/2006/relationships/image" Target="../media/image7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7.svg"/><Relationship Id="rId11" Type="http://schemas.openxmlformats.org/officeDocument/2006/relationships/image" Target="../media/image58.png"/><Relationship Id="rId5" Type="http://schemas.openxmlformats.org/officeDocument/2006/relationships/image" Target="../media/image46.png"/><Relationship Id="rId10" Type="http://schemas.openxmlformats.org/officeDocument/2006/relationships/image" Target="../media/image74.png"/><Relationship Id="rId4" Type="http://schemas.openxmlformats.org/officeDocument/2006/relationships/slide" Target="slide11.xml"/><Relationship Id="rId9" Type="http://schemas.openxmlformats.org/officeDocument/2006/relationships/image" Target="../media/image7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Swindon</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Tourism</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F3F12FF5-6DC8-5CF3-AAE6-26A3B1770E22}"/>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pic>
        <p:nvPicPr>
          <p:cNvPr id="7" name="Picture 2" descr="Swindon station | Signal Point - a redundant office block | diamond geezer  | Flickr">
            <a:extLst>
              <a:ext uri="{FF2B5EF4-FFF2-40B4-BE49-F238E27FC236}">
                <a16:creationId xmlns:a16="http://schemas.microsoft.com/office/drawing/2014/main" id="{B2B1429F-B5EE-796E-D68C-67040D491D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2520" y="1701364"/>
            <a:ext cx="2272823" cy="1704617"/>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74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1F9DC88-A83E-0B17-9450-83E3E98C4623}"/>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D20BB94A-B41E-70EF-A229-4A1B05FA1DE0}"/>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228749F0-DBF7-567A-E36F-6D54065CB85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39" name="Rectangle 38">
            <a:extLst>
              <a:ext uri="{FF2B5EF4-FFF2-40B4-BE49-F238E27FC236}">
                <a16:creationId xmlns:a16="http://schemas.microsoft.com/office/drawing/2014/main" id="{644E6AA2-CEC0-C87D-9CD6-6C7DEEB7ED90}"/>
              </a:ext>
            </a:extLst>
          </p:cNvPr>
          <p:cNvSpPr>
            <a:spLocks noGrp="1" noRot="1" noMove="1" noResize="1" noEditPoints="1" noAdjustHandles="1" noChangeArrowheads="1" noChangeShapeType="1"/>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3EB616BA-00B0-A12C-CB30-2ED79FA7F4BF}"/>
              </a:ext>
            </a:extLst>
          </p:cNvPr>
          <p:cNvSpPr>
            <a:spLocks/>
          </p:cNvSpPr>
          <p:nvPr/>
        </p:nvSpPr>
        <p:spPr>
          <a:xfrm>
            <a:off x="281316"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261A6F65-99A5-7358-5E38-0C19DDBBD71C}"/>
              </a:ext>
            </a:extLst>
          </p:cNvPr>
          <p:cNvSpPr>
            <a:spLocks noGrp="1" noRot="1" noMove="1" noResize="1" noEditPoints="1" noAdjustHandles="1" noChangeArrowheads="1" noChangeShapeType="1"/>
          </p:cNvSpPr>
          <p:nvPr/>
        </p:nvSpPr>
        <p:spPr>
          <a:xfrm>
            <a:off x="281315" y="462243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94858268-20EE-B5D2-2300-A31985BE3184}"/>
              </a:ext>
            </a:extLst>
          </p:cNvPr>
          <p:cNvSpPr>
            <a:spLocks noGrp="1" noRot="1" noMove="1" noResize="1" noEditPoints="1" noAdjustHandles="1" noChangeArrowheads="1" noChangeShapeType="1"/>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3" name="Rectangle 42">
            <a:extLst>
              <a:ext uri="{FF2B5EF4-FFF2-40B4-BE49-F238E27FC236}">
                <a16:creationId xmlns:a16="http://schemas.microsoft.com/office/drawing/2014/main" id="{179D1444-7C31-9FFE-B4C5-9B16D304261F}"/>
              </a:ext>
            </a:extLst>
          </p:cNvPr>
          <p:cNvSpPr>
            <a:spLocks noGrp="1" noRot="1" noMove="1" noResize="1" noEditPoints="1" noAdjustHandles="1" noChangeArrowheads="1" noChangeShapeType="1"/>
          </p:cNvSpPr>
          <p:nvPr/>
        </p:nvSpPr>
        <p:spPr>
          <a:xfrm>
            <a:off x="4684592"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4" name="Rectangle 43">
            <a:extLst>
              <a:ext uri="{FF2B5EF4-FFF2-40B4-BE49-F238E27FC236}">
                <a16:creationId xmlns:a16="http://schemas.microsoft.com/office/drawing/2014/main" id="{2581F60C-4BC8-F111-358B-858E0D5F6C63}"/>
              </a:ext>
            </a:extLst>
          </p:cNvPr>
          <p:cNvSpPr>
            <a:spLocks noGrp="1" noRot="1" noMove="1" noResize="1" noEditPoints="1" noAdjustHandles="1" noChangeArrowheads="1" noChangeShapeType="1"/>
          </p:cNvSpPr>
          <p:nvPr/>
        </p:nvSpPr>
        <p:spPr>
          <a:xfrm>
            <a:off x="4672514" y="464353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6" name="Google Shape;142;p31">
            <a:extLst>
              <a:ext uri="{FF2B5EF4-FFF2-40B4-BE49-F238E27FC236}">
                <a16:creationId xmlns:a16="http://schemas.microsoft.com/office/drawing/2014/main" id="{43DF9126-A7D1-7752-2FE7-B301954752D4}"/>
              </a:ext>
            </a:extLst>
          </p:cNvPr>
          <p:cNvSpPr/>
          <p:nvPr/>
        </p:nvSpPr>
        <p:spPr>
          <a:xfrm>
            <a:off x="395567" y="5924683"/>
            <a:ext cx="6873914" cy="865245"/>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grpSp>
        <p:nvGrpSpPr>
          <p:cNvPr id="22" name="Group 21">
            <a:extLst>
              <a:ext uri="{FF2B5EF4-FFF2-40B4-BE49-F238E27FC236}">
                <a16:creationId xmlns:a16="http://schemas.microsoft.com/office/drawing/2014/main" id="{F98B1872-94E1-34FE-71D3-562419532804}"/>
              </a:ext>
            </a:extLst>
          </p:cNvPr>
          <p:cNvGrpSpPr/>
          <p:nvPr/>
        </p:nvGrpSpPr>
        <p:grpSpPr>
          <a:xfrm>
            <a:off x="719027" y="1638318"/>
            <a:ext cx="2900340" cy="1084460"/>
            <a:chOff x="719027" y="1638318"/>
            <a:chExt cx="2900340" cy="1084460"/>
          </a:xfrm>
        </p:grpSpPr>
        <p:grpSp>
          <p:nvGrpSpPr>
            <p:cNvPr id="2" name="Group 1">
              <a:extLst>
                <a:ext uri="{FF2B5EF4-FFF2-40B4-BE49-F238E27FC236}">
                  <a16:creationId xmlns:a16="http://schemas.microsoft.com/office/drawing/2014/main" id="{93CA762C-6B31-3355-FF10-73E972E4860A}"/>
                </a:ext>
              </a:extLst>
            </p:cNvPr>
            <p:cNvGrpSpPr/>
            <p:nvPr/>
          </p:nvGrpSpPr>
          <p:grpSpPr>
            <a:xfrm>
              <a:off x="719027" y="1638318"/>
              <a:ext cx="2900340" cy="1084460"/>
              <a:chOff x="719027" y="1638318"/>
              <a:chExt cx="2900340" cy="1084460"/>
            </a:xfrm>
          </p:grpSpPr>
          <p:sp>
            <p:nvSpPr>
              <p:cNvPr id="27" name="Rectangle: Rounded Corners 26">
                <a:extLst>
                  <a:ext uri="{FF2B5EF4-FFF2-40B4-BE49-F238E27FC236}">
                    <a16:creationId xmlns:a16="http://schemas.microsoft.com/office/drawing/2014/main" id="{96407C01-29D0-4F3D-2296-8BFF2F0CA3F3}"/>
                  </a:ext>
                </a:extLst>
              </p:cNvPr>
              <p:cNvSpPr/>
              <p:nvPr/>
            </p:nvSpPr>
            <p:spPr>
              <a:xfrm>
                <a:off x="71902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4" name="Rectangle 3">
                <a:extLst>
                  <a:ext uri="{FF2B5EF4-FFF2-40B4-BE49-F238E27FC236}">
                    <a16:creationId xmlns:a16="http://schemas.microsoft.com/office/drawing/2014/main" id="{01822A72-4D9B-D55A-F12B-BDA7579A75B6}"/>
                  </a:ext>
                </a:extLst>
              </p:cNvPr>
              <p:cNvSpPr/>
              <p:nvPr/>
            </p:nvSpPr>
            <p:spPr>
              <a:xfrm>
                <a:off x="193371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Railway Engineering</a:t>
                </a:r>
              </a:p>
            </p:txBody>
          </p:sp>
        </p:grpSp>
        <p:pic>
          <p:nvPicPr>
            <p:cNvPr id="10" name="Graphic 9" descr="Train with solid fill">
              <a:hlinkClick r:id="" action="ppaction://noaction"/>
              <a:extLst>
                <a:ext uri="{FF2B5EF4-FFF2-40B4-BE49-F238E27FC236}">
                  <a16:creationId xmlns:a16="http://schemas.microsoft.com/office/drawing/2014/main" id="{4F0E373E-6257-31D3-7171-6EEF7BE15A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9173" y="1722885"/>
              <a:ext cx="914400" cy="914400"/>
            </a:xfrm>
            <a:prstGeom prst="rect">
              <a:avLst/>
            </a:prstGeom>
          </p:spPr>
        </p:pic>
      </p:grpSp>
      <p:grpSp>
        <p:nvGrpSpPr>
          <p:cNvPr id="23" name="Group 22">
            <a:extLst>
              <a:ext uri="{FF2B5EF4-FFF2-40B4-BE49-F238E27FC236}">
                <a16:creationId xmlns:a16="http://schemas.microsoft.com/office/drawing/2014/main" id="{A434F0BB-992F-6104-C2C8-EFD4A2C206A1}"/>
              </a:ext>
            </a:extLst>
          </p:cNvPr>
          <p:cNvGrpSpPr/>
          <p:nvPr/>
        </p:nvGrpSpPr>
        <p:grpSpPr>
          <a:xfrm>
            <a:off x="700197" y="3178361"/>
            <a:ext cx="2919169" cy="1087301"/>
            <a:chOff x="700197" y="3178361"/>
            <a:chExt cx="2919169" cy="1087301"/>
          </a:xfrm>
        </p:grpSpPr>
        <p:grpSp>
          <p:nvGrpSpPr>
            <p:cNvPr id="34" name="Group 33">
              <a:extLst>
                <a:ext uri="{FF2B5EF4-FFF2-40B4-BE49-F238E27FC236}">
                  <a16:creationId xmlns:a16="http://schemas.microsoft.com/office/drawing/2014/main" id="{9838896D-16CC-E66B-07C5-B00DCAD9A0B9}"/>
                </a:ext>
              </a:extLst>
            </p:cNvPr>
            <p:cNvGrpSpPr/>
            <p:nvPr/>
          </p:nvGrpSpPr>
          <p:grpSpPr>
            <a:xfrm>
              <a:off x="700197" y="3178361"/>
              <a:ext cx="2919169" cy="1087301"/>
              <a:chOff x="300147" y="3178361"/>
              <a:chExt cx="2919169" cy="1087301"/>
            </a:xfrm>
          </p:grpSpPr>
          <p:sp>
            <p:nvSpPr>
              <p:cNvPr id="28" name="Rectangle: Rounded Corners 27">
                <a:extLst>
                  <a:ext uri="{FF2B5EF4-FFF2-40B4-BE49-F238E27FC236}">
                    <a16:creationId xmlns:a16="http://schemas.microsoft.com/office/drawing/2014/main" id="{11C66086-1B00-B4B4-9B58-A059CA5A500A}"/>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hlinkClick r:id="" action="ppaction://noaction"/>
                <a:extLst>
                  <a:ext uri="{FF2B5EF4-FFF2-40B4-BE49-F238E27FC236}">
                    <a16:creationId xmlns:a16="http://schemas.microsoft.com/office/drawing/2014/main" id="{C24CA119-EABB-728D-B48B-72B75A395DF0}"/>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Metalworking and Fabrication</a:t>
                </a:r>
              </a:p>
            </p:txBody>
          </p:sp>
        </p:grpSp>
        <p:pic>
          <p:nvPicPr>
            <p:cNvPr id="12" name="Graphic 11" descr="Mining tools with solid fill">
              <a:extLst>
                <a:ext uri="{FF2B5EF4-FFF2-40B4-BE49-F238E27FC236}">
                  <a16:creationId xmlns:a16="http://schemas.microsoft.com/office/drawing/2014/main" id="{BADA27F4-9742-5747-FF2C-9F715E898A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9173" y="3262880"/>
              <a:ext cx="914400" cy="914400"/>
            </a:xfrm>
            <a:prstGeom prst="rect">
              <a:avLst/>
            </a:prstGeom>
          </p:spPr>
        </p:pic>
      </p:grpSp>
      <p:grpSp>
        <p:nvGrpSpPr>
          <p:cNvPr id="24" name="Group 23">
            <a:extLst>
              <a:ext uri="{FF2B5EF4-FFF2-40B4-BE49-F238E27FC236}">
                <a16:creationId xmlns:a16="http://schemas.microsoft.com/office/drawing/2014/main" id="{F16AB3EF-97BE-A858-0B0E-ABE651CD68D1}"/>
              </a:ext>
            </a:extLst>
          </p:cNvPr>
          <p:cNvGrpSpPr/>
          <p:nvPr/>
        </p:nvGrpSpPr>
        <p:grpSpPr>
          <a:xfrm>
            <a:off x="719027" y="4677451"/>
            <a:ext cx="2900338" cy="1084459"/>
            <a:chOff x="719027" y="4677451"/>
            <a:chExt cx="2900338" cy="1084459"/>
          </a:xfrm>
        </p:grpSpPr>
        <p:grpSp>
          <p:nvGrpSpPr>
            <p:cNvPr id="35" name="Group 34">
              <a:extLst>
                <a:ext uri="{FF2B5EF4-FFF2-40B4-BE49-F238E27FC236}">
                  <a16:creationId xmlns:a16="http://schemas.microsoft.com/office/drawing/2014/main" id="{8FA38AE9-7134-B09C-762A-84655D78E656}"/>
                </a:ext>
              </a:extLst>
            </p:cNvPr>
            <p:cNvGrpSpPr/>
            <p:nvPr/>
          </p:nvGrpSpPr>
          <p:grpSpPr>
            <a:xfrm>
              <a:off x="719027" y="4677451"/>
              <a:ext cx="2900338" cy="1084459"/>
              <a:chOff x="318977" y="4677451"/>
              <a:chExt cx="2900338" cy="1084459"/>
            </a:xfrm>
          </p:grpSpPr>
          <p:sp>
            <p:nvSpPr>
              <p:cNvPr id="29" name="Rectangle: Rounded Corners 28">
                <a:extLst>
                  <a:ext uri="{FF2B5EF4-FFF2-40B4-BE49-F238E27FC236}">
                    <a16:creationId xmlns:a16="http://schemas.microsoft.com/office/drawing/2014/main" id="{321FEB83-C5CB-EA83-E0DC-7840AF808155}"/>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hlinkClick r:id="" action="ppaction://noaction"/>
                <a:extLst>
                  <a:ext uri="{FF2B5EF4-FFF2-40B4-BE49-F238E27FC236}">
                    <a16:creationId xmlns:a16="http://schemas.microsoft.com/office/drawing/2014/main" id="{20850414-E29B-C93F-7B0D-4FA8AF2FDB4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Construction &amp; Building Materials</a:t>
                </a:r>
              </a:p>
            </p:txBody>
          </p:sp>
        </p:grpSp>
        <p:pic>
          <p:nvPicPr>
            <p:cNvPr id="15" name="Graphic 14" descr="Building Brick Wall with solid fill">
              <a:extLst>
                <a:ext uri="{FF2B5EF4-FFF2-40B4-BE49-F238E27FC236}">
                  <a16:creationId xmlns:a16="http://schemas.microsoft.com/office/drawing/2014/main" id="{B453A8E7-2F1A-4669-B69A-F5DBF3B43A9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888838" y="4757832"/>
              <a:ext cx="914400" cy="914400"/>
            </a:xfrm>
            <a:prstGeom prst="rect">
              <a:avLst/>
            </a:prstGeom>
          </p:spPr>
        </p:pic>
      </p:grpSp>
      <p:grpSp>
        <p:nvGrpSpPr>
          <p:cNvPr id="25" name="Group 24">
            <a:extLst>
              <a:ext uri="{FF2B5EF4-FFF2-40B4-BE49-F238E27FC236}">
                <a16:creationId xmlns:a16="http://schemas.microsoft.com/office/drawing/2014/main" id="{811A9B57-B556-71B3-689D-E7A92BE3C860}"/>
              </a:ext>
            </a:extLst>
          </p:cNvPr>
          <p:cNvGrpSpPr/>
          <p:nvPr/>
        </p:nvGrpSpPr>
        <p:grpSpPr>
          <a:xfrm>
            <a:off x="4697294" y="1635623"/>
            <a:ext cx="2913040" cy="1087154"/>
            <a:chOff x="4697294" y="1635623"/>
            <a:chExt cx="2913040" cy="1087154"/>
          </a:xfrm>
        </p:grpSpPr>
        <p:grpSp>
          <p:nvGrpSpPr>
            <p:cNvPr id="36" name="Group 35">
              <a:extLst>
                <a:ext uri="{FF2B5EF4-FFF2-40B4-BE49-F238E27FC236}">
                  <a16:creationId xmlns:a16="http://schemas.microsoft.com/office/drawing/2014/main" id="{E551F60A-4D10-2511-B620-F8D33FAAC368}"/>
                </a:ext>
              </a:extLst>
            </p:cNvPr>
            <p:cNvGrpSpPr/>
            <p:nvPr/>
          </p:nvGrpSpPr>
          <p:grpSpPr>
            <a:xfrm>
              <a:off x="4697294" y="1635623"/>
              <a:ext cx="2913040" cy="1087154"/>
              <a:chOff x="4697294" y="1635623"/>
              <a:chExt cx="2913040" cy="1087154"/>
            </a:xfrm>
          </p:grpSpPr>
          <p:sp>
            <p:nvSpPr>
              <p:cNvPr id="30" name="Rectangle: Rounded Corners 29">
                <a:extLst>
                  <a:ext uri="{FF2B5EF4-FFF2-40B4-BE49-F238E27FC236}">
                    <a16:creationId xmlns:a16="http://schemas.microsoft.com/office/drawing/2014/main" id="{650236F5-A9A2-4E47-A30B-C3AFFACA625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Rectangle 2">
                <a:extLst>
                  <a:ext uri="{FF2B5EF4-FFF2-40B4-BE49-F238E27FC236}">
                    <a16:creationId xmlns:a16="http://schemas.microsoft.com/office/drawing/2014/main" id="{C44F5AFC-20D5-A2F3-EA64-0A29627524B8}"/>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Transportation &amp; Logistics</a:t>
                </a:r>
              </a:p>
            </p:txBody>
          </p:sp>
        </p:grpSp>
        <p:pic>
          <p:nvPicPr>
            <p:cNvPr id="17" name="Graphic 16" descr="Checklist with solid fill">
              <a:hlinkClick r:id="" action="ppaction://noaction"/>
              <a:extLst>
                <a:ext uri="{FF2B5EF4-FFF2-40B4-BE49-F238E27FC236}">
                  <a16:creationId xmlns:a16="http://schemas.microsoft.com/office/drawing/2014/main" id="{935AE726-81FC-8E54-F4F7-740889FFC06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83217" y="1722885"/>
              <a:ext cx="914400" cy="914400"/>
            </a:xfrm>
            <a:prstGeom prst="rect">
              <a:avLst/>
            </a:prstGeom>
          </p:spPr>
        </p:pic>
      </p:grpSp>
      <p:grpSp>
        <p:nvGrpSpPr>
          <p:cNvPr id="26" name="Group 25">
            <a:extLst>
              <a:ext uri="{FF2B5EF4-FFF2-40B4-BE49-F238E27FC236}">
                <a16:creationId xmlns:a16="http://schemas.microsoft.com/office/drawing/2014/main" id="{DDE8E1FF-39A2-9A55-B2F4-3596C8F39F28}"/>
              </a:ext>
            </a:extLst>
          </p:cNvPr>
          <p:cNvGrpSpPr/>
          <p:nvPr/>
        </p:nvGrpSpPr>
        <p:grpSpPr>
          <a:xfrm>
            <a:off x="4697294" y="3177851"/>
            <a:ext cx="2913040" cy="1087811"/>
            <a:chOff x="4697294" y="3177851"/>
            <a:chExt cx="2913040" cy="1087811"/>
          </a:xfrm>
        </p:grpSpPr>
        <p:grpSp>
          <p:nvGrpSpPr>
            <p:cNvPr id="37" name="Group 36">
              <a:extLst>
                <a:ext uri="{FF2B5EF4-FFF2-40B4-BE49-F238E27FC236}">
                  <a16:creationId xmlns:a16="http://schemas.microsoft.com/office/drawing/2014/main" id="{EB4F0305-990F-077C-231E-77931944E216}"/>
                </a:ext>
              </a:extLst>
            </p:cNvPr>
            <p:cNvGrpSpPr/>
            <p:nvPr/>
          </p:nvGrpSpPr>
          <p:grpSpPr>
            <a:xfrm>
              <a:off x="4697294" y="3177851"/>
              <a:ext cx="2913040" cy="1087811"/>
              <a:chOff x="4697294" y="3177851"/>
              <a:chExt cx="2913040" cy="1087811"/>
            </a:xfrm>
          </p:grpSpPr>
          <p:sp>
            <p:nvSpPr>
              <p:cNvPr id="31" name="Rectangle: Rounded Corners 30">
                <a:extLst>
                  <a:ext uri="{FF2B5EF4-FFF2-40B4-BE49-F238E27FC236}">
                    <a16:creationId xmlns:a16="http://schemas.microsoft.com/office/drawing/2014/main" id="{98FE2F53-B491-ABE5-F43B-F0D925D5987D}"/>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8" name="Rectangle 7">
                <a:hlinkClick r:id="" action="ppaction://noaction"/>
                <a:extLst>
                  <a:ext uri="{FF2B5EF4-FFF2-40B4-BE49-F238E27FC236}">
                    <a16:creationId xmlns:a16="http://schemas.microsoft.com/office/drawing/2014/main" id="{2C754212-C289-5AD0-1666-E1A85CAB08BC}"/>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&amp; Commerce</a:t>
                </a:r>
              </a:p>
            </p:txBody>
          </p:sp>
        </p:grpSp>
        <p:pic>
          <p:nvPicPr>
            <p:cNvPr id="19" name="Graphic 18" descr="Philanthropy with solid fill">
              <a:extLst>
                <a:ext uri="{FF2B5EF4-FFF2-40B4-BE49-F238E27FC236}">
                  <a16:creationId xmlns:a16="http://schemas.microsoft.com/office/drawing/2014/main" id="{32AA6187-7630-8E45-CA2D-18871236DA9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53790" y="3230975"/>
              <a:ext cx="914400" cy="914400"/>
            </a:xfrm>
            <a:prstGeom prst="rect">
              <a:avLst/>
            </a:prstGeom>
          </p:spPr>
        </p:pic>
      </p:grpSp>
      <p:grpSp>
        <p:nvGrpSpPr>
          <p:cNvPr id="33" name="Group 32">
            <a:extLst>
              <a:ext uri="{FF2B5EF4-FFF2-40B4-BE49-F238E27FC236}">
                <a16:creationId xmlns:a16="http://schemas.microsoft.com/office/drawing/2014/main" id="{81989B00-75CE-F03D-3264-A692E66EFCC2}"/>
              </a:ext>
            </a:extLst>
          </p:cNvPr>
          <p:cNvGrpSpPr/>
          <p:nvPr/>
        </p:nvGrpSpPr>
        <p:grpSpPr>
          <a:xfrm>
            <a:off x="4697294" y="4678187"/>
            <a:ext cx="2913040" cy="1086244"/>
            <a:chOff x="4697294" y="4678187"/>
            <a:chExt cx="2913040" cy="1086244"/>
          </a:xfrm>
        </p:grpSpPr>
        <p:grpSp>
          <p:nvGrpSpPr>
            <p:cNvPr id="38" name="Group 37">
              <a:extLst>
                <a:ext uri="{FF2B5EF4-FFF2-40B4-BE49-F238E27FC236}">
                  <a16:creationId xmlns:a16="http://schemas.microsoft.com/office/drawing/2014/main" id="{F3DF64A0-56C6-0FB2-4F8E-6D92C7C29B90}"/>
                </a:ext>
              </a:extLst>
            </p:cNvPr>
            <p:cNvGrpSpPr/>
            <p:nvPr/>
          </p:nvGrpSpPr>
          <p:grpSpPr>
            <a:xfrm>
              <a:off x="4697294" y="4678187"/>
              <a:ext cx="2913040" cy="1086244"/>
              <a:chOff x="4697294" y="4678187"/>
              <a:chExt cx="2913040" cy="1086244"/>
            </a:xfrm>
          </p:grpSpPr>
          <p:sp>
            <p:nvSpPr>
              <p:cNvPr id="32" name="Rectangle: Rounded Corners 31">
                <a:extLst>
                  <a:ext uri="{FF2B5EF4-FFF2-40B4-BE49-F238E27FC236}">
                    <a16:creationId xmlns:a16="http://schemas.microsoft.com/office/drawing/2014/main" id="{8F137D67-6915-F714-0EDD-BA73EE8FB4A6}"/>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hlinkClick r:id="" action="ppaction://noaction"/>
                <a:extLst>
                  <a:ext uri="{FF2B5EF4-FFF2-40B4-BE49-F238E27FC236}">
                    <a16:creationId xmlns:a16="http://schemas.microsoft.com/office/drawing/2014/main" id="{34F9B987-BEE6-8356-6D47-0423D3F8619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Food &amp; Drink</a:t>
                </a:r>
              </a:p>
            </p:txBody>
          </p:sp>
        </p:grpSp>
        <p:pic>
          <p:nvPicPr>
            <p:cNvPr id="21" name="Graphic 20" descr="Grocery bag with solid fill">
              <a:extLst>
                <a:ext uri="{FF2B5EF4-FFF2-40B4-BE49-F238E27FC236}">
                  <a16:creationId xmlns:a16="http://schemas.microsoft.com/office/drawing/2014/main" id="{50C1D16D-014A-30CC-B2C3-E91ED795CE5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83217" y="4757832"/>
              <a:ext cx="914400" cy="914400"/>
            </a:xfrm>
            <a:prstGeom prst="rect">
              <a:avLst/>
            </a:prstGeom>
          </p:spPr>
        </p:pic>
      </p:grpSp>
    </p:spTree>
    <p:extLst>
      <p:ext uri="{BB962C8B-B14F-4D97-AF65-F5344CB8AC3E}">
        <p14:creationId xmlns:p14="http://schemas.microsoft.com/office/powerpoint/2010/main" val="3835002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945BDE-AF80-7F44-435B-A67A0B2F2132}"/>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CB1ED8ED-3313-47B7-A2BA-77D56EE29A5D}"/>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B15F7948-294E-9169-7E1A-69222CB5A323}"/>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40" name="Group 39">
            <a:extLst>
              <a:ext uri="{FF2B5EF4-FFF2-40B4-BE49-F238E27FC236}">
                <a16:creationId xmlns:a16="http://schemas.microsoft.com/office/drawing/2014/main" id="{2125FDA4-84D6-3F4B-150E-7A8F8842EABB}"/>
              </a:ext>
            </a:extLst>
          </p:cNvPr>
          <p:cNvGrpSpPr/>
          <p:nvPr/>
        </p:nvGrpSpPr>
        <p:grpSpPr>
          <a:xfrm>
            <a:off x="5239926" y="1649375"/>
            <a:ext cx="2913040" cy="1086244"/>
            <a:chOff x="5239926" y="1649375"/>
            <a:chExt cx="2913040" cy="1086244"/>
          </a:xfrm>
        </p:grpSpPr>
        <p:sp>
          <p:nvSpPr>
            <p:cNvPr id="12" name="Rectangle: Rounded Corners 11">
              <a:extLst>
                <a:ext uri="{FF2B5EF4-FFF2-40B4-BE49-F238E27FC236}">
                  <a16:creationId xmlns:a16="http://schemas.microsoft.com/office/drawing/2014/main" id="{C191C046-3208-5FC0-F4CC-2E3E25BFD8E7}"/>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hlinkClick r:id="" action="ppaction://noaction"/>
              <a:extLst>
                <a:ext uri="{FF2B5EF4-FFF2-40B4-BE49-F238E27FC236}">
                  <a16:creationId xmlns:a16="http://schemas.microsoft.com/office/drawing/2014/main" id="{69D7F642-296C-8E18-E4A9-B2F6A21B8C85}"/>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Business Tourism</a:t>
              </a:r>
            </a:p>
          </p:txBody>
        </p:sp>
      </p:grpSp>
      <p:grpSp>
        <p:nvGrpSpPr>
          <p:cNvPr id="39" name="Group 38">
            <a:extLst>
              <a:ext uri="{FF2B5EF4-FFF2-40B4-BE49-F238E27FC236}">
                <a16:creationId xmlns:a16="http://schemas.microsoft.com/office/drawing/2014/main" id="{500E5C4F-AF0A-3FBA-C155-03B18435B214}"/>
              </a:ext>
            </a:extLst>
          </p:cNvPr>
          <p:cNvGrpSpPr/>
          <p:nvPr/>
        </p:nvGrpSpPr>
        <p:grpSpPr>
          <a:xfrm>
            <a:off x="5227224" y="3280236"/>
            <a:ext cx="2900338" cy="1084459"/>
            <a:chOff x="5252628" y="3905262"/>
            <a:chExt cx="2900338" cy="1084459"/>
          </a:xfrm>
        </p:grpSpPr>
        <p:sp>
          <p:nvSpPr>
            <p:cNvPr id="20" name="Rectangle: Rounded Corners 19">
              <a:hlinkClick r:id="" action="ppaction://noaction"/>
              <a:extLst>
                <a:ext uri="{FF2B5EF4-FFF2-40B4-BE49-F238E27FC236}">
                  <a16:creationId xmlns:a16="http://schemas.microsoft.com/office/drawing/2014/main" id="{88B4E441-5570-AB7B-D9C6-4051B1B17DEC}"/>
                </a:ext>
              </a:extLst>
            </p:cNvPr>
            <p:cNvSpPr/>
            <p:nvPr/>
          </p:nvSpPr>
          <p:spPr>
            <a:xfrm>
              <a:off x="5252628" y="390925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Rectangle 20">
              <a:extLst>
                <a:ext uri="{FF2B5EF4-FFF2-40B4-BE49-F238E27FC236}">
                  <a16:creationId xmlns:a16="http://schemas.microsoft.com/office/drawing/2014/main" id="{941A81BC-294B-1F10-766E-EC8AD0C3BE4D}"/>
                </a:ext>
              </a:extLst>
            </p:cNvPr>
            <p:cNvSpPr/>
            <p:nvPr/>
          </p:nvSpPr>
          <p:spPr>
            <a:xfrm>
              <a:off x="6467317" y="3905262"/>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Day Trip Tourism</a:t>
              </a:r>
            </a:p>
          </p:txBody>
        </p:sp>
      </p:grpSp>
      <p:grpSp>
        <p:nvGrpSpPr>
          <p:cNvPr id="29" name="Group 28">
            <a:extLst>
              <a:ext uri="{FF2B5EF4-FFF2-40B4-BE49-F238E27FC236}">
                <a16:creationId xmlns:a16="http://schemas.microsoft.com/office/drawing/2014/main" id="{FAD49265-9AD9-F99C-3CB7-F22F832B04FB}"/>
              </a:ext>
            </a:extLst>
          </p:cNvPr>
          <p:cNvGrpSpPr/>
          <p:nvPr/>
        </p:nvGrpSpPr>
        <p:grpSpPr>
          <a:xfrm>
            <a:off x="795114" y="4884230"/>
            <a:ext cx="2913040" cy="1086244"/>
            <a:chOff x="795114" y="4884230"/>
            <a:chExt cx="2913040" cy="1086244"/>
          </a:xfrm>
        </p:grpSpPr>
        <p:sp>
          <p:nvSpPr>
            <p:cNvPr id="24" name="Rectangle: Rounded Corners 23">
              <a:extLst>
                <a:ext uri="{FF2B5EF4-FFF2-40B4-BE49-F238E27FC236}">
                  <a16:creationId xmlns:a16="http://schemas.microsoft.com/office/drawing/2014/main" id="{CE2A8A59-0307-7AE1-6C33-68AA7EBEB4CA}"/>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hlinkClick r:id="" action="ppaction://noaction"/>
              <a:extLst>
                <a:ext uri="{FF2B5EF4-FFF2-40B4-BE49-F238E27FC236}">
                  <a16:creationId xmlns:a16="http://schemas.microsoft.com/office/drawing/2014/main" id="{5EE6F9A3-FEC3-DBE8-B76C-E115C9DFCE90}"/>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Cultural Tourism</a:t>
              </a:r>
            </a:p>
          </p:txBody>
        </p:sp>
      </p:grpSp>
      <p:grpSp>
        <p:nvGrpSpPr>
          <p:cNvPr id="38" name="Group 37">
            <a:extLst>
              <a:ext uri="{FF2B5EF4-FFF2-40B4-BE49-F238E27FC236}">
                <a16:creationId xmlns:a16="http://schemas.microsoft.com/office/drawing/2014/main" id="{AF262229-531A-85AF-6B94-278A4DE65176}"/>
              </a:ext>
            </a:extLst>
          </p:cNvPr>
          <p:cNvGrpSpPr/>
          <p:nvPr/>
        </p:nvGrpSpPr>
        <p:grpSpPr>
          <a:xfrm>
            <a:off x="5227224" y="4883337"/>
            <a:ext cx="2913040" cy="1086244"/>
            <a:chOff x="5227224" y="4883337"/>
            <a:chExt cx="2913040" cy="1086244"/>
          </a:xfrm>
        </p:grpSpPr>
        <p:sp>
          <p:nvSpPr>
            <p:cNvPr id="32" name="Rectangle: Rounded Corners 31">
              <a:extLst>
                <a:ext uri="{FF2B5EF4-FFF2-40B4-BE49-F238E27FC236}">
                  <a16:creationId xmlns:a16="http://schemas.microsoft.com/office/drawing/2014/main" id="{42F422BC-EA27-701B-2ACC-4FAA714F1EED}"/>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92B4B80F-DF84-2F8B-0520-3D6939B15900}"/>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“Set-Jetting” Tourism</a:t>
              </a:r>
            </a:p>
          </p:txBody>
        </p:sp>
      </p:grpSp>
      <p:sp>
        <p:nvSpPr>
          <p:cNvPr id="41" name="Rectangle 40">
            <a:extLst>
              <a:ext uri="{FF2B5EF4-FFF2-40B4-BE49-F238E27FC236}">
                <a16:creationId xmlns:a16="http://schemas.microsoft.com/office/drawing/2014/main" id="{921109FC-00B7-28FE-1F63-78F362DF3576}"/>
              </a:ext>
            </a:extLst>
          </p:cNvPr>
          <p:cNvSpPr>
            <a:spLocks noGrp="1" noRot="1" noMove="1" noResize="1" noEditPoints="1" noAdjustHandles="1" noChangeArrowheads="1" noChangeShapeType="1"/>
          </p:cNvSpPr>
          <p:nvPr/>
        </p:nvSpPr>
        <p:spPr>
          <a:xfrm>
            <a:off x="62230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88A5757C-8E8D-DB73-D1FA-22B6FA100EDA}"/>
              </a:ext>
            </a:extLst>
          </p:cNvPr>
          <p:cNvSpPr>
            <a:spLocks noGrp="1" noRot="1" noMove="1" noResize="1" noEditPoints="1" noAdjustHandles="1" noChangeArrowheads="1" noChangeShapeType="1"/>
          </p:cNvSpPr>
          <p:nvPr/>
        </p:nvSpPr>
        <p:spPr>
          <a:xfrm>
            <a:off x="62230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960F4021-B921-1E6A-CC34-C1A6832AF4A1}"/>
              </a:ext>
            </a:extLst>
          </p:cNvPr>
          <p:cNvSpPr>
            <a:spLocks noGrp="1" noRot="1" noMove="1" noResize="1" noEditPoints="1" noAdjustHandles="1" noChangeArrowheads="1" noChangeShapeType="1"/>
          </p:cNvSpPr>
          <p:nvPr/>
        </p:nvSpPr>
        <p:spPr>
          <a:xfrm>
            <a:off x="62230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9BEB64A7-ACB2-2EDD-EE0C-A4CCBF64A815}"/>
              </a:ext>
            </a:extLst>
          </p:cNvPr>
          <p:cNvSpPr>
            <a:spLocks noGrp="1" noRot="1" noMove="1" noResize="1" noEditPoints="1" noAdjustHandles="1" noChangeArrowheads="1" noChangeShapeType="1"/>
          </p:cNvSpPr>
          <p:nvPr/>
        </p:nvSpPr>
        <p:spPr>
          <a:xfrm>
            <a:off x="483289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CC30CB61-1496-7070-3D11-624BB4A2E32A}"/>
              </a:ext>
            </a:extLst>
          </p:cNvPr>
          <p:cNvSpPr>
            <a:spLocks noGrp="1" noRot="1" noMove="1" noResize="1" noEditPoints="1" noAdjustHandles="1" noChangeArrowheads="1" noChangeShapeType="1"/>
          </p:cNvSpPr>
          <p:nvPr/>
        </p:nvSpPr>
        <p:spPr>
          <a:xfrm>
            <a:off x="483289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A61E6ED-9EF9-4B3B-4D41-125743917000}"/>
              </a:ext>
            </a:extLst>
          </p:cNvPr>
          <p:cNvSpPr>
            <a:spLocks noGrp="1" noRot="1" noMove="1" noResize="1" noEditPoints="1" noAdjustHandles="1" noChangeArrowheads="1" noChangeShapeType="1"/>
          </p:cNvSpPr>
          <p:nvPr/>
        </p:nvSpPr>
        <p:spPr>
          <a:xfrm>
            <a:off x="483289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940DFDA6-2410-6E4B-D8B4-C0E92A3F09E5}"/>
              </a:ext>
            </a:extLst>
          </p:cNvPr>
          <p:cNvGrpSpPr/>
          <p:nvPr/>
        </p:nvGrpSpPr>
        <p:grpSpPr>
          <a:xfrm>
            <a:off x="820518" y="1653828"/>
            <a:ext cx="2913040" cy="1086244"/>
            <a:chOff x="820518" y="1653828"/>
            <a:chExt cx="2913040" cy="1086244"/>
          </a:xfrm>
        </p:grpSpPr>
        <p:grpSp>
          <p:nvGrpSpPr>
            <p:cNvPr id="35" name="Group 34">
              <a:extLst>
                <a:ext uri="{FF2B5EF4-FFF2-40B4-BE49-F238E27FC236}">
                  <a16:creationId xmlns:a16="http://schemas.microsoft.com/office/drawing/2014/main" id="{19C55D37-058F-D26E-347A-D1984B3AEBB9}"/>
                </a:ext>
              </a:extLst>
            </p:cNvPr>
            <p:cNvGrpSpPr/>
            <p:nvPr/>
          </p:nvGrpSpPr>
          <p:grpSpPr>
            <a:xfrm>
              <a:off x="820518" y="1653828"/>
              <a:ext cx="2913040" cy="1086244"/>
              <a:chOff x="820518" y="1653828"/>
              <a:chExt cx="2913040" cy="1086244"/>
            </a:xfrm>
          </p:grpSpPr>
          <p:sp>
            <p:nvSpPr>
              <p:cNvPr id="8" name="Rectangle: Rounded Corners 7">
                <a:hlinkClick r:id="" action="ppaction://noaction"/>
                <a:extLst>
                  <a:ext uri="{FF2B5EF4-FFF2-40B4-BE49-F238E27FC236}">
                    <a16:creationId xmlns:a16="http://schemas.microsoft.com/office/drawing/2014/main" id="{191E51CF-F5B9-CE63-ABCD-7196FA34DB56}"/>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A2A60D50-0069-B43E-1981-92FD27BF4C0C}"/>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Railway Heritage Tourism</a:t>
                </a:r>
              </a:p>
            </p:txBody>
          </p:sp>
        </p:grpSp>
        <p:pic>
          <p:nvPicPr>
            <p:cNvPr id="3" name="Graphic 2" descr="Toy Train with solid fill">
              <a:extLst>
                <a:ext uri="{FF2B5EF4-FFF2-40B4-BE49-F238E27FC236}">
                  <a16:creationId xmlns:a16="http://schemas.microsoft.com/office/drawing/2014/main" id="{742BE88E-4C7A-D42F-D529-6C257531A7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1034" y="1758950"/>
              <a:ext cx="914400" cy="914400"/>
            </a:xfrm>
            <a:prstGeom prst="rect">
              <a:avLst/>
            </a:prstGeom>
          </p:spPr>
        </p:pic>
      </p:grpSp>
      <p:grpSp>
        <p:nvGrpSpPr>
          <p:cNvPr id="28" name="Group 27">
            <a:extLst>
              <a:ext uri="{FF2B5EF4-FFF2-40B4-BE49-F238E27FC236}">
                <a16:creationId xmlns:a16="http://schemas.microsoft.com/office/drawing/2014/main" id="{6CAFAE52-3ACA-3387-5240-93CBB95CA8C7}"/>
              </a:ext>
            </a:extLst>
          </p:cNvPr>
          <p:cNvGrpSpPr/>
          <p:nvPr/>
        </p:nvGrpSpPr>
        <p:grpSpPr>
          <a:xfrm>
            <a:off x="807816" y="3269029"/>
            <a:ext cx="2913040" cy="1086244"/>
            <a:chOff x="807816" y="3269029"/>
            <a:chExt cx="2913040" cy="1086244"/>
          </a:xfrm>
        </p:grpSpPr>
        <p:grpSp>
          <p:nvGrpSpPr>
            <p:cNvPr id="36" name="Group 35">
              <a:extLst>
                <a:ext uri="{FF2B5EF4-FFF2-40B4-BE49-F238E27FC236}">
                  <a16:creationId xmlns:a16="http://schemas.microsoft.com/office/drawing/2014/main" id="{65B5C5EC-0B15-586A-DDC3-45F321362766}"/>
                </a:ext>
              </a:extLst>
            </p:cNvPr>
            <p:cNvGrpSpPr/>
            <p:nvPr/>
          </p:nvGrpSpPr>
          <p:grpSpPr>
            <a:xfrm>
              <a:off x="807816" y="3269029"/>
              <a:ext cx="2913040" cy="1086244"/>
              <a:chOff x="807816" y="3269029"/>
              <a:chExt cx="2913040" cy="1086244"/>
            </a:xfrm>
          </p:grpSpPr>
          <p:sp>
            <p:nvSpPr>
              <p:cNvPr id="16" name="Rectangle: Rounded Corners 15">
                <a:extLst>
                  <a:ext uri="{FF2B5EF4-FFF2-40B4-BE49-F238E27FC236}">
                    <a16:creationId xmlns:a16="http://schemas.microsoft.com/office/drawing/2014/main" id="{AA0F3FFB-729C-622F-F286-B7C63068B2F9}"/>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Rectangle 16">
                <a:hlinkClick r:id="" action="ppaction://noaction"/>
                <a:extLst>
                  <a:ext uri="{FF2B5EF4-FFF2-40B4-BE49-F238E27FC236}">
                    <a16:creationId xmlns:a16="http://schemas.microsoft.com/office/drawing/2014/main" id="{AA22D3EB-4A57-C784-1996-73B3B3A7DB3B}"/>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Industrial Heritage Tourism</a:t>
                </a:r>
              </a:p>
            </p:txBody>
          </p:sp>
        </p:grpSp>
        <p:pic>
          <p:nvPicPr>
            <p:cNvPr id="4" name="Graphic 3" descr="Factory with solid fill">
              <a:extLst>
                <a:ext uri="{FF2B5EF4-FFF2-40B4-BE49-F238E27FC236}">
                  <a16:creationId xmlns:a16="http://schemas.microsoft.com/office/drawing/2014/main" id="{16264FEE-914F-92B9-1F63-DB61F13FC5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1034" y="3307870"/>
              <a:ext cx="914400" cy="914400"/>
            </a:xfrm>
            <a:prstGeom prst="rect">
              <a:avLst/>
            </a:prstGeom>
          </p:spPr>
        </p:pic>
      </p:grpSp>
      <p:pic>
        <p:nvPicPr>
          <p:cNvPr id="6" name="Graphic 5" descr="Ticket with solid fill">
            <a:extLst>
              <a:ext uri="{FF2B5EF4-FFF2-40B4-BE49-F238E27FC236}">
                <a16:creationId xmlns:a16="http://schemas.microsoft.com/office/drawing/2014/main" id="{776914D4-30AC-B116-64D7-10A3A5672DD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81402" y="3365265"/>
            <a:ext cx="914400" cy="914400"/>
          </a:xfrm>
          <a:prstGeom prst="rect">
            <a:avLst/>
          </a:prstGeom>
        </p:spPr>
      </p:pic>
      <p:pic>
        <p:nvPicPr>
          <p:cNvPr id="11" name="Graphic 10" descr="Drama with solid fill">
            <a:extLst>
              <a:ext uri="{FF2B5EF4-FFF2-40B4-BE49-F238E27FC236}">
                <a16:creationId xmlns:a16="http://schemas.microsoft.com/office/drawing/2014/main" id="{8D59CDA9-419F-C3CF-6A9D-0B80525594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86477" y="4968366"/>
            <a:ext cx="914400" cy="914400"/>
          </a:xfrm>
          <a:prstGeom prst="rect">
            <a:avLst/>
          </a:prstGeom>
        </p:spPr>
      </p:pic>
      <p:pic>
        <p:nvPicPr>
          <p:cNvPr id="15" name="Graphic 14" descr="Board Of Directors with solid fill">
            <a:extLst>
              <a:ext uri="{FF2B5EF4-FFF2-40B4-BE49-F238E27FC236}">
                <a16:creationId xmlns:a16="http://schemas.microsoft.com/office/drawing/2014/main" id="{3F8108FD-222E-5E9E-E1CF-C3DFCA8F693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442692" y="1725032"/>
            <a:ext cx="914400" cy="914400"/>
          </a:xfrm>
          <a:prstGeom prst="rect">
            <a:avLst/>
          </a:prstGeom>
        </p:spPr>
      </p:pic>
      <p:pic>
        <p:nvPicPr>
          <p:cNvPr id="23" name="Graphic 22" descr="Clapper board with solid fill">
            <a:hlinkClick r:id="" action="ppaction://noaction"/>
            <a:extLst>
              <a:ext uri="{FF2B5EF4-FFF2-40B4-BE49-F238E27FC236}">
                <a16:creationId xmlns:a16="http://schemas.microsoft.com/office/drawing/2014/main" id="{09A4BA65-A919-5FF9-2ED6-52D2E64D007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381402" y="4959854"/>
            <a:ext cx="914400" cy="914400"/>
          </a:xfrm>
          <a:prstGeom prst="rect">
            <a:avLst/>
          </a:prstGeom>
        </p:spPr>
      </p:pic>
      <p:sp>
        <p:nvSpPr>
          <p:cNvPr id="2" name="Google Shape;147;p31">
            <a:extLst>
              <a:ext uri="{FF2B5EF4-FFF2-40B4-BE49-F238E27FC236}">
                <a16:creationId xmlns:a16="http://schemas.microsoft.com/office/drawing/2014/main" id="{96E6E703-10EB-E3F7-FB9E-F79A064CAB16}"/>
              </a:ext>
            </a:extLst>
          </p:cNvPr>
          <p:cNvSpPr/>
          <p:nvPr/>
        </p:nvSpPr>
        <p:spPr>
          <a:xfrm>
            <a:off x="6009558" y="121189"/>
            <a:ext cx="3017491" cy="1322876"/>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600" b="1" i="0" u="none" strike="noStrike" cap="none" dirty="0">
                <a:solidFill>
                  <a:srgbClr val="FFFFFF"/>
                </a:solidFill>
                <a:latin typeface="Arial"/>
                <a:ea typeface="Arial"/>
                <a:cs typeface="Arial"/>
                <a:sym typeface="Arial"/>
              </a:rPr>
              <a:t>Stretch</a:t>
            </a:r>
            <a:r>
              <a:rPr lang="en-GB" sz="1600" b="0" i="1" u="none" strike="noStrike" cap="none" dirty="0">
                <a:solidFill>
                  <a:srgbClr val="FFFFFF"/>
                </a:solidFill>
                <a:latin typeface="Arial"/>
                <a:ea typeface="Arial"/>
                <a:cs typeface="Arial"/>
                <a:sym typeface="Arial"/>
              </a:rPr>
              <a:t>: </a:t>
            </a:r>
            <a:r>
              <a:rPr lang="en-GB" sz="1600" dirty="0">
                <a:solidFill>
                  <a:srgbClr val="FFFFFF"/>
                </a:solidFill>
              </a:rPr>
              <a:t>Can you think of any other tourism this city currently has that relies on the railway to bring people in?</a:t>
            </a:r>
            <a:endParaRPr sz="1050" dirty="0"/>
          </a:p>
        </p:txBody>
      </p:sp>
      <p:sp>
        <p:nvSpPr>
          <p:cNvPr id="5" name="Rectangle: Rounded Corners 4">
            <a:extLst>
              <a:ext uri="{FF2B5EF4-FFF2-40B4-BE49-F238E27FC236}">
                <a16:creationId xmlns:a16="http://schemas.microsoft.com/office/drawing/2014/main" id="{786805BD-A042-F0CA-0C6A-FA2EAB2D4D71}"/>
              </a:ext>
            </a:extLst>
          </p:cNvPr>
          <p:cNvSpPr/>
          <p:nvPr/>
        </p:nvSpPr>
        <p:spPr>
          <a:xfrm>
            <a:off x="116952" y="86091"/>
            <a:ext cx="3331098" cy="1322875"/>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b="1" dirty="0">
                <a:solidFill>
                  <a:srgbClr val="2F2967"/>
                </a:solidFill>
                <a:latin typeface="Arial"/>
              </a:rPr>
              <a:t>Here are a few examples of Tourism enhanced by the railway in this city. </a:t>
            </a:r>
          </a:p>
          <a:p>
            <a:pPr>
              <a:spcAft>
                <a:spcPts val="600"/>
              </a:spcAft>
            </a:pPr>
            <a:r>
              <a:rPr lang="en-GB" dirty="0">
                <a:solidFill>
                  <a:srgbClr val="2F2967"/>
                </a:solidFill>
                <a:latin typeface="Arial"/>
              </a:rPr>
              <a:t>This list is by no means exhaustive. Click on the links and you can find out more about each. </a:t>
            </a:r>
            <a:endParaRPr lang="en-GB" dirty="0">
              <a:solidFill>
                <a:srgbClr val="2C2B64"/>
              </a:solidFill>
              <a:latin typeface="Arial"/>
              <a:cs typeface="Arial"/>
            </a:endParaRPr>
          </a:p>
        </p:txBody>
      </p:sp>
    </p:spTree>
    <p:extLst>
      <p:ext uri="{BB962C8B-B14F-4D97-AF65-F5344CB8AC3E}">
        <p14:creationId xmlns:p14="http://schemas.microsoft.com/office/powerpoint/2010/main" val="4274303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4CCB173-7050-B7B2-F9E7-C70F7085354C}"/>
            </a:ext>
          </a:extLst>
        </p:cNvPr>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518DC1EC-C3E0-E433-A324-3A3E4E722F97}"/>
              </a:ext>
            </a:extLst>
          </p:cNvPr>
          <p:cNvSpPr/>
          <p:nvPr/>
        </p:nvSpPr>
        <p:spPr>
          <a:xfrm>
            <a:off x="78859" y="1554557"/>
            <a:ext cx="8986284" cy="473808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Rounded Corners 16">
            <a:extLst>
              <a:ext uri="{FF2B5EF4-FFF2-40B4-BE49-F238E27FC236}">
                <a16:creationId xmlns:a16="http://schemas.microsoft.com/office/drawing/2014/main" id="{569F2AD6-CCBD-3AE7-9B70-613CE366274B}"/>
              </a:ext>
            </a:extLst>
          </p:cNvPr>
          <p:cNvSpPr/>
          <p:nvPr/>
        </p:nvSpPr>
        <p:spPr>
          <a:xfrm>
            <a:off x="2890684" y="230408"/>
            <a:ext cx="6070418" cy="138499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6" name="Google Shape;146;p31" descr="A picture containing text, clipart&#10;&#10;Description automatically generated">
            <a:extLst>
              <a:ext uri="{FF2B5EF4-FFF2-40B4-BE49-F238E27FC236}">
                <a16:creationId xmlns:a16="http://schemas.microsoft.com/office/drawing/2014/main" id="{6F3014B6-C626-2F1C-C01F-47414A9FBDC2}"/>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DC1F40AA-AD76-546F-23D0-6233FF8861C8}"/>
              </a:ext>
            </a:extLst>
          </p:cNvPr>
          <p:cNvGrpSpPr/>
          <p:nvPr/>
        </p:nvGrpSpPr>
        <p:grpSpPr>
          <a:xfrm>
            <a:off x="182897" y="232193"/>
            <a:ext cx="2913040" cy="1086244"/>
            <a:chOff x="820518" y="1653828"/>
            <a:chExt cx="2913040" cy="1086244"/>
          </a:xfrm>
        </p:grpSpPr>
        <p:sp>
          <p:nvSpPr>
            <p:cNvPr id="8" name="Rectangle: Rounded Corners 7">
              <a:extLst>
                <a:ext uri="{FF2B5EF4-FFF2-40B4-BE49-F238E27FC236}">
                  <a16:creationId xmlns:a16="http://schemas.microsoft.com/office/drawing/2014/main" id="{B3288871-BCBE-ED50-5D82-8CF971F6D072}"/>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B13173D0-E5EC-380D-4636-0B61CF209B86}"/>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Railway Heritage Tourism</a:t>
              </a:r>
            </a:p>
          </p:txBody>
        </p:sp>
      </p:grpSp>
      <p:sp>
        <p:nvSpPr>
          <p:cNvPr id="2" name="Google Shape;142;p31">
            <a:hlinkClick r:id="rId4" action="ppaction://hlinksldjump"/>
            <a:extLst>
              <a:ext uri="{FF2B5EF4-FFF2-40B4-BE49-F238E27FC236}">
                <a16:creationId xmlns:a16="http://schemas.microsoft.com/office/drawing/2014/main" id="{C20BD882-9219-B050-1835-E9EFF5960A2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7" name="TextBox 6">
            <a:extLst>
              <a:ext uri="{FF2B5EF4-FFF2-40B4-BE49-F238E27FC236}">
                <a16:creationId xmlns:a16="http://schemas.microsoft.com/office/drawing/2014/main" id="{D3661543-036A-1BEE-6BDE-3CCBAD3FDF15}"/>
              </a:ext>
            </a:extLst>
          </p:cNvPr>
          <p:cNvSpPr txBox="1"/>
          <p:nvPr/>
        </p:nvSpPr>
        <p:spPr>
          <a:xfrm>
            <a:off x="3161711" y="232193"/>
            <a:ext cx="5799391" cy="1384995"/>
          </a:xfrm>
          <a:prstGeom prst="rect">
            <a:avLst/>
          </a:prstGeom>
          <a:noFill/>
        </p:spPr>
        <p:txBody>
          <a:bodyPr wrap="square">
            <a:spAutoFit/>
          </a:bodyPr>
          <a:lstStyle/>
          <a:p>
            <a:pPr>
              <a:buNone/>
            </a:pPr>
            <a:r>
              <a:rPr lang="en-GB" dirty="0">
                <a:latin typeface="Castledown" panose="02000503040000020003" pitchFamily="2" charset="0"/>
              </a:rPr>
              <a:t>🚂 Railway Heritage Tourism in Swindon</a:t>
            </a:r>
          </a:p>
          <a:p>
            <a:pPr>
              <a:buNone/>
            </a:pPr>
            <a:r>
              <a:rPr lang="en-GB" dirty="0">
                <a:latin typeface="Castledown" panose="02000503040000020003" pitchFamily="2" charset="0"/>
              </a:rPr>
              <a:t>Swindon isn’t just a town with a railway past — it’s a place where people can learn about and explore that history!</a:t>
            </a:r>
            <a:br>
              <a:rPr lang="en-GB" dirty="0">
                <a:latin typeface="Castledown" panose="02000503040000020003" pitchFamily="2" charset="0"/>
              </a:rPr>
            </a:br>
            <a:r>
              <a:rPr lang="en-GB" dirty="0">
                <a:latin typeface="Castledown" panose="02000503040000020003" pitchFamily="2" charset="0"/>
              </a:rPr>
              <a:t>Thanks to its rich railway heritage, Swindon has become a popular place for visitors and tourists who want to see how the railway shaped the town.</a:t>
            </a:r>
          </a:p>
        </p:txBody>
      </p:sp>
      <p:sp>
        <p:nvSpPr>
          <p:cNvPr id="11" name="TextBox 10">
            <a:extLst>
              <a:ext uri="{FF2B5EF4-FFF2-40B4-BE49-F238E27FC236}">
                <a16:creationId xmlns:a16="http://schemas.microsoft.com/office/drawing/2014/main" id="{1A612D1C-4AED-B783-CFEB-523D520DFB80}"/>
              </a:ext>
            </a:extLst>
          </p:cNvPr>
          <p:cNvSpPr txBox="1"/>
          <p:nvPr/>
        </p:nvSpPr>
        <p:spPr>
          <a:xfrm>
            <a:off x="351986" y="1627020"/>
            <a:ext cx="4572000" cy="2123658"/>
          </a:xfrm>
          <a:prstGeom prst="rect">
            <a:avLst/>
          </a:prstGeom>
          <a:noFill/>
        </p:spPr>
        <p:txBody>
          <a:bodyPr wrap="square">
            <a:spAutoFit/>
          </a:bodyPr>
          <a:lstStyle/>
          <a:p>
            <a:pPr>
              <a:buNone/>
            </a:pPr>
            <a:r>
              <a:rPr lang="en-GB" sz="1200" dirty="0">
                <a:latin typeface="Castledown" panose="02000503040000020003" pitchFamily="2" charset="0"/>
              </a:rPr>
              <a:t>🏭 STEAM – Museum of the Great Western Railway</a:t>
            </a:r>
          </a:p>
          <a:p>
            <a:pPr>
              <a:buFont typeface="Arial" panose="020B0604020202020204" pitchFamily="34" charset="0"/>
              <a:buChar char="•"/>
            </a:pPr>
            <a:r>
              <a:rPr lang="en-GB" sz="1200" dirty="0">
                <a:latin typeface="Castledown" panose="02000503040000020003" pitchFamily="2" charset="0"/>
              </a:rPr>
              <a:t>The Great Western Railway Works, which was once the heart of Swindon’s railway industry, is now home to STEAM, a museum all about trains.</a:t>
            </a:r>
          </a:p>
          <a:p>
            <a:pPr>
              <a:buFont typeface="Arial" panose="020B0604020202020204" pitchFamily="34" charset="0"/>
              <a:buChar char="•"/>
            </a:pPr>
            <a:r>
              <a:rPr lang="en-GB" sz="1200" dirty="0">
                <a:latin typeface="Castledown" panose="02000503040000020003" pitchFamily="2" charset="0"/>
              </a:rPr>
              <a:t>Visitors can see real locomotives, carriages, and wagons that were built and repaired in Swindon.</a:t>
            </a:r>
          </a:p>
          <a:p>
            <a:pPr>
              <a:buFont typeface="Arial" panose="020B0604020202020204" pitchFamily="34" charset="0"/>
              <a:buChar char="•"/>
            </a:pPr>
            <a:r>
              <a:rPr lang="en-GB" sz="1200" dirty="0">
                <a:latin typeface="Castledown" panose="02000503040000020003" pitchFamily="2" charset="0"/>
              </a:rPr>
              <a:t>The museum also tells the stories of the workers — from engineers and metalworkers to painters and carpenters — showing what life was like in the railway town.</a:t>
            </a:r>
          </a:p>
          <a:p>
            <a:pPr>
              <a:buFont typeface="Arial" panose="020B0604020202020204" pitchFamily="34" charset="0"/>
              <a:buChar char="•"/>
            </a:pPr>
            <a:r>
              <a:rPr lang="en-GB" sz="1200" dirty="0">
                <a:latin typeface="Castledown" panose="02000503040000020003" pitchFamily="2" charset="0"/>
              </a:rPr>
              <a:t>There are interactive exhibits and fun activities for children, so they can explore, play, and learn at the same time.</a:t>
            </a:r>
          </a:p>
        </p:txBody>
      </p:sp>
      <p:sp>
        <p:nvSpPr>
          <p:cNvPr id="13" name="TextBox 12">
            <a:extLst>
              <a:ext uri="{FF2B5EF4-FFF2-40B4-BE49-F238E27FC236}">
                <a16:creationId xmlns:a16="http://schemas.microsoft.com/office/drawing/2014/main" id="{204B4DF4-DDAB-ED0D-8236-E1DADA7A028A}"/>
              </a:ext>
            </a:extLst>
          </p:cNvPr>
          <p:cNvSpPr txBox="1"/>
          <p:nvPr/>
        </p:nvSpPr>
        <p:spPr>
          <a:xfrm>
            <a:off x="4464592" y="3750678"/>
            <a:ext cx="4572000" cy="1754326"/>
          </a:xfrm>
          <a:prstGeom prst="rect">
            <a:avLst/>
          </a:prstGeom>
          <a:noFill/>
        </p:spPr>
        <p:txBody>
          <a:bodyPr wrap="square">
            <a:spAutoFit/>
          </a:bodyPr>
          <a:lstStyle/>
          <a:p>
            <a:pPr>
              <a:buNone/>
            </a:pPr>
            <a:r>
              <a:rPr lang="en-GB" sz="1200" dirty="0">
                <a:latin typeface="Castledown" panose="02000503040000020003" pitchFamily="2" charset="0"/>
              </a:rPr>
              <a:t>🏘️ The Railway Village</a:t>
            </a:r>
          </a:p>
          <a:p>
            <a:pPr>
              <a:buFont typeface="Arial" panose="020B0604020202020204" pitchFamily="34" charset="0"/>
              <a:buChar char="•"/>
            </a:pPr>
            <a:r>
              <a:rPr lang="en-GB" sz="1200" dirty="0">
                <a:latin typeface="Castledown" panose="02000503040000020003" pitchFamily="2" charset="0"/>
              </a:rPr>
              <a:t>The Railway Village was originally built to house the families of railway workers.</a:t>
            </a:r>
          </a:p>
          <a:p>
            <a:pPr>
              <a:buFont typeface="Arial" panose="020B0604020202020204" pitchFamily="34" charset="0"/>
              <a:buChar char="•"/>
            </a:pPr>
            <a:r>
              <a:rPr lang="en-GB" sz="1200" dirty="0">
                <a:latin typeface="Castledown" panose="02000503040000020003" pitchFamily="2" charset="0"/>
              </a:rPr>
              <a:t>Today it is a preserved Victorian community, with old houses, streets, and even a school and church, giving visitors a glimpse into everyday life in the 1800s.</a:t>
            </a:r>
          </a:p>
          <a:p>
            <a:pPr>
              <a:buFont typeface="Arial" panose="020B0604020202020204" pitchFamily="34" charset="0"/>
              <a:buChar char="•"/>
            </a:pPr>
            <a:r>
              <a:rPr lang="en-GB" sz="1200" dirty="0">
                <a:latin typeface="Castledown" panose="02000503040000020003" pitchFamily="2" charset="0"/>
              </a:rPr>
              <a:t>Walking through the village is like stepping back in time, helping people understand how the railway workers lived, shopped, and played.</a:t>
            </a:r>
          </a:p>
        </p:txBody>
      </p:sp>
      <p:sp>
        <p:nvSpPr>
          <p:cNvPr id="15" name="TextBox 14">
            <a:extLst>
              <a:ext uri="{FF2B5EF4-FFF2-40B4-BE49-F238E27FC236}">
                <a16:creationId xmlns:a16="http://schemas.microsoft.com/office/drawing/2014/main" id="{C3EE87F0-93F2-80AD-6A2F-A9020B84BEB7}"/>
              </a:ext>
            </a:extLst>
          </p:cNvPr>
          <p:cNvSpPr txBox="1"/>
          <p:nvPr/>
        </p:nvSpPr>
        <p:spPr>
          <a:xfrm>
            <a:off x="821994" y="5399500"/>
            <a:ext cx="8853695" cy="830997"/>
          </a:xfrm>
          <a:prstGeom prst="rect">
            <a:avLst/>
          </a:prstGeom>
          <a:noFill/>
        </p:spPr>
        <p:txBody>
          <a:bodyPr wrap="square">
            <a:spAutoFit/>
          </a:bodyPr>
          <a:lstStyle/>
          <a:p>
            <a:pPr>
              <a:buNone/>
            </a:pPr>
            <a:r>
              <a:rPr lang="en-GB" sz="1200" dirty="0">
                <a:latin typeface="Castledown" panose="02000503040000020003" pitchFamily="2" charset="0"/>
              </a:rPr>
              <a:t>🌍 Why It Matters</a:t>
            </a:r>
          </a:p>
          <a:p>
            <a:pPr>
              <a:buFont typeface="Arial" panose="020B0604020202020204" pitchFamily="34" charset="0"/>
              <a:buChar char="•"/>
            </a:pPr>
            <a:r>
              <a:rPr lang="en-GB" sz="1200" dirty="0">
                <a:latin typeface="Castledown" panose="02000503040000020003" pitchFamily="2" charset="0"/>
              </a:rPr>
              <a:t>Railway heritage tourism keeps history alive and helps people understand how important the railway was to Swindon.</a:t>
            </a:r>
          </a:p>
          <a:p>
            <a:pPr>
              <a:buFont typeface="Arial" panose="020B0604020202020204" pitchFamily="34" charset="0"/>
              <a:buChar char="•"/>
            </a:pPr>
            <a:r>
              <a:rPr lang="en-GB" sz="1200" dirty="0">
                <a:latin typeface="Castledown" panose="02000503040000020003" pitchFamily="2" charset="0"/>
              </a:rPr>
              <a:t>It also supports the town today, bringing visitors who enjoy museums, guided tours, and local shops.</a:t>
            </a:r>
          </a:p>
          <a:p>
            <a:pPr>
              <a:buFont typeface="Arial" panose="020B0604020202020204" pitchFamily="34" charset="0"/>
              <a:buChar char="•"/>
            </a:pPr>
            <a:r>
              <a:rPr lang="en-GB" sz="1200" dirty="0">
                <a:latin typeface="Castledown" panose="02000503040000020003" pitchFamily="2" charset="0"/>
              </a:rPr>
              <a:t>By visiting, people learn, explore, and have fun, while celebrating the town’s railway past.</a:t>
            </a:r>
          </a:p>
        </p:txBody>
      </p:sp>
      <p:pic>
        <p:nvPicPr>
          <p:cNvPr id="18" name="Graphic 17" descr="Toy Train with solid fill">
            <a:extLst>
              <a:ext uri="{FF2B5EF4-FFF2-40B4-BE49-F238E27FC236}">
                <a16:creationId xmlns:a16="http://schemas.microsoft.com/office/drawing/2014/main" id="{4277CE4C-3B17-547B-5925-52C17DBBE7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375" y="317222"/>
            <a:ext cx="914400" cy="914400"/>
          </a:xfrm>
          <a:prstGeom prst="rect">
            <a:avLst/>
          </a:prstGeom>
        </p:spPr>
      </p:pic>
      <p:pic>
        <p:nvPicPr>
          <p:cNvPr id="5122" name="Picture 2" descr="Steam Museum, Swindon - City of Truro © Chris Allen :: Geograph Britain and  Ireland">
            <a:extLst>
              <a:ext uri="{FF2B5EF4-FFF2-40B4-BE49-F238E27FC236}">
                <a16:creationId xmlns:a16="http://schemas.microsoft.com/office/drawing/2014/main" id="{9EA0021E-B45F-F167-70AD-89363BB26AA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7113" y="1767931"/>
            <a:ext cx="2806345" cy="1872358"/>
          </a:xfrm>
          <a:custGeom>
            <a:avLst/>
            <a:gdLst>
              <a:gd name="connsiteX0" fmla="*/ 0 w 2806345"/>
              <a:gd name="connsiteY0" fmla="*/ 0 h 1872358"/>
              <a:gd name="connsiteX1" fmla="*/ 477079 w 2806345"/>
              <a:gd name="connsiteY1" fmla="*/ 0 h 1872358"/>
              <a:gd name="connsiteX2" fmla="*/ 1066411 w 2806345"/>
              <a:gd name="connsiteY2" fmla="*/ 0 h 1872358"/>
              <a:gd name="connsiteX3" fmla="*/ 1655744 w 2806345"/>
              <a:gd name="connsiteY3" fmla="*/ 0 h 1872358"/>
              <a:gd name="connsiteX4" fmla="*/ 2273139 w 2806345"/>
              <a:gd name="connsiteY4" fmla="*/ 0 h 1872358"/>
              <a:gd name="connsiteX5" fmla="*/ 2806345 w 2806345"/>
              <a:gd name="connsiteY5" fmla="*/ 0 h 1872358"/>
              <a:gd name="connsiteX6" fmla="*/ 2806345 w 2806345"/>
              <a:gd name="connsiteY6" fmla="*/ 567949 h 1872358"/>
              <a:gd name="connsiteX7" fmla="*/ 2806345 w 2806345"/>
              <a:gd name="connsiteY7" fmla="*/ 1229515 h 1872358"/>
              <a:gd name="connsiteX8" fmla="*/ 2806345 w 2806345"/>
              <a:gd name="connsiteY8" fmla="*/ 1872358 h 1872358"/>
              <a:gd name="connsiteX9" fmla="*/ 2329266 w 2806345"/>
              <a:gd name="connsiteY9" fmla="*/ 1872358 h 1872358"/>
              <a:gd name="connsiteX10" fmla="*/ 1711870 w 2806345"/>
              <a:gd name="connsiteY10" fmla="*/ 1872358 h 1872358"/>
              <a:gd name="connsiteX11" fmla="*/ 1122538 w 2806345"/>
              <a:gd name="connsiteY11" fmla="*/ 1872358 h 1872358"/>
              <a:gd name="connsiteX12" fmla="*/ 617396 w 2806345"/>
              <a:gd name="connsiteY12" fmla="*/ 1872358 h 1872358"/>
              <a:gd name="connsiteX13" fmla="*/ 0 w 2806345"/>
              <a:gd name="connsiteY13" fmla="*/ 1872358 h 1872358"/>
              <a:gd name="connsiteX14" fmla="*/ 0 w 2806345"/>
              <a:gd name="connsiteY14" fmla="*/ 1304409 h 1872358"/>
              <a:gd name="connsiteX15" fmla="*/ 0 w 2806345"/>
              <a:gd name="connsiteY15" fmla="*/ 680290 h 1872358"/>
              <a:gd name="connsiteX16" fmla="*/ 0 w 2806345"/>
              <a:gd name="connsiteY16" fmla="*/ 0 h 187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06345" h="1872358" extrusionOk="0">
                <a:moveTo>
                  <a:pt x="0" y="0"/>
                </a:moveTo>
                <a:cubicBezTo>
                  <a:pt x="127648" y="-16693"/>
                  <a:pt x="286658" y="-6534"/>
                  <a:pt x="477079" y="0"/>
                </a:cubicBezTo>
                <a:cubicBezTo>
                  <a:pt x="667500" y="6534"/>
                  <a:pt x="868344" y="15054"/>
                  <a:pt x="1066411" y="0"/>
                </a:cubicBezTo>
                <a:cubicBezTo>
                  <a:pt x="1264478" y="-15054"/>
                  <a:pt x="1415563" y="-15530"/>
                  <a:pt x="1655744" y="0"/>
                </a:cubicBezTo>
                <a:cubicBezTo>
                  <a:pt x="1895925" y="15530"/>
                  <a:pt x="2102726" y="-16495"/>
                  <a:pt x="2273139" y="0"/>
                </a:cubicBezTo>
                <a:cubicBezTo>
                  <a:pt x="2443552" y="16495"/>
                  <a:pt x="2629915" y="-23462"/>
                  <a:pt x="2806345" y="0"/>
                </a:cubicBezTo>
                <a:cubicBezTo>
                  <a:pt x="2790841" y="150793"/>
                  <a:pt x="2779203" y="338831"/>
                  <a:pt x="2806345" y="567949"/>
                </a:cubicBezTo>
                <a:cubicBezTo>
                  <a:pt x="2833487" y="797067"/>
                  <a:pt x="2787271" y="1027005"/>
                  <a:pt x="2806345" y="1229515"/>
                </a:cubicBezTo>
                <a:cubicBezTo>
                  <a:pt x="2825419" y="1432025"/>
                  <a:pt x="2795887" y="1634504"/>
                  <a:pt x="2806345" y="1872358"/>
                </a:cubicBezTo>
                <a:cubicBezTo>
                  <a:pt x="2701586" y="1856261"/>
                  <a:pt x="2492666" y="1864015"/>
                  <a:pt x="2329266" y="1872358"/>
                </a:cubicBezTo>
                <a:cubicBezTo>
                  <a:pt x="2165866" y="1880701"/>
                  <a:pt x="1894502" y="1882417"/>
                  <a:pt x="1711870" y="1872358"/>
                </a:cubicBezTo>
                <a:cubicBezTo>
                  <a:pt x="1529238" y="1862299"/>
                  <a:pt x="1293212" y="1896622"/>
                  <a:pt x="1122538" y="1872358"/>
                </a:cubicBezTo>
                <a:cubicBezTo>
                  <a:pt x="951864" y="1848094"/>
                  <a:pt x="777854" y="1853493"/>
                  <a:pt x="617396" y="1872358"/>
                </a:cubicBezTo>
                <a:cubicBezTo>
                  <a:pt x="456938" y="1891223"/>
                  <a:pt x="204842" y="1850062"/>
                  <a:pt x="0" y="1872358"/>
                </a:cubicBezTo>
                <a:cubicBezTo>
                  <a:pt x="20966" y="1679306"/>
                  <a:pt x="25296" y="1450541"/>
                  <a:pt x="0" y="1304409"/>
                </a:cubicBezTo>
                <a:cubicBezTo>
                  <a:pt x="-25296" y="1158277"/>
                  <a:pt x="-1360" y="885593"/>
                  <a:pt x="0" y="680290"/>
                </a:cubicBezTo>
                <a:cubicBezTo>
                  <a:pt x="1360" y="474987"/>
                  <a:pt x="-29533" y="199530"/>
                  <a:pt x="0" y="0"/>
                </a:cubicBezTo>
                <a:close/>
              </a:path>
            </a:pathLst>
          </a:custGeom>
          <a:noFill/>
          <a:ln>
            <a:solidFill>
              <a:schemeClr val="tx1"/>
            </a:solidFill>
            <a:extLst>
              <a:ext uri="{C807C97D-BFC1-408E-A445-0C87EB9F89A2}">
                <ask:lineSketchStyleProps xmlns:ask="http://schemas.microsoft.com/office/drawing/2018/sketchyshapes" sd="2629440993">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6146" name="Picture 2">
            <a:extLst>
              <a:ext uri="{FF2B5EF4-FFF2-40B4-BE49-F238E27FC236}">
                <a16:creationId xmlns:a16="http://schemas.microsoft.com/office/drawing/2014/main" id="{D9C1F1FE-71A2-80B8-6BCF-D4F348296D1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0684" y="3867891"/>
            <a:ext cx="1110086" cy="1480571"/>
          </a:xfrm>
          <a:custGeom>
            <a:avLst/>
            <a:gdLst>
              <a:gd name="connsiteX0" fmla="*/ 0 w 1110086"/>
              <a:gd name="connsiteY0" fmla="*/ 0 h 1480571"/>
              <a:gd name="connsiteX1" fmla="*/ 543942 w 1110086"/>
              <a:gd name="connsiteY1" fmla="*/ 0 h 1480571"/>
              <a:gd name="connsiteX2" fmla="*/ 1110086 w 1110086"/>
              <a:gd name="connsiteY2" fmla="*/ 0 h 1480571"/>
              <a:gd name="connsiteX3" fmla="*/ 1110086 w 1110086"/>
              <a:gd name="connsiteY3" fmla="*/ 463912 h 1480571"/>
              <a:gd name="connsiteX4" fmla="*/ 1110086 w 1110086"/>
              <a:gd name="connsiteY4" fmla="*/ 927824 h 1480571"/>
              <a:gd name="connsiteX5" fmla="*/ 1110086 w 1110086"/>
              <a:gd name="connsiteY5" fmla="*/ 1480571 h 1480571"/>
              <a:gd name="connsiteX6" fmla="*/ 577245 w 1110086"/>
              <a:gd name="connsiteY6" fmla="*/ 1480571 h 1480571"/>
              <a:gd name="connsiteX7" fmla="*/ 0 w 1110086"/>
              <a:gd name="connsiteY7" fmla="*/ 1480571 h 1480571"/>
              <a:gd name="connsiteX8" fmla="*/ 0 w 1110086"/>
              <a:gd name="connsiteY8" fmla="*/ 1031464 h 1480571"/>
              <a:gd name="connsiteX9" fmla="*/ 0 w 1110086"/>
              <a:gd name="connsiteY9" fmla="*/ 508329 h 1480571"/>
              <a:gd name="connsiteX10" fmla="*/ 0 w 1110086"/>
              <a:gd name="connsiteY10" fmla="*/ 0 h 148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0086" h="1480571" extrusionOk="0">
                <a:moveTo>
                  <a:pt x="0" y="0"/>
                </a:moveTo>
                <a:cubicBezTo>
                  <a:pt x="241334" y="-2043"/>
                  <a:pt x="289770" y="26199"/>
                  <a:pt x="543942" y="0"/>
                </a:cubicBezTo>
                <a:cubicBezTo>
                  <a:pt x="798114" y="-26199"/>
                  <a:pt x="943153" y="12762"/>
                  <a:pt x="1110086" y="0"/>
                </a:cubicBezTo>
                <a:cubicBezTo>
                  <a:pt x="1101795" y="170896"/>
                  <a:pt x="1113134" y="293981"/>
                  <a:pt x="1110086" y="463912"/>
                </a:cubicBezTo>
                <a:cubicBezTo>
                  <a:pt x="1107038" y="633843"/>
                  <a:pt x="1112363" y="805300"/>
                  <a:pt x="1110086" y="927824"/>
                </a:cubicBezTo>
                <a:cubicBezTo>
                  <a:pt x="1107809" y="1050348"/>
                  <a:pt x="1102423" y="1303585"/>
                  <a:pt x="1110086" y="1480571"/>
                </a:cubicBezTo>
                <a:cubicBezTo>
                  <a:pt x="871498" y="1489848"/>
                  <a:pt x="818297" y="1479608"/>
                  <a:pt x="577245" y="1480571"/>
                </a:cubicBezTo>
                <a:cubicBezTo>
                  <a:pt x="336193" y="1481534"/>
                  <a:pt x="182890" y="1467878"/>
                  <a:pt x="0" y="1480571"/>
                </a:cubicBezTo>
                <a:cubicBezTo>
                  <a:pt x="-11863" y="1292883"/>
                  <a:pt x="7942" y="1158600"/>
                  <a:pt x="0" y="1031464"/>
                </a:cubicBezTo>
                <a:cubicBezTo>
                  <a:pt x="-7942" y="904328"/>
                  <a:pt x="-12071" y="712367"/>
                  <a:pt x="0" y="508329"/>
                </a:cubicBezTo>
                <a:cubicBezTo>
                  <a:pt x="12071" y="304292"/>
                  <a:pt x="4873" y="163683"/>
                  <a:pt x="0" y="0"/>
                </a:cubicBezTo>
                <a:close/>
              </a:path>
            </a:pathLst>
          </a:custGeom>
          <a:noFill/>
          <a:ln>
            <a:solidFill>
              <a:schemeClr val="tx1"/>
            </a:solidFill>
            <a:extLst>
              <a:ext uri="{C807C97D-BFC1-408E-A445-0C87EB9F89A2}">
                <ask:lineSketchStyleProps xmlns:ask="http://schemas.microsoft.com/office/drawing/2018/sketchyshapes" sd="3950506">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6148" name="Picture 4" descr="GWR, New Swindon Park">
            <a:extLst>
              <a:ext uri="{FF2B5EF4-FFF2-40B4-BE49-F238E27FC236}">
                <a16:creationId xmlns:a16="http://schemas.microsoft.com/office/drawing/2014/main" id="{EA998316-D27C-DF38-D4E0-E1EAA6C82B4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069" y="3856781"/>
            <a:ext cx="2077994" cy="1480571"/>
          </a:xfrm>
          <a:custGeom>
            <a:avLst/>
            <a:gdLst>
              <a:gd name="connsiteX0" fmla="*/ 0 w 2077994"/>
              <a:gd name="connsiteY0" fmla="*/ 0 h 1480571"/>
              <a:gd name="connsiteX1" fmla="*/ 692665 w 2077994"/>
              <a:gd name="connsiteY1" fmla="*/ 0 h 1480571"/>
              <a:gd name="connsiteX2" fmla="*/ 1322990 w 2077994"/>
              <a:gd name="connsiteY2" fmla="*/ 0 h 1480571"/>
              <a:gd name="connsiteX3" fmla="*/ 2077994 w 2077994"/>
              <a:gd name="connsiteY3" fmla="*/ 0 h 1480571"/>
              <a:gd name="connsiteX4" fmla="*/ 2077994 w 2077994"/>
              <a:gd name="connsiteY4" fmla="*/ 449107 h 1480571"/>
              <a:gd name="connsiteX5" fmla="*/ 2077994 w 2077994"/>
              <a:gd name="connsiteY5" fmla="*/ 942630 h 1480571"/>
              <a:gd name="connsiteX6" fmla="*/ 2077994 w 2077994"/>
              <a:gd name="connsiteY6" fmla="*/ 1480571 h 1480571"/>
              <a:gd name="connsiteX7" fmla="*/ 1343769 w 2077994"/>
              <a:gd name="connsiteY7" fmla="*/ 1480571 h 1480571"/>
              <a:gd name="connsiteX8" fmla="*/ 713445 w 2077994"/>
              <a:gd name="connsiteY8" fmla="*/ 1480571 h 1480571"/>
              <a:gd name="connsiteX9" fmla="*/ 0 w 2077994"/>
              <a:gd name="connsiteY9" fmla="*/ 1480571 h 1480571"/>
              <a:gd name="connsiteX10" fmla="*/ 0 w 2077994"/>
              <a:gd name="connsiteY10" fmla="*/ 1016659 h 1480571"/>
              <a:gd name="connsiteX11" fmla="*/ 0 w 2077994"/>
              <a:gd name="connsiteY11" fmla="*/ 567552 h 1480571"/>
              <a:gd name="connsiteX12" fmla="*/ 0 w 2077994"/>
              <a:gd name="connsiteY12" fmla="*/ 0 h 148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7994" h="1480571" extrusionOk="0">
                <a:moveTo>
                  <a:pt x="0" y="0"/>
                </a:moveTo>
                <a:cubicBezTo>
                  <a:pt x="317394" y="-15867"/>
                  <a:pt x="472855" y="937"/>
                  <a:pt x="692665" y="0"/>
                </a:cubicBezTo>
                <a:cubicBezTo>
                  <a:pt x="912475" y="-937"/>
                  <a:pt x="1072986" y="-3510"/>
                  <a:pt x="1322990" y="0"/>
                </a:cubicBezTo>
                <a:cubicBezTo>
                  <a:pt x="1572995" y="3510"/>
                  <a:pt x="1791855" y="32376"/>
                  <a:pt x="2077994" y="0"/>
                </a:cubicBezTo>
                <a:cubicBezTo>
                  <a:pt x="2070142" y="125297"/>
                  <a:pt x="2082356" y="265594"/>
                  <a:pt x="2077994" y="449107"/>
                </a:cubicBezTo>
                <a:cubicBezTo>
                  <a:pt x="2073632" y="632620"/>
                  <a:pt x="2056000" y="711287"/>
                  <a:pt x="2077994" y="942630"/>
                </a:cubicBezTo>
                <a:cubicBezTo>
                  <a:pt x="2099988" y="1173973"/>
                  <a:pt x="2099792" y="1277524"/>
                  <a:pt x="2077994" y="1480571"/>
                </a:cubicBezTo>
                <a:cubicBezTo>
                  <a:pt x="1839224" y="1491666"/>
                  <a:pt x="1708229" y="1482486"/>
                  <a:pt x="1343769" y="1480571"/>
                </a:cubicBezTo>
                <a:cubicBezTo>
                  <a:pt x="979309" y="1478656"/>
                  <a:pt x="897308" y="1493598"/>
                  <a:pt x="713445" y="1480571"/>
                </a:cubicBezTo>
                <a:cubicBezTo>
                  <a:pt x="529582" y="1467544"/>
                  <a:pt x="197406" y="1445601"/>
                  <a:pt x="0" y="1480571"/>
                </a:cubicBezTo>
                <a:cubicBezTo>
                  <a:pt x="20880" y="1314835"/>
                  <a:pt x="4467" y="1243102"/>
                  <a:pt x="0" y="1016659"/>
                </a:cubicBezTo>
                <a:cubicBezTo>
                  <a:pt x="-4467" y="790216"/>
                  <a:pt x="11156" y="722014"/>
                  <a:pt x="0" y="567552"/>
                </a:cubicBezTo>
                <a:cubicBezTo>
                  <a:pt x="-11156" y="413090"/>
                  <a:pt x="698" y="214432"/>
                  <a:pt x="0" y="0"/>
                </a:cubicBezTo>
                <a:close/>
              </a:path>
            </a:pathLst>
          </a:custGeom>
          <a:noFill/>
          <a:ln>
            <a:solidFill>
              <a:schemeClr val="tx1"/>
            </a:solidFill>
            <a:extLst>
              <a:ext uri="{C807C97D-BFC1-408E-A445-0C87EB9F89A2}">
                <ask:lineSketchStyleProps xmlns:ask="http://schemas.microsoft.com/office/drawing/2018/sketchyshapes" sd="3384055293">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20" name="Picture 19" descr="A person in a suit and top hat&#10;&#10;AI-generated content may be incorrect.">
            <a:extLst>
              <a:ext uri="{FF2B5EF4-FFF2-40B4-BE49-F238E27FC236}">
                <a16:creationId xmlns:a16="http://schemas.microsoft.com/office/drawing/2014/main" id="{55BD5F0E-FBCC-26A2-754D-E39BFA08412D}"/>
              </a:ext>
            </a:extLst>
          </p:cNvPr>
          <p:cNvPicPr>
            <a:picLocks noChangeAspect="1"/>
          </p:cNvPicPr>
          <p:nvPr/>
        </p:nvPicPr>
        <p:blipFill>
          <a:blip r:embed="rId10"/>
          <a:stretch>
            <a:fillRect/>
          </a:stretch>
        </p:blipFill>
        <p:spPr>
          <a:xfrm>
            <a:off x="7237641" y="1488209"/>
            <a:ext cx="1827500" cy="2387877"/>
          </a:xfrm>
          <a:prstGeom prst="rect">
            <a:avLst/>
          </a:prstGeom>
        </p:spPr>
      </p:pic>
      <p:pic>
        <p:nvPicPr>
          <p:cNvPr id="22" name="Picture 21" descr="A building with a clock on top&#10;&#10;AI-generated content may be incorrect.">
            <a:extLst>
              <a:ext uri="{FF2B5EF4-FFF2-40B4-BE49-F238E27FC236}">
                <a16:creationId xmlns:a16="http://schemas.microsoft.com/office/drawing/2014/main" id="{E0B1E783-1C1E-4FE8-D7E1-0452D8165810}"/>
              </a:ext>
            </a:extLst>
          </p:cNvPr>
          <p:cNvPicPr>
            <a:picLocks noChangeAspect="1"/>
          </p:cNvPicPr>
          <p:nvPr/>
        </p:nvPicPr>
        <p:blipFill>
          <a:blip r:embed="rId11"/>
          <a:stretch>
            <a:fillRect/>
          </a:stretch>
        </p:blipFill>
        <p:spPr>
          <a:xfrm>
            <a:off x="6634198" y="6159179"/>
            <a:ext cx="747455" cy="568417"/>
          </a:xfrm>
          <a:prstGeom prst="rect">
            <a:avLst/>
          </a:prstGeom>
        </p:spPr>
      </p:pic>
    </p:spTree>
    <p:extLst>
      <p:ext uri="{BB962C8B-B14F-4D97-AF65-F5344CB8AC3E}">
        <p14:creationId xmlns:p14="http://schemas.microsoft.com/office/powerpoint/2010/main" val="2094611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A19C6B7-649B-09D7-BF48-2D6CE7EBBF49}"/>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A76F9C3A-73B1-3FAB-2372-316246EF1721}"/>
              </a:ext>
            </a:extLst>
          </p:cNvPr>
          <p:cNvSpPr/>
          <p:nvPr/>
        </p:nvSpPr>
        <p:spPr>
          <a:xfrm>
            <a:off x="170193" y="1552054"/>
            <a:ext cx="8702295" cy="107803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Rounded Corners 20">
            <a:extLst>
              <a:ext uri="{FF2B5EF4-FFF2-40B4-BE49-F238E27FC236}">
                <a16:creationId xmlns:a16="http://schemas.microsoft.com/office/drawing/2014/main" id="{DFD71B77-76D5-C3B5-4401-75528CC6DF4A}"/>
              </a:ext>
            </a:extLst>
          </p:cNvPr>
          <p:cNvSpPr/>
          <p:nvPr/>
        </p:nvSpPr>
        <p:spPr>
          <a:xfrm>
            <a:off x="3021243" y="220576"/>
            <a:ext cx="5851242" cy="119404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Rounded Corners 19">
            <a:extLst>
              <a:ext uri="{FF2B5EF4-FFF2-40B4-BE49-F238E27FC236}">
                <a16:creationId xmlns:a16="http://schemas.microsoft.com/office/drawing/2014/main" id="{59F3CB44-E87B-BDD4-35DA-2BB9F3E3557F}"/>
              </a:ext>
            </a:extLst>
          </p:cNvPr>
          <p:cNvSpPr/>
          <p:nvPr/>
        </p:nvSpPr>
        <p:spPr>
          <a:xfrm>
            <a:off x="170190" y="4904010"/>
            <a:ext cx="8702295" cy="96842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Rounded Corners 18">
            <a:extLst>
              <a:ext uri="{FF2B5EF4-FFF2-40B4-BE49-F238E27FC236}">
                <a16:creationId xmlns:a16="http://schemas.microsoft.com/office/drawing/2014/main" id="{6A180E11-75EA-9FCD-726B-71857FCD07B1}"/>
              </a:ext>
            </a:extLst>
          </p:cNvPr>
          <p:cNvSpPr/>
          <p:nvPr/>
        </p:nvSpPr>
        <p:spPr>
          <a:xfrm>
            <a:off x="170191" y="3748872"/>
            <a:ext cx="8702295" cy="104681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CDACA96A-E8E2-D8B7-5163-B3FC4C453934}"/>
              </a:ext>
            </a:extLst>
          </p:cNvPr>
          <p:cNvSpPr/>
          <p:nvPr/>
        </p:nvSpPr>
        <p:spPr>
          <a:xfrm>
            <a:off x="170192" y="2744157"/>
            <a:ext cx="8702295" cy="89346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 name="Group 3">
            <a:extLst>
              <a:ext uri="{FF2B5EF4-FFF2-40B4-BE49-F238E27FC236}">
                <a16:creationId xmlns:a16="http://schemas.microsoft.com/office/drawing/2014/main" id="{DC2E7ACE-4A30-8D14-7B1B-C49F63B20F11}"/>
              </a:ext>
            </a:extLst>
          </p:cNvPr>
          <p:cNvGrpSpPr/>
          <p:nvPr/>
        </p:nvGrpSpPr>
        <p:grpSpPr>
          <a:xfrm>
            <a:off x="170195" y="238710"/>
            <a:ext cx="2913040" cy="1086244"/>
            <a:chOff x="807816" y="3269029"/>
            <a:chExt cx="2913040" cy="1086244"/>
          </a:xfrm>
        </p:grpSpPr>
        <p:sp>
          <p:nvSpPr>
            <p:cNvPr id="16" name="Rectangle: Rounded Corners 15">
              <a:extLst>
                <a:ext uri="{FF2B5EF4-FFF2-40B4-BE49-F238E27FC236}">
                  <a16:creationId xmlns:a16="http://schemas.microsoft.com/office/drawing/2014/main" id="{ECC46FEA-2638-B27A-267A-58667E5D8327}"/>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Rectangle 16">
              <a:extLst>
                <a:ext uri="{FF2B5EF4-FFF2-40B4-BE49-F238E27FC236}">
                  <a16:creationId xmlns:a16="http://schemas.microsoft.com/office/drawing/2014/main" id="{9A40203D-DE81-B664-0078-2BEC2C542E87}"/>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Industrial Heritage Tourism</a:t>
              </a:r>
            </a:p>
          </p:txBody>
        </p:sp>
      </p:grpSp>
      <p:pic>
        <p:nvPicPr>
          <p:cNvPr id="146" name="Google Shape;146;p31" descr="A picture containing text, clipart&#10;&#10;Description automatically generated">
            <a:extLst>
              <a:ext uri="{FF2B5EF4-FFF2-40B4-BE49-F238E27FC236}">
                <a16:creationId xmlns:a16="http://schemas.microsoft.com/office/drawing/2014/main" id="{5A3CDA26-ACEE-45F9-688B-6E31FE573AF5}"/>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2" name="Google Shape;142;p31">
            <a:hlinkClick r:id="rId4" action="ppaction://hlinksldjump"/>
            <a:extLst>
              <a:ext uri="{FF2B5EF4-FFF2-40B4-BE49-F238E27FC236}">
                <a16:creationId xmlns:a16="http://schemas.microsoft.com/office/drawing/2014/main" id="{1914D852-5924-7D5A-2EF2-B5C2AE1E977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5" name="TextBox 4">
            <a:extLst>
              <a:ext uri="{FF2B5EF4-FFF2-40B4-BE49-F238E27FC236}">
                <a16:creationId xmlns:a16="http://schemas.microsoft.com/office/drawing/2014/main" id="{A21007C9-76B5-90C0-CD82-70E8A7B03CF8}"/>
              </a:ext>
            </a:extLst>
          </p:cNvPr>
          <p:cNvSpPr txBox="1"/>
          <p:nvPr/>
        </p:nvSpPr>
        <p:spPr>
          <a:xfrm>
            <a:off x="3122563" y="215443"/>
            <a:ext cx="5851242" cy="1169551"/>
          </a:xfrm>
          <a:prstGeom prst="rect">
            <a:avLst/>
          </a:prstGeom>
          <a:noFill/>
        </p:spPr>
        <p:txBody>
          <a:bodyPr wrap="square">
            <a:spAutoFit/>
          </a:bodyPr>
          <a:lstStyle/>
          <a:p>
            <a:pPr>
              <a:buNone/>
            </a:pPr>
            <a:r>
              <a:rPr lang="en-GB" dirty="0">
                <a:latin typeface="Castledown" panose="02000503040000020003" pitchFamily="2" charset="0"/>
              </a:rPr>
              <a:t>🏭 Industrial Heritage Tourism in Swindon</a:t>
            </a:r>
          </a:p>
          <a:p>
            <a:pPr>
              <a:buNone/>
            </a:pPr>
            <a:r>
              <a:rPr lang="en-GB" dirty="0">
                <a:latin typeface="Castledown" panose="02000503040000020003" pitchFamily="2" charset="0"/>
              </a:rPr>
              <a:t>Swindon’s history isn’t just about trains — it’s also about the industries that grew up because of the railway.</a:t>
            </a:r>
            <a:br>
              <a:rPr lang="en-GB" dirty="0">
                <a:latin typeface="Castledown" panose="02000503040000020003" pitchFamily="2" charset="0"/>
              </a:rPr>
            </a:br>
            <a:r>
              <a:rPr lang="en-GB" dirty="0">
                <a:latin typeface="Castledown" panose="02000503040000020003" pitchFamily="2" charset="0"/>
              </a:rPr>
              <a:t>Today, visitors can explore the town’s industrial heritage to see how people worked, built, and created things that shaped the community.</a:t>
            </a:r>
          </a:p>
        </p:txBody>
      </p:sp>
      <p:sp>
        <p:nvSpPr>
          <p:cNvPr id="7" name="TextBox 6">
            <a:extLst>
              <a:ext uri="{FF2B5EF4-FFF2-40B4-BE49-F238E27FC236}">
                <a16:creationId xmlns:a16="http://schemas.microsoft.com/office/drawing/2014/main" id="{603DCFF5-9858-19D4-5C13-317FE04C0D97}"/>
              </a:ext>
            </a:extLst>
          </p:cNvPr>
          <p:cNvSpPr txBox="1"/>
          <p:nvPr/>
        </p:nvSpPr>
        <p:spPr>
          <a:xfrm>
            <a:off x="170195" y="1601171"/>
            <a:ext cx="8803610" cy="1015663"/>
          </a:xfrm>
          <a:prstGeom prst="rect">
            <a:avLst/>
          </a:prstGeom>
          <a:noFill/>
        </p:spPr>
        <p:txBody>
          <a:bodyPr wrap="square">
            <a:spAutoFit/>
          </a:bodyPr>
          <a:lstStyle/>
          <a:p>
            <a:pPr>
              <a:buNone/>
            </a:pPr>
            <a:r>
              <a:rPr lang="en-GB" sz="1200" dirty="0">
                <a:latin typeface="Castledown" panose="02000503040000020003" pitchFamily="2" charset="0"/>
              </a:rPr>
              <a:t>🔧 Metalworking and Manufacturing</a:t>
            </a:r>
          </a:p>
          <a:p>
            <a:pPr>
              <a:buFont typeface="Arial" panose="020B0604020202020204" pitchFamily="34" charset="0"/>
              <a:buChar char="•"/>
            </a:pPr>
            <a:r>
              <a:rPr lang="en-GB" sz="1200" dirty="0">
                <a:latin typeface="Castledown" panose="02000503040000020003" pitchFamily="2" charset="0"/>
              </a:rPr>
              <a:t>The railway brought metalworking and engineering skills to Swindon, but those skills were also used in other industries, like building machines, tools, and equipment.</a:t>
            </a:r>
          </a:p>
          <a:p>
            <a:pPr>
              <a:buFont typeface="Arial" panose="020B0604020202020204" pitchFamily="34" charset="0"/>
              <a:buChar char="•"/>
            </a:pPr>
            <a:r>
              <a:rPr lang="en-GB" sz="1200" dirty="0">
                <a:latin typeface="Castledown" panose="02000503040000020003" pitchFamily="2" charset="0"/>
              </a:rPr>
              <a:t>Visitors can see examples of locomotives, carriages, and industrial tools in museums and historical sites.</a:t>
            </a:r>
          </a:p>
          <a:p>
            <a:pPr>
              <a:buFont typeface="Arial" panose="020B0604020202020204" pitchFamily="34" charset="0"/>
              <a:buChar char="•"/>
            </a:pPr>
            <a:r>
              <a:rPr lang="en-GB" sz="1200" dirty="0">
                <a:latin typeface="Castledown" panose="02000503040000020003" pitchFamily="2" charset="0"/>
              </a:rPr>
              <a:t>These exhibits show how workers designed, built, and repaired products that were used across Britain.</a:t>
            </a:r>
          </a:p>
        </p:txBody>
      </p:sp>
      <p:sp>
        <p:nvSpPr>
          <p:cNvPr id="10" name="TextBox 9">
            <a:extLst>
              <a:ext uri="{FF2B5EF4-FFF2-40B4-BE49-F238E27FC236}">
                <a16:creationId xmlns:a16="http://schemas.microsoft.com/office/drawing/2014/main" id="{522D06EA-AB96-7E2B-09AB-86DD9D3B849C}"/>
              </a:ext>
            </a:extLst>
          </p:cNvPr>
          <p:cNvSpPr txBox="1"/>
          <p:nvPr/>
        </p:nvSpPr>
        <p:spPr>
          <a:xfrm>
            <a:off x="170195" y="2780445"/>
            <a:ext cx="8803610" cy="830997"/>
          </a:xfrm>
          <a:prstGeom prst="rect">
            <a:avLst/>
          </a:prstGeom>
          <a:noFill/>
        </p:spPr>
        <p:txBody>
          <a:bodyPr wrap="square">
            <a:spAutoFit/>
          </a:bodyPr>
          <a:lstStyle/>
          <a:p>
            <a:pPr>
              <a:buNone/>
            </a:pPr>
            <a:r>
              <a:rPr lang="en-GB" sz="1200" dirty="0">
                <a:latin typeface="Castledown" panose="02000503040000020003" pitchFamily="2" charset="0"/>
              </a:rPr>
              <a:t>🧱 Construction and Building Materials</a:t>
            </a:r>
          </a:p>
          <a:p>
            <a:pPr>
              <a:buFont typeface="Arial" panose="020B0604020202020204" pitchFamily="34" charset="0"/>
              <a:buChar char="•"/>
            </a:pPr>
            <a:r>
              <a:rPr lang="en-GB" sz="1200" dirty="0">
                <a:latin typeface="Castledown" panose="02000503040000020003" pitchFamily="2" charset="0"/>
              </a:rPr>
              <a:t>Swindon’s growth required lots of stone, brick, and timber, so quarries, brickworks, and timber yards became busy places.</a:t>
            </a:r>
          </a:p>
          <a:p>
            <a:pPr>
              <a:buFont typeface="Arial" panose="020B0604020202020204" pitchFamily="34" charset="0"/>
              <a:buChar char="•"/>
            </a:pPr>
            <a:r>
              <a:rPr lang="en-GB" sz="1200" dirty="0">
                <a:latin typeface="Castledown" panose="02000503040000020003" pitchFamily="2" charset="0"/>
              </a:rPr>
              <a:t>Museums and heritage trails show how houses, factories, and workshops were built, helping people understand the town’s rapid expansion.</a:t>
            </a:r>
          </a:p>
        </p:txBody>
      </p:sp>
      <p:sp>
        <p:nvSpPr>
          <p:cNvPr id="12" name="TextBox 11">
            <a:extLst>
              <a:ext uri="{FF2B5EF4-FFF2-40B4-BE49-F238E27FC236}">
                <a16:creationId xmlns:a16="http://schemas.microsoft.com/office/drawing/2014/main" id="{EC56130B-7CC0-A272-B723-6B41FFE64C85}"/>
              </a:ext>
            </a:extLst>
          </p:cNvPr>
          <p:cNvSpPr txBox="1"/>
          <p:nvPr/>
        </p:nvSpPr>
        <p:spPr>
          <a:xfrm>
            <a:off x="170194" y="3794718"/>
            <a:ext cx="8866397" cy="1015663"/>
          </a:xfrm>
          <a:prstGeom prst="rect">
            <a:avLst/>
          </a:prstGeom>
          <a:noFill/>
        </p:spPr>
        <p:txBody>
          <a:bodyPr wrap="square">
            <a:spAutoFit/>
          </a:bodyPr>
          <a:lstStyle/>
          <a:p>
            <a:pPr>
              <a:buNone/>
            </a:pPr>
            <a:r>
              <a:rPr lang="en-GB" sz="1200" dirty="0">
                <a:latin typeface="Castledown" panose="02000503040000020003" pitchFamily="2" charset="0"/>
              </a:rPr>
              <a:t>🚂 From Factories to Museums</a:t>
            </a:r>
          </a:p>
          <a:p>
            <a:pPr>
              <a:buFont typeface="Arial" panose="020B0604020202020204" pitchFamily="34" charset="0"/>
              <a:buChar char="•"/>
            </a:pPr>
            <a:r>
              <a:rPr lang="en-GB" sz="1200" dirty="0">
                <a:latin typeface="Castledown" panose="02000503040000020003" pitchFamily="2" charset="0"/>
              </a:rPr>
              <a:t>Industrial heritage tourism allows visitors to walk through old workshops, factories, and warehouses, giving a sense of life during the 1800s and early 1900s.</a:t>
            </a:r>
          </a:p>
          <a:p>
            <a:pPr>
              <a:buFont typeface="Arial" panose="020B0604020202020204" pitchFamily="34" charset="0"/>
              <a:buChar char="•"/>
            </a:pPr>
            <a:r>
              <a:rPr lang="en-GB" sz="1200" dirty="0">
                <a:latin typeface="Castledown" panose="02000503040000020003" pitchFamily="2" charset="0"/>
              </a:rPr>
              <a:t>Visitors learn how the railway didn’t just move people — it created jobs, communities, and new industries.</a:t>
            </a:r>
          </a:p>
          <a:p>
            <a:pPr>
              <a:buFont typeface="Arial" panose="020B0604020202020204" pitchFamily="34" charset="0"/>
              <a:buChar char="•"/>
            </a:pPr>
            <a:r>
              <a:rPr lang="en-GB" sz="1200" dirty="0">
                <a:latin typeface="Castledown" panose="02000503040000020003" pitchFamily="2" charset="0"/>
              </a:rPr>
              <a:t>Seeing these historical sites helps people connect with the skills, inventions, and stories of the past.</a:t>
            </a:r>
          </a:p>
        </p:txBody>
      </p:sp>
      <p:sp>
        <p:nvSpPr>
          <p:cNvPr id="14" name="TextBox 13">
            <a:extLst>
              <a:ext uri="{FF2B5EF4-FFF2-40B4-BE49-F238E27FC236}">
                <a16:creationId xmlns:a16="http://schemas.microsoft.com/office/drawing/2014/main" id="{1C120688-633C-60BA-6196-641E8421ECEC}"/>
              </a:ext>
            </a:extLst>
          </p:cNvPr>
          <p:cNvSpPr txBox="1"/>
          <p:nvPr/>
        </p:nvSpPr>
        <p:spPr>
          <a:xfrm>
            <a:off x="170193" y="4973991"/>
            <a:ext cx="8803609" cy="830997"/>
          </a:xfrm>
          <a:prstGeom prst="rect">
            <a:avLst/>
          </a:prstGeom>
          <a:noFill/>
        </p:spPr>
        <p:txBody>
          <a:bodyPr wrap="square">
            <a:spAutoFit/>
          </a:bodyPr>
          <a:lstStyle/>
          <a:p>
            <a:pPr>
              <a:buNone/>
            </a:pPr>
            <a:r>
              <a:rPr lang="en-GB" sz="1200" dirty="0">
                <a:latin typeface="Castledown" panose="02000503040000020003" pitchFamily="2" charset="0"/>
              </a:rPr>
              <a:t>🌍 Why It Matters</a:t>
            </a:r>
          </a:p>
          <a:p>
            <a:pPr>
              <a:buFont typeface="Arial" panose="020B0604020202020204" pitchFamily="34" charset="0"/>
              <a:buChar char="•"/>
            </a:pPr>
            <a:r>
              <a:rPr lang="en-GB" sz="1200" dirty="0">
                <a:latin typeface="Castledown" panose="02000503040000020003" pitchFamily="2" charset="0"/>
              </a:rPr>
              <a:t>By visiting Swindon’s industrial heritage sites, people can understand how the railway changed the town forever.</a:t>
            </a:r>
          </a:p>
          <a:p>
            <a:pPr>
              <a:buFont typeface="Arial" panose="020B0604020202020204" pitchFamily="34" charset="0"/>
              <a:buChar char="•"/>
            </a:pPr>
            <a:r>
              <a:rPr lang="en-GB" sz="1200" dirty="0">
                <a:latin typeface="Castledown" panose="02000503040000020003" pitchFamily="2" charset="0"/>
              </a:rPr>
              <a:t>It helps keep the history alive and shows the importance of engineering, building, and manufacturing in everyday life.</a:t>
            </a:r>
          </a:p>
          <a:p>
            <a:pPr>
              <a:buFont typeface="Arial" panose="020B0604020202020204" pitchFamily="34" charset="0"/>
              <a:buChar char="•"/>
            </a:pPr>
            <a:r>
              <a:rPr lang="en-GB" sz="1200" dirty="0">
                <a:latin typeface="Castledown" panose="02000503040000020003" pitchFamily="2" charset="0"/>
              </a:rPr>
              <a:t>Tourists can learn, explore, and imagine what life was like for workers hundreds of years ago.</a:t>
            </a:r>
          </a:p>
        </p:txBody>
      </p:sp>
      <p:pic>
        <p:nvPicPr>
          <p:cNvPr id="23" name="Graphic 22" descr="Factory with solid fill">
            <a:extLst>
              <a:ext uri="{FF2B5EF4-FFF2-40B4-BE49-F238E27FC236}">
                <a16:creationId xmlns:a16="http://schemas.microsoft.com/office/drawing/2014/main" id="{8B149117-0946-072A-BCC0-3D37D3199B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4976" y="323739"/>
            <a:ext cx="914400" cy="914400"/>
          </a:xfrm>
          <a:prstGeom prst="rect">
            <a:avLst/>
          </a:prstGeom>
        </p:spPr>
      </p:pic>
      <p:pic>
        <p:nvPicPr>
          <p:cNvPr id="25" name="Picture 24" descr="A cartoon of a building&#10;&#10;AI-generated content may be incorrect.">
            <a:extLst>
              <a:ext uri="{FF2B5EF4-FFF2-40B4-BE49-F238E27FC236}">
                <a16:creationId xmlns:a16="http://schemas.microsoft.com/office/drawing/2014/main" id="{BEE63DA7-5451-1ABC-DDA9-501A6B9FFA35}"/>
              </a:ext>
            </a:extLst>
          </p:cNvPr>
          <p:cNvPicPr>
            <a:picLocks noChangeAspect="1"/>
          </p:cNvPicPr>
          <p:nvPr/>
        </p:nvPicPr>
        <p:blipFill>
          <a:blip r:embed="rId7"/>
          <a:stretch>
            <a:fillRect/>
          </a:stretch>
        </p:blipFill>
        <p:spPr>
          <a:xfrm>
            <a:off x="7379493" y="2075722"/>
            <a:ext cx="1476909" cy="936576"/>
          </a:xfrm>
          <a:prstGeom prst="rect">
            <a:avLst/>
          </a:prstGeom>
        </p:spPr>
      </p:pic>
      <p:pic>
        <p:nvPicPr>
          <p:cNvPr id="27" name="Picture 26" descr="A cartoon of a train&#10;&#10;AI-generated content may be incorrect.">
            <a:extLst>
              <a:ext uri="{FF2B5EF4-FFF2-40B4-BE49-F238E27FC236}">
                <a16:creationId xmlns:a16="http://schemas.microsoft.com/office/drawing/2014/main" id="{77F5BC0E-5019-7E59-036E-7AAEFD9C7581}"/>
              </a:ext>
            </a:extLst>
          </p:cNvPr>
          <p:cNvPicPr>
            <a:picLocks noChangeAspect="1"/>
          </p:cNvPicPr>
          <p:nvPr/>
        </p:nvPicPr>
        <p:blipFill>
          <a:blip r:embed="rId8"/>
          <a:stretch>
            <a:fillRect/>
          </a:stretch>
        </p:blipFill>
        <p:spPr>
          <a:xfrm>
            <a:off x="131158" y="5804988"/>
            <a:ext cx="1489206" cy="980642"/>
          </a:xfrm>
          <a:prstGeom prst="rect">
            <a:avLst/>
          </a:prstGeom>
        </p:spPr>
      </p:pic>
      <p:pic>
        <p:nvPicPr>
          <p:cNvPr id="29" name="Picture 28" descr="A person with luggage on wheels&#10;&#10;AI-generated content may be incorrect.">
            <a:extLst>
              <a:ext uri="{FF2B5EF4-FFF2-40B4-BE49-F238E27FC236}">
                <a16:creationId xmlns:a16="http://schemas.microsoft.com/office/drawing/2014/main" id="{BA8E3FCA-E235-82CA-C9D3-A8CEF4F402D5}"/>
              </a:ext>
            </a:extLst>
          </p:cNvPr>
          <p:cNvPicPr>
            <a:picLocks noChangeAspect="1"/>
          </p:cNvPicPr>
          <p:nvPr/>
        </p:nvPicPr>
        <p:blipFill>
          <a:blip r:embed="rId9"/>
          <a:stretch>
            <a:fillRect/>
          </a:stretch>
        </p:blipFill>
        <p:spPr>
          <a:xfrm flipH="1">
            <a:off x="8070907" y="4876629"/>
            <a:ext cx="941935" cy="1070248"/>
          </a:xfrm>
          <a:prstGeom prst="rect">
            <a:avLst/>
          </a:prstGeom>
        </p:spPr>
      </p:pic>
    </p:spTree>
    <p:extLst>
      <p:ext uri="{BB962C8B-B14F-4D97-AF65-F5344CB8AC3E}">
        <p14:creationId xmlns:p14="http://schemas.microsoft.com/office/powerpoint/2010/main" val="3920187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30824B03-BD48-18A7-5AB9-C1FEFAD12240}"/>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80942DC3-3FE3-477A-FFA9-83406E30CF74}"/>
              </a:ext>
            </a:extLst>
          </p:cNvPr>
          <p:cNvSpPr/>
          <p:nvPr/>
        </p:nvSpPr>
        <p:spPr>
          <a:xfrm>
            <a:off x="170193" y="5193692"/>
            <a:ext cx="8447957" cy="100487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534C2492-AA99-FCB6-4660-3B136D7E9DD8}"/>
              </a:ext>
            </a:extLst>
          </p:cNvPr>
          <p:cNvSpPr/>
          <p:nvPr/>
        </p:nvSpPr>
        <p:spPr>
          <a:xfrm>
            <a:off x="170193" y="3491070"/>
            <a:ext cx="6987689" cy="153413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0B3568CD-71C8-1D0C-2388-142BDB3B2968}"/>
              </a:ext>
            </a:extLst>
          </p:cNvPr>
          <p:cNvSpPr/>
          <p:nvPr/>
        </p:nvSpPr>
        <p:spPr>
          <a:xfrm>
            <a:off x="170194" y="1937590"/>
            <a:ext cx="6987689" cy="138499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949E3A8F-9876-8D5B-562C-F8F7A82A9E4E}"/>
              </a:ext>
            </a:extLst>
          </p:cNvPr>
          <p:cNvSpPr/>
          <p:nvPr/>
        </p:nvSpPr>
        <p:spPr>
          <a:xfrm>
            <a:off x="2975257" y="210744"/>
            <a:ext cx="5903272" cy="138499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roup 4">
            <a:extLst>
              <a:ext uri="{FF2B5EF4-FFF2-40B4-BE49-F238E27FC236}">
                <a16:creationId xmlns:a16="http://schemas.microsoft.com/office/drawing/2014/main" id="{F5E0CFE7-24DB-8BBE-4421-88D4A70FEFD1}"/>
              </a:ext>
            </a:extLst>
          </p:cNvPr>
          <p:cNvGrpSpPr/>
          <p:nvPr/>
        </p:nvGrpSpPr>
        <p:grpSpPr>
          <a:xfrm>
            <a:off x="170195" y="223884"/>
            <a:ext cx="2913040" cy="1086244"/>
            <a:chOff x="795114" y="4884230"/>
            <a:chExt cx="2913040" cy="1086244"/>
          </a:xfrm>
        </p:grpSpPr>
        <p:sp>
          <p:nvSpPr>
            <p:cNvPr id="24" name="Rectangle: Rounded Corners 23">
              <a:extLst>
                <a:ext uri="{FF2B5EF4-FFF2-40B4-BE49-F238E27FC236}">
                  <a16:creationId xmlns:a16="http://schemas.microsoft.com/office/drawing/2014/main" id="{C7368DFA-FD28-26F5-444E-BB7DE4A4157D}"/>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extLst>
                <a:ext uri="{FF2B5EF4-FFF2-40B4-BE49-F238E27FC236}">
                  <a16:creationId xmlns:a16="http://schemas.microsoft.com/office/drawing/2014/main" id="{6250B768-DD0A-1CBA-7713-CAEA9F1E8BD0}"/>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Cultural Tourism</a:t>
              </a:r>
            </a:p>
          </p:txBody>
        </p:sp>
      </p:grpSp>
      <p:pic>
        <p:nvPicPr>
          <p:cNvPr id="146" name="Google Shape;146;p31" descr="A picture containing text, clipart&#10;&#10;Description automatically generated">
            <a:extLst>
              <a:ext uri="{FF2B5EF4-FFF2-40B4-BE49-F238E27FC236}">
                <a16:creationId xmlns:a16="http://schemas.microsoft.com/office/drawing/2014/main" id="{E48359EC-3E4A-C04D-0515-7D408EA8DB50}"/>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2" name="Google Shape;142;p31">
            <a:hlinkClick r:id="rId4" action="ppaction://hlinksldjump"/>
            <a:extLst>
              <a:ext uri="{FF2B5EF4-FFF2-40B4-BE49-F238E27FC236}">
                <a16:creationId xmlns:a16="http://schemas.microsoft.com/office/drawing/2014/main" id="{20E1440D-28A1-D54A-4F3E-7F2C81198FE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0247A507-61FF-59CC-C309-E9FC6877FA17}"/>
              </a:ext>
            </a:extLst>
          </p:cNvPr>
          <p:cNvSpPr txBox="1"/>
          <p:nvPr/>
        </p:nvSpPr>
        <p:spPr>
          <a:xfrm>
            <a:off x="3109131" y="223884"/>
            <a:ext cx="5903272" cy="1384995"/>
          </a:xfrm>
          <a:prstGeom prst="rect">
            <a:avLst/>
          </a:prstGeom>
          <a:noFill/>
        </p:spPr>
        <p:txBody>
          <a:bodyPr wrap="square">
            <a:spAutoFit/>
          </a:bodyPr>
          <a:lstStyle/>
          <a:p>
            <a:pPr>
              <a:buNone/>
            </a:pPr>
            <a:r>
              <a:rPr lang="en-GB" dirty="0">
                <a:latin typeface="Castledown" panose="02000503040000020003" pitchFamily="2" charset="0"/>
              </a:rPr>
              <a:t>🎨 Cultural Tourism in Swindon</a:t>
            </a:r>
          </a:p>
          <a:p>
            <a:pPr>
              <a:buNone/>
            </a:pPr>
            <a:r>
              <a:rPr lang="en-GB" dirty="0">
                <a:latin typeface="Castledown" panose="02000503040000020003" pitchFamily="2" charset="0"/>
              </a:rPr>
              <a:t>The railway didn’t just bring jobs and trains to Swindon — it also helped the town grow culturally!</a:t>
            </a:r>
            <a:br>
              <a:rPr lang="en-GB" dirty="0">
                <a:latin typeface="Castledown" panose="02000503040000020003" pitchFamily="2" charset="0"/>
              </a:rPr>
            </a:br>
            <a:r>
              <a:rPr lang="en-GB" dirty="0">
                <a:latin typeface="Castledown" panose="02000503040000020003" pitchFamily="2" charset="0"/>
              </a:rPr>
              <a:t>As workers and their families moved in, there was a need for places to learn, enjoy art, and take part in community life. Today, these cultural sites are popular with visitors.</a:t>
            </a:r>
          </a:p>
        </p:txBody>
      </p:sp>
      <p:sp>
        <p:nvSpPr>
          <p:cNvPr id="7" name="TextBox 6">
            <a:extLst>
              <a:ext uri="{FF2B5EF4-FFF2-40B4-BE49-F238E27FC236}">
                <a16:creationId xmlns:a16="http://schemas.microsoft.com/office/drawing/2014/main" id="{3060CC57-A8ED-27EE-51A7-518B514E187E}"/>
              </a:ext>
            </a:extLst>
          </p:cNvPr>
          <p:cNvSpPr txBox="1"/>
          <p:nvPr/>
        </p:nvSpPr>
        <p:spPr>
          <a:xfrm>
            <a:off x="2280059" y="1950731"/>
            <a:ext cx="4572000" cy="1384995"/>
          </a:xfrm>
          <a:prstGeom prst="rect">
            <a:avLst/>
          </a:prstGeom>
          <a:noFill/>
        </p:spPr>
        <p:txBody>
          <a:bodyPr wrap="square">
            <a:spAutoFit/>
          </a:bodyPr>
          <a:lstStyle/>
          <a:p>
            <a:pPr>
              <a:buNone/>
            </a:pPr>
            <a:r>
              <a:rPr lang="en-GB" sz="1200" dirty="0">
                <a:latin typeface="Castledown" panose="02000503040000020003" pitchFamily="2" charset="0"/>
              </a:rPr>
              <a:t>🏛️ Museums and Art Galleries</a:t>
            </a:r>
          </a:p>
          <a:p>
            <a:pPr>
              <a:buFont typeface="Arial" panose="020B0604020202020204" pitchFamily="34" charset="0"/>
              <a:buChar char="•"/>
            </a:pPr>
            <a:r>
              <a:rPr lang="en-GB" sz="1200" dirty="0">
                <a:latin typeface="Castledown" panose="02000503040000020003" pitchFamily="2" charset="0"/>
              </a:rPr>
              <a:t>The Swindon Museum and Art Gallery tells the story of the town, including its railway history and local art.</a:t>
            </a:r>
          </a:p>
          <a:p>
            <a:pPr>
              <a:buFont typeface="Arial" panose="020B0604020202020204" pitchFamily="34" charset="0"/>
              <a:buChar char="•"/>
            </a:pPr>
            <a:r>
              <a:rPr lang="en-GB" sz="1200" dirty="0">
                <a:latin typeface="Castledown" panose="02000503040000020003" pitchFamily="2" charset="0"/>
              </a:rPr>
              <a:t>Visitors can see paintings, sculptures, and historical objects that show how people lived and worked in Swindon.</a:t>
            </a:r>
          </a:p>
          <a:p>
            <a:pPr>
              <a:buFont typeface="Arial" panose="020B0604020202020204" pitchFamily="34" charset="0"/>
              <a:buChar char="•"/>
            </a:pPr>
            <a:r>
              <a:rPr lang="en-GB" sz="1200" dirty="0">
                <a:latin typeface="Castledown" panose="02000503040000020003" pitchFamily="2" charset="0"/>
              </a:rPr>
              <a:t>The museum helps people understand the town’s past while enjoying art and learning new things.</a:t>
            </a:r>
          </a:p>
        </p:txBody>
      </p:sp>
      <p:sp>
        <p:nvSpPr>
          <p:cNvPr id="9" name="TextBox 8">
            <a:extLst>
              <a:ext uri="{FF2B5EF4-FFF2-40B4-BE49-F238E27FC236}">
                <a16:creationId xmlns:a16="http://schemas.microsoft.com/office/drawing/2014/main" id="{E71ED11A-8378-15BE-8DAE-1A337E0C8BA0}"/>
              </a:ext>
            </a:extLst>
          </p:cNvPr>
          <p:cNvSpPr txBox="1"/>
          <p:nvPr/>
        </p:nvSpPr>
        <p:spPr>
          <a:xfrm>
            <a:off x="2280059" y="3504706"/>
            <a:ext cx="4572000" cy="1569660"/>
          </a:xfrm>
          <a:prstGeom prst="rect">
            <a:avLst/>
          </a:prstGeom>
          <a:noFill/>
        </p:spPr>
        <p:txBody>
          <a:bodyPr wrap="square">
            <a:spAutoFit/>
          </a:bodyPr>
          <a:lstStyle/>
          <a:p>
            <a:pPr>
              <a:buNone/>
            </a:pPr>
            <a:r>
              <a:rPr lang="en-GB" sz="1200" dirty="0">
                <a:latin typeface="Castledown" panose="02000503040000020003" pitchFamily="2" charset="0"/>
              </a:rPr>
              <a:t>🎭 The Mechanics’ Institution</a:t>
            </a:r>
          </a:p>
          <a:p>
            <a:pPr>
              <a:buFont typeface="Arial" panose="020B0604020202020204" pitchFamily="34" charset="0"/>
              <a:buChar char="•"/>
            </a:pPr>
            <a:r>
              <a:rPr lang="en-GB" sz="1200" dirty="0">
                <a:latin typeface="Castledown" panose="02000503040000020003" pitchFamily="2" charset="0"/>
              </a:rPr>
              <a:t>Built for railway workers in the 19th century, the Mechanics’ Institution provided education and entertainment.</a:t>
            </a:r>
          </a:p>
          <a:p>
            <a:pPr>
              <a:buFont typeface="Arial" panose="020B0604020202020204" pitchFamily="34" charset="0"/>
              <a:buChar char="•"/>
            </a:pPr>
            <a:r>
              <a:rPr lang="en-GB" sz="1200" dirty="0">
                <a:latin typeface="Castledown" panose="02000503040000020003" pitchFamily="2" charset="0"/>
              </a:rPr>
              <a:t>It was a place where workers could attend lectures, learn new skills, and watch performances.</a:t>
            </a:r>
          </a:p>
          <a:p>
            <a:pPr>
              <a:buFont typeface="Arial" panose="020B0604020202020204" pitchFamily="34" charset="0"/>
              <a:buChar char="•"/>
            </a:pPr>
            <a:r>
              <a:rPr lang="en-GB" sz="1200" dirty="0">
                <a:latin typeface="Castledown" panose="02000503040000020003" pitchFamily="2" charset="0"/>
              </a:rPr>
              <a:t>Today, it is a historic landmark and still hosts events, theatre shows, and community activities, keeping the town’s cultural life alive.</a:t>
            </a:r>
          </a:p>
        </p:txBody>
      </p:sp>
      <p:sp>
        <p:nvSpPr>
          <p:cNvPr id="11" name="TextBox 10">
            <a:extLst>
              <a:ext uri="{FF2B5EF4-FFF2-40B4-BE49-F238E27FC236}">
                <a16:creationId xmlns:a16="http://schemas.microsoft.com/office/drawing/2014/main" id="{978C2A85-5E9D-6D6D-D278-A23536802EE0}"/>
              </a:ext>
            </a:extLst>
          </p:cNvPr>
          <p:cNvSpPr txBox="1"/>
          <p:nvPr/>
        </p:nvSpPr>
        <p:spPr>
          <a:xfrm>
            <a:off x="342081" y="5282675"/>
            <a:ext cx="8447957" cy="830997"/>
          </a:xfrm>
          <a:prstGeom prst="rect">
            <a:avLst/>
          </a:prstGeom>
          <a:noFill/>
        </p:spPr>
        <p:txBody>
          <a:bodyPr wrap="square">
            <a:spAutoFit/>
          </a:bodyPr>
          <a:lstStyle/>
          <a:p>
            <a:pPr>
              <a:buNone/>
            </a:pPr>
            <a:r>
              <a:rPr lang="en-GB" sz="1200" dirty="0">
                <a:latin typeface="Castledown" panose="02000503040000020003" pitchFamily="2" charset="0"/>
              </a:rPr>
              <a:t>🌍 Why It Matters</a:t>
            </a:r>
          </a:p>
          <a:p>
            <a:pPr>
              <a:buFont typeface="Arial" panose="020B0604020202020204" pitchFamily="34" charset="0"/>
              <a:buChar char="•"/>
            </a:pPr>
            <a:r>
              <a:rPr lang="en-GB" sz="1200" dirty="0">
                <a:latin typeface="Castledown" panose="02000503040000020003" pitchFamily="2" charset="0"/>
              </a:rPr>
              <a:t>Cultural tourism helps visitors see a different side of Swindon, beyond trains and factories.</a:t>
            </a:r>
          </a:p>
          <a:p>
            <a:pPr>
              <a:buFont typeface="Arial" panose="020B0604020202020204" pitchFamily="34" charset="0"/>
              <a:buChar char="•"/>
            </a:pPr>
            <a:r>
              <a:rPr lang="en-GB" sz="1200" dirty="0">
                <a:latin typeface="Castledown" panose="02000503040000020003" pitchFamily="2" charset="0"/>
              </a:rPr>
              <a:t>It shows how the railway’s growth supported education, art, and community life.</a:t>
            </a:r>
          </a:p>
          <a:p>
            <a:pPr>
              <a:buFont typeface="Arial" panose="020B0604020202020204" pitchFamily="34" charset="0"/>
              <a:buChar char="•"/>
            </a:pPr>
            <a:r>
              <a:rPr lang="en-GB" sz="1200" dirty="0">
                <a:latin typeface="Castledown" panose="02000503040000020003" pitchFamily="2" charset="0"/>
              </a:rPr>
              <a:t>Visiting museums and historic institutions helps people connect with the stories and achievements of past generations.</a:t>
            </a:r>
          </a:p>
        </p:txBody>
      </p:sp>
      <p:pic>
        <p:nvPicPr>
          <p:cNvPr id="16" name="Graphic 15" descr="Drama with solid fill">
            <a:extLst>
              <a:ext uri="{FF2B5EF4-FFF2-40B4-BE49-F238E27FC236}">
                <a16:creationId xmlns:a16="http://schemas.microsoft.com/office/drawing/2014/main" id="{4DC99A64-6002-732D-B928-BFB8EE5508C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9211" y="327064"/>
            <a:ext cx="914400" cy="914400"/>
          </a:xfrm>
          <a:prstGeom prst="rect">
            <a:avLst/>
          </a:prstGeom>
        </p:spPr>
      </p:pic>
      <p:pic>
        <p:nvPicPr>
          <p:cNvPr id="5124" name="Picture 4" descr="File:Apsley House, Bath Road, Swindon ...">
            <a:extLst>
              <a:ext uri="{FF2B5EF4-FFF2-40B4-BE49-F238E27FC236}">
                <a16:creationId xmlns:a16="http://schemas.microsoft.com/office/drawing/2014/main" id="{A23294A4-6176-7ECF-0891-D1F136E7C0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634" y="2102993"/>
            <a:ext cx="1442483" cy="108047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D941E13-6FC0-8AAD-7DAD-63F31546F30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634" y="3749536"/>
            <a:ext cx="1441856"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28E0A7EC-BBA4-43C3-AB54-5C7B0205F639}"/>
              </a:ext>
            </a:extLst>
          </p:cNvPr>
          <p:cNvPicPr>
            <a:picLocks noChangeAspect="1"/>
          </p:cNvPicPr>
          <p:nvPr/>
        </p:nvPicPr>
        <p:blipFill>
          <a:blip r:embed="rId9"/>
          <a:stretch>
            <a:fillRect/>
          </a:stretch>
        </p:blipFill>
        <p:spPr>
          <a:xfrm>
            <a:off x="170193" y="6369961"/>
            <a:ext cx="5251274" cy="338707"/>
          </a:xfrm>
          <a:prstGeom prst="rect">
            <a:avLst/>
          </a:prstGeom>
        </p:spPr>
      </p:pic>
      <p:pic>
        <p:nvPicPr>
          <p:cNvPr id="20" name="Picture 19" descr="A person standing in front of a clock&#10;&#10;AI-generated content may be incorrect.">
            <a:extLst>
              <a:ext uri="{FF2B5EF4-FFF2-40B4-BE49-F238E27FC236}">
                <a16:creationId xmlns:a16="http://schemas.microsoft.com/office/drawing/2014/main" id="{D62649D9-9E47-39CE-3425-86BC718CEE5B}"/>
              </a:ext>
            </a:extLst>
          </p:cNvPr>
          <p:cNvPicPr>
            <a:picLocks noChangeAspect="1"/>
          </p:cNvPicPr>
          <p:nvPr/>
        </p:nvPicPr>
        <p:blipFill>
          <a:blip r:embed="rId10"/>
          <a:stretch>
            <a:fillRect/>
          </a:stretch>
        </p:blipFill>
        <p:spPr>
          <a:xfrm>
            <a:off x="7146001" y="3221514"/>
            <a:ext cx="1373432" cy="2136043"/>
          </a:xfrm>
          <a:prstGeom prst="rect">
            <a:avLst/>
          </a:prstGeom>
        </p:spPr>
      </p:pic>
      <p:pic>
        <p:nvPicPr>
          <p:cNvPr id="22" name="Picture 21" descr="A white and purple masks with a sad face&#10;&#10;AI-generated content may be incorrect.">
            <a:extLst>
              <a:ext uri="{FF2B5EF4-FFF2-40B4-BE49-F238E27FC236}">
                <a16:creationId xmlns:a16="http://schemas.microsoft.com/office/drawing/2014/main" id="{CD8A14B4-E3A7-917C-EAA8-F413C3D60190}"/>
              </a:ext>
            </a:extLst>
          </p:cNvPr>
          <p:cNvPicPr>
            <a:picLocks noChangeAspect="1"/>
          </p:cNvPicPr>
          <p:nvPr/>
        </p:nvPicPr>
        <p:blipFill>
          <a:blip r:embed="rId11"/>
          <a:stretch>
            <a:fillRect/>
          </a:stretch>
        </p:blipFill>
        <p:spPr>
          <a:xfrm>
            <a:off x="7620176" y="4742726"/>
            <a:ext cx="1543303" cy="1079898"/>
          </a:xfrm>
          <a:prstGeom prst="rect">
            <a:avLst/>
          </a:prstGeom>
        </p:spPr>
      </p:pic>
      <p:pic>
        <p:nvPicPr>
          <p:cNvPr id="26" name="Picture 25" descr="A paint palette with paint brushes&#10;&#10;AI-generated content may be incorrect.">
            <a:extLst>
              <a:ext uri="{FF2B5EF4-FFF2-40B4-BE49-F238E27FC236}">
                <a16:creationId xmlns:a16="http://schemas.microsoft.com/office/drawing/2014/main" id="{67E5FAFE-F1F1-B2BD-CD4B-94A7E84B6969}"/>
              </a:ext>
            </a:extLst>
          </p:cNvPr>
          <p:cNvPicPr>
            <a:picLocks noChangeAspect="1"/>
          </p:cNvPicPr>
          <p:nvPr/>
        </p:nvPicPr>
        <p:blipFill>
          <a:blip r:embed="rId12"/>
          <a:stretch>
            <a:fillRect/>
          </a:stretch>
        </p:blipFill>
        <p:spPr>
          <a:xfrm>
            <a:off x="7695579" y="1346562"/>
            <a:ext cx="1261981" cy="1148403"/>
          </a:xfrm>
          <a:prstGeom prst="rect">
            <a:avLst/>
          </a:prstGeom>
        </p:spPr>
      </p:pic>
    </p:spTree>
    <p:extLst>
      <p:ext uri="{BB962C8B-B14F-4D97-AF65-F5344CB8AC3E}">
        <p14:creationId xmlns:p14="http://schemas.microsoft.com/office/powerpoint/2010/main" val="4023414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ABF7B29-19FC-A8BA-0D1B-CBF660F4D1C0}"/>
            </a:ext>
          </a:extLst>
        </p:cNvPr>
        <p:cNvGrpSpPr/>
        <p:nvPr/>
      </p:nvGrpSpPr>
      <p:grpSpPr>
        <a:xfrm>
          <a:off x="0" y="0"/>
          <a:ext cx="0" cy="0"/>
          <a:chOff x="0" y="0"/>
          <a:chExt cx="0" cy="0"/>
        </a:xfrm>
      </p:grpSpPr>
      <p:pic>
        <p:nvPicPr>
          <p:cNvPr id="36" name="Picture 35" descr="A purple and white train&#10;&#10;AI-generated content may be incorrect.">
            <a:extLst>
              <a:ext uri="{FF2B5EF4-FFF2-40B4-BE49-F238E27FC236}">
                <a16:creationId xmlns:a16="http://schemas.microsoft.com/office/drawing/2014/main" id="{5AE55BDE-5569-A1D1-397C-CD1C86BFBA5E}"/>
              </a:ext>
            </a:extLst>
          </p:cNvPr>
          <p:cNvPicPr>
            <a:picLocks noChangeAspect="1"/>
          </p:cNvPicPr>
          <p:nvPr/>
        </p:nvPicPr>
        <p:blipFill>
          <a:blip r:embed="rId3"/>
          <a:stretch>
            <a:fillRect/>
          </a:stretch>
        </p:blipFill>
        <p:spPr>
          <a:xfrm flipH="1">
            <a:off x="2567133" y="5385985"/>
            <a:ext cx="6719520" cy="942118"/>
          </a:xfrm>
          <a:prstGeom prst="rect">
            <a:avLst/>
          </a:prstGeom>
        </p:spPr>
      </p:pic>
      <p:sp>
        <p:nvSpPr>
          <p:cNvPr id="20" name="Rectangle: Rounded Corners 19">
            <a:extLst>
              <a:ext uri="{FF2B5EF4-FFF2-40B4-BE49-F238E27FC236}">
                <a16:creationId xmlns:a16="http://schemas.microsoft.com/office/drawing/2014/main" id="{20AC5281-2B5C-49AD-DABE-4CBD5DBDA7A2}"/>
              </a:ext>
            </a:extLst>
          </p:cNvPr>
          <p:cNvSpPr/>
          <p:nvPr/>
        </p:nvSpPr>
        <p:spPr>
          <a:xfrm>
            <a:off x="210395" y="5336249"/>
            <a:ext cx="5903272" cy="138499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Rounded Corners 16">
            <a:extLst>
              <a:ext uri="{FF2B5EF4-FFF2-40B4-BE49-F238E27FC236}">
                <a16:creationId xmlns:a16="http://schemas.microsoft.com/office/drawing/2014/main" id="{0963FE1F-2013-D6B9-8A49-348B70407DF8}"/>
              </a:ext>
            </a:extLst>
          </p:cNvPr>
          <p:cNvSpPr/>
          <p:nvPr/>
        </p:nvSpPr>
        <p:spPr>
          <a:xfrm>
            <a:off x="210395" y="1570281"/>
            <a:ext cx="2764862" cy="364334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Rounded Corners 17">
            <a:extLst>
              <a:ext uri="{FF2B5EF4-FFF2-40B4-BE49-F238E27FC236}">
                <a16:creationId xmlns:a16="http://schemas.microsoft.com/office/drawing/2014/main" id="{66A3F076-52F1-E4A3-7605-D56565D8BFF8}"/>
              </a:ext>
            </a:extLst>
          </p:cNvPr>
          <p:cNvSpPr/>
          <p:nvPr/>
        </p:nvSpPr>
        <p:spPr>
          <a:xfrm>
            <a:off x="3224481" y="1570281"/>
            <a:ext cx="2764862" cy="364334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Rounded Corners 18">
            <a:extLst>
              <a:ext uri="{FF2B5EF4-FFF2-40B4-BE49-F238E27FC236}">
                <a16:creationId xmlns:a16="http://schemas.microsoft.com/office/drawing/2014/main" id="{8E2681D8-25ED-64ED-D045-C3911C0876EF}"/>
              </a:ext>
            </a:extLst>
          </p:cNvPr>
          <p:cNvSpPr/>
          <p:nvPr/>
        </p:nvSpPr>
        <p:spPr>
          <a:xfrm>
            <a:off x="6238567" y="1570281"/>
            <a:ext cx="2764862" cy="364334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Rounded Corners 15">
            <a:extLst>
              <a:ext uri="{FF2B5EF4-FFF2-40B4-BE49-F238E27FC236}">
                <a16:creationId xmlns:a16="http://schemas.microsoft.com/office/drawing/2014/main" id="{30B4AF94-AE4D-FB45-CD3D-554A103C12A5}"/>
              </a:ext>
            </a:extLst>
          </p:cNvPr>
          <p:cNvSpPr/>
          <p:nvPr/>
        </p:nvSpPr>
        <p:spPr>
          <a:xfrm>
            <a:off x="2975257" y="210744"/>
            <a:ext cx="5903272" cy="121658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 name="Group 5">
            <a:extLst>
              <a:ext uri="{FF2B5EF4-FFF2-40B4-BE49-F238E27FC236}">
                <a16:creationId xmlns:a16="http://schemas.microsoft.com/office/drawing/2014/main" id="{5A6FF1A4-4FCC-01DF-D9D9-525603633F74}"/>
              </a:ext>
            </a:extLst>
          </p:cNvPr>
          <p:cNvGrpSpPr/>
          <p:nvPr/>
        </p:nvGrpSpPr>
        <p:grpSpPr>
          <a:xfrm>
            <a:off x="170195" y="243729"/>
            <a:ext cx="2913040" cy="1086244"/>
            <a:chOff x="5239926" y="1649375"/>
            <a:chExt cx="2913040" cy="1086244"/>
          </a:xfrm>
        </p:grpSpPr>
        <p:sp>
          <p:nvSpPr>
            <p:cNvPr id="12" name="Rectangle: Rounded Corners 11">
              <a:extLst>
                <a:ext uri="{FF2B5EF4-FFF2-40B4-BE49-F238E27FC236}">
                  <a16:creationId xmlns:a16="http://schemas.microsoft.com/office/drawing/2014/main" id="{C6BECADB-8D7C-AE6C-546D-01304EC652B6}"/>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55FA1580-B487-8FE8-725E-F817696E68BA}"/>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Business Tourism</a:t>
              </a:r>
            </a:p>
          </p:txBody>
        </p:sp>
      </p:grpSp>
      <p:pic>
        <p:nvPicPr>
          <p:cNvPr id="146" name="Google Shape;146;p31" descr="A picture containing text, clipart&#10;&#10;Description automatically generated">
            <a:extLst>
              <a:ext uri="{FF2B5EF4-FFF2-40B4-BE49-F238E27FC236}">
                <a16:creationId xmlns:a16="http://schemas.microsoft.com/office/drawing/2014/main" id="{C7D875FA-5C7D-B46C-B504-0D513CA102E0}"/>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2" name="Google Shape;142;p31">
            <a:hlinkClick r:id="rId5" action="ppaction://hlinksldjump"/>
            <a:extLst>
              <a:ext uri="{FF2B5EF4-FFF2-40B4-BE49-F238E27FC236}">
                <a16:creationId xmlns:a16="http://schemas.microsoft.com/office/drawing/2014/main" id="{A1AA9A71-F369-4DFE-06B6-8C0DAD4052C9}"/>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8D976186-5B40-7D5A-0F07-24C921F3E183}"/>
              </a:ext>
            </a:extLst>
          </p:cNvPr>
          <p:cNvSpPr txBox="1"/>
          <p:nvPr/>
        </p:nvSpPr>
        <p:spPr>
          <a:xfrm>
            <a:off x="3083235" y="226818"/>
            <a:ext cx="5890570" cy="1169551"/>
          </a:xfrm>
          <a:prstGeom prst="rect">
            <a:avLst/>
          </a:prstGeom>
          <a:noFill/>
        </p:spPr>
        <p:txBody>
          <a:bodyPr wrap="square">
            <a:spAutoFit/>
          </a:bodyPr>
          <a:lstStyle/>
          <a:p>
            <a:pPr>
              <a:buNone/>
            </a:pPr>
            <a:r>
              <a:rPr lang="en-GB" dirty="0">
                <a:latin typeface="Castledown" panose="02000503040000020003" pitchFamily="2" charset="0"/>
              </a:rPr>
              <a:t>💼 Business Tourism in Swindon</a:t>
            </a:r>
          </a:p>
          <a:p>
            <a:pPr>
              <a:buNone/>
            </a:pPr>
            <a:r>
              <a:rPr lang="en-GB" dirty="0">
                <a:latin typeface="Castledown" panose="02000503040000020003" pitchFamily="2" charset="0"/>
              </a:rPr>
              <a:t>The railway didn’t just carry passengers and goods — it also brought business people to Swindon!</a:t>
            </a:r>
            <a:br>
              <a:rPr lang="en-GB" dirty="0">
                <a:latin typeface="Castledown" panose="02000503040000020003" pitchFamily="2" charset="0"/>
              </a:rPr>
            </a:br>
            <a:r>
              <a:rPr lang="en-GB" dirty="0">
                <a:latin typeface="Castledown" panose="02000503040000020003" pitchFamily="2" charset="0"/>
              </a:rPr>
              <a:t>Because the town was well-connected by train and growing fast, it became a popular place for conferences, exhibitions, and meetings.</a:t>
            </a:r>
          </a:p>
        </p:txBody>
      </p:sp>
      <p:sp>
        <p:nvSpPr>
          <p:cNvPr id="7" name="TextBox 6">
            <a:extLst>
              <a:ext uri="{FF2B5EF4-FFF2-40B4-BE49-F238E27FC236}">
                <a16:creationId xmlns:a16="http://schemas.microsoft.com/office/drawing/2014/main" id="{4036642D-9477-1600-FED2-B1692F422083}"/>
              </a:ext>
            </a:extLst>
          </p:cNvPr>
          <p:cNvSpPr txBox="1"/>
          <p:nvPr/>
        </p:nvSpPr>
        <p:spPr>
          <a:xfrm>
            <a:off x="280219" y="1644379"/>
            <a:ext cx="2556000" cy="1938992"/>
          </a:xfrm>
          <a:prstGeom prst="rect">
            <a:avLst/>
          </a:prstGeom>
          <a:noFill/>
        </p:spPr>
        <p:txBody>
          <a:bodyPr wrap="square">
            <a:spAutoFit/>
          </a:bodyPr>
          <a:lstStyle/>
          <a:p>
            <a:pPr algn="ctr">
              <a:buNone/>
            </a:pPr>
            <a:r>
              <a:rPr lang="en-GB" sz="1200" dirty="0">
                <a:latin typeface="Castledown" panose="02000503040000020003" pitchFamily="2" charset="0"/>
              </a:rPr>
              <a:t>🚂 How the Railway Helped</a:t>
            </a:r>
          </a:p>
          <a:p>
            <a:pPr algn="ctr">
              <a:buFont typeface="Arial" panose="020B0604020202020204" pitchFamily="34" charset="0"/>
              <a:buChar char="•"/>
            </a:pPr>
            <a:r>
              <a:rPr lang="en-GB" sz="1200" dirty="0">
                <a:latin typeface="Castledown" panose="02000503040000020003" pitchFamily="2" charset="0"/>
              </a:rPr>
              <a:t>Business </a:t>
            </a:r>
            <a:r>
              <a:rPr lang="en-GB" sz="1200" dirty="0" err="1">
                <a:latin typeface="Castledown" panose="02000503040000020003" pitchFamily="2" charset="0"/>
              </a:rPr>
              <a:t>travelers</a:t>
            </a:r>
            <a:r>
              <a:rPr lang="en-GB" sz="1200" dirty="0">
                <a:latin typeface="Castledown" panose="02000503040000020003" pitchFamily="2" charset="0"/>
              </a:rPr>
              <a:t> could reach Swindon quickly from London, Bristol, and other towns.</a:t>
            </a:r>
          </a:p>
          <a:p>
            <a:pPr algn="ctr">
              <a:buFont typeface="Arial" panose="020B0604020202020204" pitchFamily="34" charset="0"/>
              <a:buChar char="•"/>
            </a:pPr>
            <a:r>
              <a:rPr lang="en-GB" sz="1200" dirty="0">
                <a:latin typeface="Castledown" panose="02000503040000020003" pitchFamily="2" charset="0"/>
              </a:rPr>
              <a:t>This made it easier for companies to visit factories, workshops, and offices.</a:t>
            </a:r>
          </a:p>
          <a:p>
            <a:pPr algn="ctr">
              <a:buFont typeface="Arial" panose="020B0604020202020204" pitchFamily="34" charset="0"/>
              <a:buChar char="•"/>
            </a:pPr>
            <a:r>
              <a:rPr lang="en-GB" sz="1200" dirty="0">
                <a:latin typeface="Castledown" panose="02000503040000020003" pitchFamily="2" charset="0"/>
              </a:rPr>
              <a:t>The railway allowed goods and products to arrive on time for exhibitions and trade shows.</a:t>
            </a:r>
          </a:p>
        </p:txBody>
      </p:sp>
      <p:sp>
        <p:nvSpPr>
          <p:cNvPr id="9" name="TextBox 8">
            <a:extLst>
              <a:ext uri="{FF2B5EF4-FFF2-40B4-BE49-F238E27FC236}">
                <a16:creationId xmlns:a16="http://schemas.microsoft.com/office/drawing/2014/main" id="{79FB848A-73E2-C900-7D8F-6C4B9B3B5FD4}"/>
              </a:ext>
            </a:extLst>
          </p:cNvPr>
          <p:cNvSpPr txBox="1"/>
          <p:nvPr/>
        </p:nvSpPr>
        <p:spPr>
          <a:xfrm>
            <a:off x="3328912" y="1644379"/>
            <a:ext cx="2556000" cy="2123658"/>
          </a:xfrm>
          <a:prstGeom prst="rect">
            <a:avLst/>
          </a:prstGeom>
          <a:noFill/>
        </p:spPr>
        <p:txBody>
          <a:bodyPr wrap="square">
            <a:spAutoFit/>
          </a:bodyPr>
          <a:lstStyle/>
          <a:p>
            <a:pPr algn="ctr">
              <a:buNone/>
            </a:pPr>
            <a:r>
              <a:rPr lang="en-GB" sz="1200" dirty="0">
                <a:latin typeface="Castledown" panose="02000503040000020003" pitchFamily="2" charset="0"/>
              </a:rPr>
              <a:t>🏢 Conferences and Exhibitions</a:t>
            </a:r>
          </a:p>
          <a:p>
            <a:pPr algn="ctr">
              <a:buFont typeface="Arial" panose="020B0604020202020204" pitchFamily="34" charset="0"/>
              <a:buChar char="•"/>
            </a:pPr>
            <a:r>
              <a:rPr lang="en-GB" sz="1200" dirty="0">
                <a:latin typeface="Castledown" panose="02000503040000020003" pitchFamily="2" charset="0"/>
              </a:rPr>
              <a:t>As Swindon’s industries grew, so did the need for places to meet and show products.</a:t>
            </a:r>
          </a:p>
          <a:p>
            <a:pPr algn="ctr">
              <a:buFont typeface="Arial" panose="020B0604020202020204" pitchFamily="34" charset="0"/>
              <a:buChar char="•"/>
            </a:pPr>
            <a:r>
              <a:rPr lang="en-GB" sz="1200" dirty="0">
                <a:latin typeface="Castledown" panose="02000503040000020003" pitchFamily="2" charset="0"/>
              </a:rPr>
              <a:t>Business tourism helped local hotels, restaurants, and shops welcome visitors from across the country.</a:t>
            </a:r>
          </a:p>
          <a:p>
            <a:pPr algn="ctr">
              <a:buFont typeface="Arial" panose="020B0604020202020204" pitchFamily="34" charset="0"/>
              <a:buChar char="•"/>
            </a:pPr>
            <a:r>
              <a:rPr lang="en-GB" sz="1200" dirty="0">
                <a:latin typeface="Castledown" panose="02000503040000020003" pitchFamily="2" charset="0"/>
              </a:rPr>
              <a:t>This brought money and jobs to the town, boosting the local economy</a:t>
            </a:r>
          </a:p>
        </p:txBody>
      </p:sp>
      <p:sp>
        <p:nvSpPr>
          <p:cNvPr id="11" name="TextBox 10">
            <a:extLst>
              <a:ext uri="{FF2B5EF4-FFF2-40B4-BE49-F238E27FC236}">
                <a16:creationId xmlns:a16="http://schemas.microsoft.com/office/drawing/2014/main" id="{486A398D-1554-C93D-1FCC-AB55B4560B88}"/>
              </a:ext>
            </a:extLst>
          </p:cNvPr>
          <p:cNvSpPr txBox="1"/>
          <p:nvPr/>
        </p:nvSpPr>
        <p:spPr>
          <a:xfrm>
            <a:off x="6377605" y="1644379"/>
            <a:ext cx="2556000" cy="2492990"/>
          </a:xfrm>
          <a:prstGeom prst="rect">
            <a:avLst/>
          </a:prstGeom>
          <a:noFill/>
        </p:spPr>
        <p:txBody>
          <a:bodyPr wrap="square">
            <a:spAutoFit/>
          </a:bodyPr>
          <a:lstStyle/>
          <a:p>
            <a:pPr algn="ctr"/>
            <a:r>
              <a:rPr lang="en-GB" sz="1200">
                <a:latin typeface="Castledown" panose="02000503040000020003" pitchFamily="2" charset="0"/>
              </a:rPr>
              <a:t>🌍 Why It Matters</a:t>
            </a:r>
          </a:p>
          <a:p>
            <a:pPr algn="ctr"/>
            <a:r>
              <a:rPr lang="en-GB" sz="1200">
                <a:latin typeface="Castledown" panose="02000503040000020003" pitchFamily="2" charset="0"/>
              </a:rPr>
              <a:t>Business tourism shows how the railway didn’t just affect workers and factories, but also the economy and reputation of Swindon.</a:t>
            </a:r>
          </a:p>
          <a:p>
            <a:pPr algn="ctr"/>
            <a:r>
              <a:rPr lang="en-GB" sz="1200">
                <a:latin typeface="Castledown" panose="02000503040000020003" pitchFamily="2" charset="0"/>
              </a:rPr>
              <a:t>It helped the town grow and become famous as a centre for industry and innovation.</a:t>
            </a:r>
          </a:p>
          <a:p>
            <a:pPr algn="ctr"/>
            <a:r>
              <a:rPr lang="en-GB" sz="1200">
                <a:latin typeface="Castledown" panose="02000503040000020003" pitchFamily="2" charset="0"/>
              </a:rPr>
              <a:t>Visitors could see new technologies, learn about industry, and share ideas, all thanks to the railway.</a:t>
            </a:r>
          </a:p>
        </p:txBody>
      </p:sp>
      <p:sp>
        <p:nvSpPr>
          <p:cNvPr id="15" name="TextBox 14">
            <a:extLst>
              <a:ext uri="{FF2B5EF4-FFF2-40B4-BE49-F238E27FC236}">
                <a16:creationId xmlns:a16="http://schemas.microsoft.com/office/drawing/2014/main" id="{D0C47B96-8518-B4D4-2975-A0772553919D}"/>
              </a:ext>
            </a:extLst>
          </p:cNvPr>
          <p:cNvSpPr txBox="1"/>
          <p:nvPr/>
        </p:nvSpPr>
        <p:spPr>
          <a:xfrm>
            <a:off x="2240410" y="5520914"/>
            <a:ext cx="3362633" cy="1015663"/>
          </a:xfrm>
          <a:prstGeom prst="rect">
            <a:avLst/>
          </a:prstGeom>
          <a:noFill/>
        </p:spPr>
        <p:txBody>
          <a:bodyPr wrap="square">
            <a:spAutoFit/>
          </a:bodyPr>
          <a:lstStyle/>
          <a:p>
            <a:pPr>
              <a:buNone/>
            </a:pPr>
            <a:r>
              <a:rPr lang="en-GB" sz="1200" dirty="0">
                <a:latin typeface="Castledown" panose="02000503040000020003" pitchFamily="2" charset="0"/>
              </a:rPr>
              <a:t>💡 Fun Fact:</a:t>
            </a:r>
          </a:p>
          <a:p>
            <a:pPr>
              <a:buNone/>
            </a:pPr>
            <a:r>
              <a:rPr lang="en-GB" sz="1200" dirty="0">
                <a:latin typeface="Castledown" panose="02000503040000020003" pitchFamily="2" charset="0"/>
              </a:rPr>
              <a:t>Some of the railway hotels in Swindon were built specifically to host visiting engineers and businesspeople, making it easy for them to stay near the Works!</a:t>
            </a:r>
          </a:p>
        </p:txBody>
      </p:sp>
      <p:pic>
        <p:nvPicPr>
          <p:cNvPr id="22" name="Graphic 21" descr="Board Of Directors with solid fill">
            <a:extLst>
              <a:ext uri="{FF2B5EF4-FFF2-40B4-BE49-F238E27FC236}">
                <a16:creationId xmlns:a16="http://schemas.microsoft.com/office/drawing/2014/main" id="{A05D4B74-EDD7-0935-7DE5-49A0F095E6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5123" y="354393"/>
            <a:ext cx="914400" cy="914400"/>
          </a:xfrm>
          <a:prstGeom prst="rect">
            <a:avLst/>
          </a:prstGeom>
        </p:spPr>
      </p:pic>
      <p:pic>
        <p:nvPicPr>
          <p:cNvPr id="24" name="Picture 23" descr="A green and blue silhouette of a dog&#10;&#10;AI-generated content may be incorrect.">
            <a:extLst>
              <a:ext uri="{FF2B5EF4-FFF2-40B4-BE49-F238E27FC236}">
                <a16:creationId xmlns:a16="http://schemas.microsoft.com/office/drawing/2014/main" id="{CF1B315D-AED1-2C36-CBC6-101C3AFC57EE}"/>
              </a:ext>
            </a:extLst>
          </p:cNvPr>
          <p:cNvPicPr>
            <a:picLocks noChangeAspect="1"/>
          </p:cNvPicPr>
          <p:nvPr/>
        </p:nvPicPr>
        <p:blipFill>
          <a:blip r:embed="rId8"/>
          <a:stretch>
            <a:fillRect/>
          </a:stretch>
        </p:blipFill>
        <p:spPr>
          <a:xfrm>
            <a:off x="1239523" y="3549013"/>
            <a:ext cx="1001569" cy="1664608"/>
          </a:xfrm>
          <a:prstGeom prst="rect">
            <a:avLst/>
          </a:prstGeom>
        </p:spPr>
      </p:pic>
      <p:pic>
        <p:nvPicPr>
          <p:cNvPr id="28" name="Picture 27" descr="A clock with a tick&#10;&#10;AI-generated content may be incorrect.">
            <a:extLst>
              <a:ext uri="{FF2B5EF4-FFF2-40B4-BE49-F238E27FC236}">
                <a16:creationId xmlns:a16="http://schemas.microsoft.com/office/drawing/2014/main" id="{EC3C9BA7-4DFB-46D4-384C-096A0573589E}"/>
              </a:ext>
            </a:extLst>
          </p:cNvPr>
          <p:cNvPicPr>
            <a:picLocks noChangeAspect="1"/>
          </p:cNvPicPr>
          <p:nvPr/>
        </p:nvPicPr>
        <p:blipFill>
          <a:blip r:embed="rId9"/>
          <a:stretch>
            <a:fillRect/>
          </a:stretch>
        </p:blipFill>
        <p:spPr>
          <a:xfrm>
            <a:off x="339477" y="3671360"/>
            <a:ext cx="951664" cy="932017"/>
          </a:xfrm>
          <a:prstGeom prst="rect">
            <a:avLst/>
          </a:prstGeom>
        </p:spPr>
      </p:pic>
      <p:pic>
        <p:nvPicPr>
          <p:cNvPr id="30" name="Picture 29" descr="A group of people with glasses and a stack of papers&#10;&#10;AI-generated content may be incorrect.">
            <a:extLst>
              <a:ext uri="{FF2B5EF4-FFF2-40B4-BE49-F238E27FC236}">
                <a16:creationId xmlns:a16="http://schemas.microsoft.com/office/drawing/2014/main" id="{53F2E64A-0367-BEA4-E901-926F9C640B58}"/>
              </a:ext>
            </a:extLst>
          </p:cNvPr>
          <p:cNvPicPr>
            <a:picLocks noChangeAspect="1"/>
          </p:cNvPicPr>
          <p:nvPr/>
        </p:nvPicPr>
        <p:blipFill>
          <a:blip r:embed="rId10"/>
          <a:stretch>
            <a:fillRect/>
          </a:stretch>
        </p:blipFill>
        <p:spPr>
          <a:xfrm>
            <a:off x="6514287" y="4137368"/>
            <a:ext cx="2172819" cy="1014214"/>
          </a:xfrm>
          <a:prstGeom prst="rect">
            <a:avLst/>
          </a:prstGeom>
        </p:spPr>
      </p:pic>
      <p:pic>
        <p:nvPicPr>
          <p:cNvPr id="32" name="Picture 31" descr="A person standing on a white board&#10;&#10;AI-generated content may be incorrect.">
            <a:extLst>
              <a:ext uri="{FF2B5EF4-FFF2-40B4-BE49-F238E27FC236}">
                <a16:creationId xmlns:a16="http://schemas.microsoft.com/office/drawing/2014/main" id="{434A0CBC-E285-10E6-BB87-A62914BFA19E}"/>
              </a:ext>
            </a:extLst>
          </p:cNvPr>
          <p:cNvPicPr>
            <a:picLocks noChangeAspect="1"/>
          </p:cNvPicPr>
          <p:nvPr/>
        </p:nvPicPr>
        <p:blipFill>
          <a:blip r:embed="rId11"/>
          <a:stretch>
            <a:fillRect/>
          </a:stretch>
        </p:blipFill>
        <p:spPr>
          <a:xfrm>
            <a:off x="3789371" y="3768037"/>
            <a:ext cx="1565257" cy="1273641"/>
          </a:xfrm>
          <a:prstGeom prst="rect">
            <a:avLst/>
          </a:prstGeom>
        </p:spPr>
      </p:pic>
      <p:pic>
        <p:nvPicPr>
          <p:cNvPr id="34" name="Picture 33" descr="A white building with columns and a black background&#10;&#10;AI-generated content may be incorrect.">
            <a:extLst>
              <a:ext uri="{FF2B5EF4-FFF2-40B4-BE49-F238E27FC236}">
                <a16:creationId xmlns:a16="http://schemas.microsoft.com/office/drawing/2014/main" id="{07816174-F569-921E-DDC8-1F73726C0603}"/>
              </a:ext>
            </a:extLst>
          </p:cNvPr>
          <p:cNvPicPr>
            <a:picLocks noChangeAspect="1"/>
          </p:cNvPicPr>
          <p:nvPr/>
        </p:nvPicPr>
        <p:blipFill>
          <a:blip r:embed="rId12"/>
          <a:stretch>
            <a:fillRect/>
          </a:stretch>
        </p:blipFill>
        <p:spPr>
          <a:xfrm>
            <a:off x="725696" y="5471984"/>
            <a:ext cx="1343780" cy="1064593"/>
          </a:xfrm>
          <a:prstGeom prst="rect">
            <a:avLst/>
          </a:prstGeom>
        </p:spPr>
      </p:pic>
    </p:spTree>
    <p:extLst>
      <p:ext uri="{BB962C8B-B14F-4D97-AF65-F5344CB8AC3E}">
        <p14:creationId xmlns:p14="http://schemas.microsoft.com/office/powerpoint/2010/main" val="3251274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CA8276F-885B-84FB-943B-93F3669B0AF8}"/>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80EE05CD-BABB-312A-1DDF-64F6B1CB8A3E}"/>
              </a:ext>
            </a:extLst>
          </p:cNvPr>
          <p:cNvSpPr/>
          <p:nvPr/>
        </p:nvSpPr>
        <p:spPr>
          <a:xfrm>
            <a:off x="2975257" y="210744"/>
            <a:ext cx="5998548" cy="1232885"/>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DD39063B-D08B-A803-B4A8-9FC3A5DBEB7B}"/>
              </a:ext>
            </a:extLst>
          </p:cNvPr>
          <p:cNvSpPr/>
          <p:nvPr/>
        </p:nvSpPr>
        <p:spPr>
          <a:xfrm>
            <a:off x="210395" y="1734001"/>
            <a:ext cx="7390302" cy="1660593"/>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BDD87217-AF05-5E6D-223E-14E0E17E28F0}"/>
              </a:ext>
            </a:extLst>
          </p:cNvPr>
          <p:cNvSpPr/>
          <p:nvPr/>
        </p:nvSpPr>
        <p:spPr>
          <a:xfrm>
            <a:off x="210395" y="3672773"/>
            <a:ext cx="7390302" cy="138499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703170AF-956A-4BA0-F384-153AB8DEBA39}"/>
              </a:ext>
            </a:extLst>
          </p:cNvPr>
          <p:cNvSpPr/>
          <p:nvPr/>
        </p:nvSpPr>
        <p:spPr>
          <a:xfrm>
            <a:off x="210395" y="5336249"/>
            <a:ext cx="6996650" cy="138499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 name="Group 6">
            <a:extLst>
              <a:ext uri="{FF2B5EF4-FFF2-40B4-BE49-F238E27FC236}">
                <a16:creationId xmlns:a16="http://schemas.microsoft.com/office/drawing/2014/main" id="{83545B1B-411D-2E43-4BC7-4ECEA020443A}"/>
              </a:ext>
            </a:extLst>
          </p:cNvPr>
          <p:cNvGrpSpPr/>
          <p:nvPr/>
        </p:nvGrpSpPr>
        <p:grpSpPr>
          <a:xfrm>
            <a:off x="170195" y="223884"/>
            <a:ext cx="2913040" cy="1086244"/>
            <a:chOff x="5227224" y="3264576"/>
            <a:chExt cx="2913040" cy="1086244"/>
          </a:xfrm>
        </p:grpSpPr>
        <p:sp>
          <p:nvSpPr>
            <p:cNvPr id="20" name="Rectangle: Rounded Corners 19">
              <a:extLst>
                <a:ext uri="{FF2B5EF4-FFF2-40B4-BE49-F238E27FC236}">
                  <a16:creationId xmlns:a16="http://schemas.microsoft.com/office/drawing/2014/main" id="{5BDC0285-5D1E-057D-956D-C17A3356CDB0}"/>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Rectangle 20">
              <a:extLst>
                <a:ext uri="{FF2B5EF4-FFF2-40B4-BE49-F238E27FC236}">
                  <a16:creationId xmlns:a16="http://schemas.microsoft.com/office/drawing/2014/main" id="{C394AFA8-D65E-79A7-6988-3817E37A7894}"/>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Day Trip Tourism</a:t>
              </a:r>
            </a:p>
          </p:txBody>
        </p:sp>
      </p:grpSp>
      <p:pic>
        <p:nvPicPr>
          <p:cNvPr id="146" name="Google Shape;146;p31" descr="A picture containing text, clipart&#10;&#10;Description automatically generated">
            <a:extLst>
              <a:ext uri="{FF2B5EF4-FFF2-40B4-BE49-F238E27FC236}">
                <a16:creationId xmlns:a16="http://schemas.microsoft.com/office/drawing/2014/main" id="{FD7C77A3-86A1-CE85-B36D-49393E643FD4}"/>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2" name="Google Shape;142;p31">
            <a:hlinkClick r:id="rId4" action="ppaction://hlinksldjump"/>
            <a:extLst>
              <a:ext uri="{FF2B5EF4-FFF2-40B4-BE49-F238E27FC236}">
                <a16:creationId xmlns:a16="http://schemas.microsoft.com/office/drawing/2014/main" id="{978FD069-1E56-686F-AF91-83A55B0514A5}"/>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795553BA-4914-742C-B925-5FA32DB9A350}"/>
              </a:ext>
            </a:extLst>
          </p:cNvPr>
          <p:cNvSpPr txBox="1"/>
          <p:nvPr/>
        </p:nvSpPr>
        <p:spPr>
          <a:xfrm>
            <a:off x="3083235" y="223884"/>
            <a:ext cx="5890570" cy="1169551"/>
          </a:xfrm>
          <a:prstGeom prst="rect">
            <a:avLst/>
          </a:prstGeom>
          <a:noFill/>
        </p:spPr>
        <p:txBody>
          <a:bodyPr wrap="square">
            <a:spAutoFit/>
          </a:bodyPr>
          <a:lstStyle/>
          <a:p>
            <a:pPr>
              <a:buNone/>
            </a:pPr>
            <a:r>
              <a:rPr lang="en-GB" dirty="0">
                <a:latin typeface="Castledown" panose="02000503040000020003" pitchFamily="2" charset="0"/>
              </a:rPr>
              <a:t>🚋 Day Trip Tourism in Swindon</a:t>
            </a:r>
          </a:p>
          <a:p>
            <a:pPr>
              <a:buNone/>
            </a:pPr>
            <a:r>
              <a:rPr lang="en-GB" dirty="0">
                <a:latin typeface="Castledown" panose="02000503040000020003" pitchFamily="2" charset="0"/>
              </a:rPr>
              <a:t>The railway didn’t just bring workers and business people — it also made Swindon a fun place to visit for a day!</a:t>
            </a:r>
            <a:br>
              <a:rPr lang="en-GB" dirty="0">
                <a:latin typeface="Castledown" panose="02000503040000020003" pitchFamily="2" charset="0"/>
              </a:rPr>
            </a:br>
            <a:r>
              <a:rPr lang="en-GB" dirty="0">
                <a:latin typeface="Castledown" panose="02000503040000020003" pitchFamily="2" charset="0"/>
              </a:rPr>
              <a:t>Because trains could take people quickly from London, Bristol, and other towns, Swindon became an easy and exciting day trip destination.</a:t>
            </a:r>
          </a:p>
        </p:txBody>
      </p:sp>
      <p:sp>
        <p:nvSpPr>
          <p:cNvPr id="6" name="TextBox 5">
            <a:extLst>
              <a:ext uri="{FF2B5EF4-FFF2-40B4-BE49-F238E27FC236}">
                <a16:creationId xmlns:a16="http://schemas.microsoft.com/office/drawing/2014/main" id="{A8A456C9-3333-BFD1-F3FB-81F5FE52AFC4}"/>
              </a:ext>
            </a:extLst>
          </p:cNvPr>
          <p:cNvSpPr txBox="1"/>
          <p:nvPr/>
        </p:nvSpPr>
        <p:spPr>
          <a:xfrm>
            <a:off x="3028697" y="1775775"/>
            <a:ext cx="4572000" cy="1569660"/>
          </a:xfrm>
          <a:prstGeom prst="rect">
            <a:avLst/>
          </a:prstGeom>
          <a:noFill/>
        </p:spPr>
        <p:txBody>
          <a:bodyPr wrap="square">
            <a:spAutoFit/>
          </a:bodyPr>
          <a:lstStyle/>
          <a:p>
            <a:pPr>
              <a:buNone/>
            </a:pPr>
            <a:r>
              <a:rPr lang="en-GB" sz="1200" dirty="0">
                <a:latin typeface="Castledown" panose="02000503040000020003" pitchFamily="2" charset="0"/>
              </a:rPr>
              <a:t>🏛️ Visiting Museums and Heritage Sites</a:t>
            </a:r>
          </a:p>
          <a:p>
            <a:pPr>
              <a:buFont typeface="Arial" panose="020B0604020202020204" pitchFamily="34" charset="0"/>
              <a:buChar char="•"/>
            </a:pPr>
            <a:r>
              <a:rPr lang="en-GB" sz="1200" dirty="0">
                <a:latin typeface="Castledown" panose="02000503040000020003" pitchFamily="2" charset="0"/>
              </a:rPr>
              <a:t>People could come to see STEAM – Museum of the Great Western Railway, exploring old locomotives, carriages, and workshops.</a:t>
            </a:r>
          </a:p>
          <a:p>
            <a:pPr>
              <a:buFont typeface="Arial" panose="020B0604020202020204" pitchFamily="34" charset="0"/>
              <a:buChar char="•"/>
            </a:pPr>
            <a:r>
              <a:rPr lang="en-GB" sz="1200" dirty="0">
                <a:latin typeface="Castledown" panose="02000503040000020003" pitchFamily="2" charset="0"/>
              </a:rPr>
              <a:t>The Railway Village offered a look at Victorian homes where railway workers and their families lived.</a:t>
            </a:r>
          </a:p>
          <a:p>
            <a:pPr>
              <a:buFont typeface="Arial" panose="020B0604020202020204" pitchFamily="34" charset="0"/>
              <a:buChar char="•"/>
            </a:pPr>
            <a:r>
              <a:rPr lang="en-GB" sz="1200" dirty="0">
                <a:latin typeface="Castledown" panose="02000503040000020003" pitchFamily="2" charset="0"/>
              </a:rPr>
              <a:t>Other cultural and industrial sites, like the Swindon Museum and Art Gallery, showed the town’s history, art, and inventions.</a:t>
            </a:r>
          </a:p>
        </p:txBody>
      </p:sp>
      <p:sp>
        <p:nvSpPr>
          <p:cNvPr id="9" name="TextBox 8">
            <a:extLst>
              <a:ext uri="{FF2B5EF4-FFF2-40B4-BE49-F238E27FC236}">
                <a16:creationId xmlns:a16="http://schemas.microsoft.com/office/drawing/2014/main" id="{B654B6E7-696A-29A0-5242-1954DED65E97}"/>
              </a:ext>
            </a:extLst>
          </p:cNvPr>
          <p:cNvSpPr txBox="1"/>
          <p:nvPr/>
        </p:nvSpPr>
        <p:spPr>
          <a:xfrm>
            <a:off x="433442" y="3857438"/>
            <a:ext cx="4138558" cy="1015663"/>
          </a:xfrm>
          <a:prstGeom prst="rect">
            <a:avLst/>
          </a:prstGeom>
          <a:noFill/>
        </p:spPr>
        <p:txBody>
          <a:bodyPr wrap="square">
            <a:spAutoFit/>
          </a:bodyPr>
          <a:lstStyle/>
          <a:p>
            <a:pPr>
              <a:buNone/>
            </a:pPr>
            <a:r>
              <a:rPr lang="en-GB" sz="1200" dirty="0">
                <a:latin typeface="Castledown" panose="02000503040000020003" pitchFamily="2" charset="0"/>
              </a:rPr>
              <a:t>🍴 Enjoying the Town</a:t>
            </a:r>
          </a:p>
          <a:p>
            <a:pPr>
              <a:buFont typeface="Arial" panose="020B0604020202020204" pitchFamily="34" charset="0"/>
              <a:buChar char="•"/>
            </a:pPr>
            <a:r>
              <a:rPr lang="en-GB" sz="1200" dirty="0">
                <a:latin typeface="Castledown" panose="02000503040000020003" pitchFamily="2" charset="0"/>
              </a:rPr>
              <a:t>Visitors didn’t just explore history — they could eat at cafes, visit markets, and walk through parks.</a:t>
            </a:r>
          </a:p>
          <a:p>
            <a:pPr>
              <a:buFont typeface="Arial" panose="020B0604020202020204" pitchFamily="34" charset="0"/>
              <a:buChar char="•"/>
            </a:pPr>
            <a:r>
              <a:rPr lang="en-GB" sz="1200" dirty="0">
                <a:latin typeface="Castledown" panose="02000503040000020003" pitchFamily="2" charset="0"/>
              </a:rPr>
              <a:t>Shops and attractions benefited from the extra visitors, helping local businesses grow.</a:t>
            </a:r>
          </a:p>
        </p:txBody>
      </p:sp>
      <p:sp>
        <p:nvSpPr>
          <p:cNvPr id="11" name="TextBox 10">
            <a:extLst>
              <a:ext uri="{FF2B5EF4-FFF2-40B4-BE49-F238E27FC236}">
                <a16:creationId xmlns:a16="http://schemas.microsoft.com/office/drawing/2014/main" id="{EA1EE073-A4A1-B056-6BEF-F4DEC601C4DE}"/>
              </a:ext>
            </a:extLst>
          </p:cNvPr>
          <p:cNvSpPr txBox="1"/>
          <p:nvPr/>
        </p:nvSpPr>
        <p:spPr>
          <a:xfrm>
            <a:off x="1426498" y="5460585"/>
            <a:ext cx="5859203" cy="1200329"/>
          </a:xfrm>
          <a:prstGeom prst="rect">
            <a:avLst/>
          </a:prstGeom>
          <a:noFill/>
        </p:spPr>
        <p:txBody>
          <a:bodyPr wrap="square">
            <a:spAutoFit/>
          </a:bodyPr>
          <a:lstStyle/>
          <a:p>
            <a:pPr>
              <a:buNone/>
            </a:pPr>
            <a:r>
              <a:rPr lang="en-GB" sz="1200" dirty="0">
                <a:latin typeface="Castledown" panose="02000503040000020003" pitchFamily="2" charset="0"/>
              </a:rPr>
              <a:t>🌍 Why It Matters</a:t>
            </a:r>
          </a:p>
          <a:p>
            <a:pPr>
              <a:buFont typeface="Arial" panose="020B0604020202020204" pitchFamily="34" charset="0"/>
              <a:buChar char="•"/>
            </a:pPr>
            <a:r>
              <a:rPr lang="en-GB" sz="1200" dirty="0">
                <a:latin typeface="Castledown" panose="02000503040000020003" pitchFamily="2" charset="0"/>
              </a:rPr>
              <a:t>Day trip tourism shows how the railway made Swindon accessible and appealing to everyone, not just workers or business people.</a:t>
            </a:r>
          </a:p>
          <a:p>
            <a:pPr>
              <a:buFont typeface="Arial" panose="020B0604020202020204" pitchFamily="34" charset="0"/>
              <a:buChar char="•"/>
            </a:pPr>
            <a:r>
              <a:rPr lang="en-GB" sz="1200" dirty="0">
                <a:latin typeface="Castledown" panose="02000503040000020003" pitchFamily="2" charset="0"/>
              </a:rPr>
              <a:t>It helped the town share its history and culture with more people.</a:t>
            </a:r>
          </a:p>
          <a:p>
            <a:pPr>
              <a:buFont typeface="Arial" panose="020B0604020202020204" pitchFamily="34" charset="0"/>
              <a:buChar char="•"/>
            </a:pPr>
            <a:r>
              <a:rPr lang="en-GB" sz="1200" dirty="0">
                <a:latin typeface="Castledown" panose="02000503040000020003" pitchFamily="2" charset="0"/>
              </a:rPr>
              <a:t>These trips brought in extra money, supporting museums, shops, and other attractions.</a:t>
            </a:r>
          </a:p>
        </p:txBody>
      </p:sp>
      <p:pic>
        <p:nvPicPr>
          <p:cNvPr id="16" name="Graphic 15" descr="Ticket with solid fill">
            <a:extLst>
              <a:ext uri="{FF2B5EF4-FFF2-40B4-BE49-F238E27FC236}">
                <a16:creationId xmlns:a16="http://schemas.microsoft.com/office/drawing/2014/main" id="{8B7A9598-864B-FE71-5079-C20E481E9B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6691" y="308913"/>
            <a:ext cx="914400" cy="914400"/>
          </a:xfrm>
          <a:prstGeom prst="rect">
            <a:avLst/>
          </a:prstGeom>
        </p:spPr>
      </p:pic>
      <p:pic>
        <p:nvPicPr>
          <p:cNvPr id="7170" name="Picture 2" descr="Steam Railway Museum, Swindon © Jaggery ...">
            <a:extLst>
              <a:ext uri="{FF2B5EF4-FFF2-40B4-BE49-F238E27FC236}">
                <a16:creationId xmlns:a16="http://schemas.microsoft.com/office/drawing/2014/main" id="{B2C89CBD-6A85-3517-DDFA-E6ADF23F13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3159" y="1882397"/>
            <a:ext cx="2110041" cy="1331870"/>
          </a:xfrm>
          <a:custGeom>
            <a:avLst/>
            <a:gdLst>
              <a:gd name="connsiteX0" fmla="*/ 0 w 2110041"/>
              <a:gd name="connsiteY0" fmla="*/ 0 h 1331870"/>
              <a:gd name="connsiteX1" fmla="*/ 464209 w 2110041"/>
              <a:gd name="connsiteY1" fmla="*/ 0 h 1331870"/>
              <a:gd name="connsiteX2" fmla="*/ 1033920 w 2110041"/>
              <a:gd name="connsiteY2" fmla="*/ 0 h 1331870"/>
              <a:gd name="connsiteX3" fmla="*/ 1519230 w 2110041"/>
              <a:gd name="connsiteY3" fmla="*/ 0 h 1331870"/>
              <a:gd name="connsiteX4" fmla="*/ 2110041 w 2110041"/>
              <a:gd name="connsiteY4" fmla="*/ 0 h 1331870"/>
              <a:gd name="connsiteX5" fmla="*/ 2110041 w 2110041"/>
              <a:gd name="connsiteY5" fmla="*/ 625979 h 1331870"/>
              <a:gd name="connsiteX6" fmla="*/ 2110041 w 2110041"/>
              <a:gd name="connsiteY6" fmla="*/ 1331870 h 1331870"/>
              <a:gd name="connsiteX7" fmla="*/ 1582531 w 2110041"/>
              <a:gd name="connsiteY7" fmla="*/ 1331870 h 1331870"/>
              <a:gd name="connsiteX8" fmla="*/ 1055021 w 2110041"/>
              <a:gd name="connsiteY8" fmla="*/ 1331870 h 1331870"/>
              <a:gd name="connsiteX9" fmla="*/ 485309 w 2110041"/>
              <a:gd name="connsiteY9" fmla="*/ 1331870 h 1331870"/>
              <a:gd name="connsiteX10" fmla="*/ 0 w 2110041"/>
              <a:gd name="connsiteY10" fmla="*/ 1331870 h 1331870"/>
              <a:gd name="connsiteX11" fmla="*/ 0 w 2110041"/>
              <a:gd name="connsiteY11" fmla="*/ 692572 h 1331870"/>
              <a:gd name="connsiteX12" fmla="*/ 0 w 2110041"/>
              <a:gd name="connsiteY12" fmla="*/ 0 h 1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0041" h="1331870" extrusionOk="0">
                <a:moveTo>
                  <a:pt x="0" y="0"/>
                </a:moveTo>
                <a:cubicBezTo>
                  <a:pt x="227379" y="675"/>
                  <a:pt x="249814" y="10121"/>
                  <a:pt x="464209" y="0"/>
                </a:cubicBezTo>
                <a:cubicBezTo>
                  <a:pt x="678604" y="-10121"/>
                  <a:pt x="766406" y="14638"/>
                  <a:pt x="1033920" y="0"/>
                </a:cubicBezTo>
                <a:cubicBezTo>
                  <a:pt x="1301434" y="-14638"/>
                  <a:pt x="1396165" y="-2592"/>
                  <a:pt x="1519230" y="0"/>
                </a:cubicBezTo>
                <a:cubicBezTo>
                  <a:pt x="1642295" y="2592"/>
                  <a:pt x="1904379" y="-25552"/>
                  <a:pt x="2110041" y="0"/>
                </a:cubicBezTo>
                <a:cubicBezTo>
                  <a:pt x="2108821" y="128764"/>
                  <a:pt x="2085588" y="353849"/>
                  <a:pt x="2110041" y="625979"/>
                </a:cubicBezTo>
                <a:cubicBezTo>
                  <a:pt x="2134494" y="898109"/>
                  <a:pt x="2107461" y="1097765"/>
                  <a:pt x="2110041" y="1331870"/>
                </a:cubicBezTo>
                <a:cubicBezTo>
                  <a:pt x="1931705" y="1353279"/>
                  <a:pt x="1832295" y="1326539"/>
                  <a:pt x="1582531" y="1331870"/>
                </a:cubicBezTo>
                <a:cubicBezTo>
                  <a:pt x="1332767" y="1337202"/>
                  <a:pt x="1181099" y="1350345"/>
                  <a:pt x="1055021" y="1331870"/>
                </a:cubicBezTo>
                <a:cubicBezTo>
                  <a:pt x="928943" y="1313396"/>
                  <a:pt x="757172" y="1326462"/>
                  <a:pt x="485309" y="1331870"/>
                </a:cubicBezTo>
                <a:cubicBezTo>
                  <a:pt x="213446" y="1337278"/>
                  <a:pt x="98350" y="1318857"/>
                  <a:pt x="0" y="1331870"/>
                </a:cubicBezTo>
                <a:cubicBezTo>
                  <a:pt x="7655" y="1195216"/>
                  <a:pt x="-10534" y="891635"/>
                  <a:pt x="0" y="692572"/>
                </a:cubicBezTo>
                <a:cubicBezTo>
                  <a:pt x="10534" y="493509"/>
                  <a:pt x="-22040" y="281901"/>
                  <a:pt x="0" y="0"/>
                </a:cubicBezTo>
                <a:close/>
              </a:path>
            </a:pathLst>
          </a:custGeom>
          <a:noFill/>
          <a:ln>
            <a:solidFill>
              <a:schemeClr val="tx1"/>
            </a:solidFill>
            <a:extLst>
              <a:ext uri="{C807C97D-BFC1-408E-A445-0C87EB9F89A2}">
                <ask:lineSketchStyleProps xmlns:ask="http://schemas.microsoft.com/office/drawing/2018/sketchyshapes" sd="531546150">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5A6A5B1F-305A-3E03-F16F-D0754612F2C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016" y="5397716"/>
            <a:ext cx="1062730" cy="128673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File:Swindon Designer Outlet, Swindon ...">
            <a:extLst>
              <a:ext uri="{FF2B5EF4-FFF2-40B4-BE49-F238E27FC236}">
                <a16:creationId xmlns:a16="http://schemas.microsoft.com/office/drawing/2014/main" id="{DD8D811D-F2DF-6983-B716-38C6F23981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49556" y="3753269"/>
            <a:ext cx="1634103" cy="1224000"/>
          </a:xfrm>
          <a:custGeom>
            <a:avLst/>
            <a:gdLst>
              <a:gd name="connsiteX0" fmla="*/ 0 w 1634103"/>
              <a:gd name="connsiteY0" fmla="*/ 0 h 1224000"/>
              <a:gd name="connsiteX1" fmla="*/ 512019 w 1634103"/>
              <a:gd name="connsiteY1" fmla="*/ 0 h 1224000"/>
              <a:gd name="connsiteX2" fmla="*/ 1040379 w 1634103"/>
              <a:gd name="connsiteY2" fmla="*/ 0 h 1224000"/>
              <a:gd name="connsiteX3" fmla="*/ 1634103 w 1634103"/>
              <a:gd name="connsiteY3" fmla="*/ 0 h 1224000"/>
              <a:gd name="connsiteX4" fmla="*/ 1634103 w 1634103"/>
              <a:gd name="connsiteY4" fmla="*/ 636480 h 1224000"/>
              <a:gd name="connsiteX5" fmla="*/ 1634103 w 1634103"/>
              <a:gd name="connsiteY5" fmla="*/ 1224000 h 1224000"/>
              <a:gd name="connsiteX6" fmla="*/ 1105743 w 1634103"/>
              <a:gd name="connsiteY6" fmla="*/ 1224000 h 1224000"/>
              <a:gd name="connsiteX7" fmla="*/ 544701 w 1634103"/>
              <a:gd name="connsiteY7" fmla="*/ 1224000 h 1224000"/>
              <a:gd name="connsiteX8" fmla="*/ 0 w 1634103"/>
              <a:gd name="connsiteY8" fmla="*/ 1224000 h 1224000"/>
              <a:gd name="connsiteX9" fmla="*/ 0 w 1634103"/>
              <a:gd name="connsiteY9" fmla="*/ 612000 h 1224000"/>
              <a:gd name="connsiteX10" fmla="*/ 0 w 1634103"/>
              <a:gd name="connsiteY10" fmla="*/ 0 h 12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4103" h="1224000" extrusionOk="0">
                <a:moveTo>
                  <a:pt x="0" y="0"/>
                </a:moveTo>
                <a:cubicBezTo>
                  <a:pt x="182969" y="-9531"/>
                  <a:pt x="284818" y="-21504"/>
                  <a:pt x="512019" y="0"/>
                </a:cubicBezTo>
                <a:cubicBezTo>
                  <a:pt x="739220" y="21504"/>
                  <a:pt x="864074" y="-15333"/>
                  <a:pt x="1040379" y="0"/>
                </a:cubicBezTo>
                <a:cubicBezTo>
                  <a:pt x="1216684" y="15333"/>
                  <a:pt x="1440467" y="-24829"/>
                  <a:pt x="1634103" y="0"/>
                </a:cubicBezTo>
                <a:cubicBezTo>
                  <a:pt x="1603520" y="277904"/>
                  <a:pt x="1606969" y="365334"/>
                  <a:pt x="1634103" y="636480"/>
                </a:cubicBezTo>
                <a:cubicBezTo>
                  <a:pt x="1661237" y="907626"/>
                  <a:pt x="1620956" y="967298"/>
                  <a:pt x="1634103" y="1224000"/>
                </a:cubicBezTo>
                <a:cubicBezTo>
                  <a:pt x="1449294" y="1227494"/>
                  <a:pt x="1336763" y="1239160"/>
                  <a:pt x="1105743" y="1224000"/>
                </a:cubicBezTo>
                <a:cubicBezTo>
                  <a:pt x="874723" y="1208840"/>
                  <a:pt x="726787" y="1245765"/>
                  <a:pt x="544701" y="1224000"/>
                </a:cubicBezTo>
                <a:cubicBezTo>
                  <a:pt x="362615" y="1202235"/>
                  <a:pt x="246088" y="1227872"/>
                  <a:pt x="0" y="1224000"/>
                </a:cubicBezTo>
                <a:cubicBezTo>
                  <a:pt x="10591" y="1053395"/>
                  <a:pt x="-3402" y="878593"/>
                  <a:pt x="0" y="612000"/>
                </a:cubicBezTo>
                <a:cubicBezTo>
                  <a:pt x="3402" y="345407"/>
                  <a:pt x="30456" y="292567"/>
                  <a:pt x="0" y="0"/>
                </a:cubicBezTo>
                <a:close/>
              </a:path>
            </a:pathLst>
          </a:custGeom>
          <a:noFill/>
          <a:ln>
            <a:solidFill>
              <a:schemeClr val="tx1"/>
            </a:solidFill>
            <a:extLst>
              <a:ext uri="{C807C97D-BFC1-408E-A445-0C87EB9F89A2}">
                <ask:lineSketchStyleProps xmlns:ask="http://schemas.microsoft.com/office/drawing/2018/sketchyshapes" sd="3809358703">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18" name="Picture 17" descr="A close up of a card&#10;&#10;AI-generated content may be incorrect.">
            <a:extLst>
              <a:ext uri="{FF2B5EF4-FFF2-40B4-BE49-F238E27FC236}">
                <a16:creationId xmlns:a16="http://schemas.microsoft.com/office/drawing/2014/main" id="{8174E485-C853-9D4F-E427-0D358BE2D86D}"/>
              </a:ext>
            </a:extLst>
          </p:cNvPr>
          <p:cNvPicPr>
            <a:picLocks noChangeAspect="1"/>
          </p:cNvPicPr>
          <p:nvPr/>
        </p:nvPicPr>
        <p:blipFill>
          <a:blip r:embed="rId10"/>
          <a:stretch>
            <a:fillRect/>
          </a:stretch>
        </p:blipFill>
        <p:spPr>
          <a:xfrm rot="1164008">
            <a:off x="7140202" y="1466342"/>
            <a:ext cx="1653239" cy="1126543"/>
          </a:xfrm>
          <a:prstGeom prst="rect">
            <a:avLst/>
          </a:prstGeom>
        </p:spPr>
      </p:pic>
      <p:pic>
        <p:nvPicPr>
          <p:cNvPr id="22" name="Picture 21" descr="A cartoon of a train&#10;&#10;AI-generated content may be incorrect.">
            <a:extLst>
              <a:ext uri="{FF2B5EF4-FFF2-40B4-BE49-F238E27FC236}">
                <a16:creationId xmlns:a16="http://schemas.microsoft.com/office/drawing/2014/main" id="{BF19DB41-995C-AAFF-61B9-876E645D0649}"/>
              </a:ext>
            </a:extLst>
          </p:cNvPr>
          <p:cNvPicPr>
            <a:picLocks noChangeAspect="1"/>
          </p:cNvPicPr>
          <p:nvPr/>
        </p:nvPicPr>
        <p:blipFill>
          <a:blip r:embed="rId11"/>
          <a:stretch>
            <a:fillRect/>
          </a:stretch>
        </p:blipFill>
        <p:spPr>
          <a:xfrm>
            <a:off x="5847261" y="3748253"/>
            <a:ext cx="3296739" cy="1381226"/>
          </a:xfrm>
          <a:prstGeom prst="rect">
            <a:avLst/>
          </a:prstGeom>
        </p:spPr>
      </p:pic>
    </p:spTree>
    <p:extLst>
      <p:ext uri="{BB962C8B-B14F-4D97-AF65-F5344CB8AC3E}">
        <p14:creationId xmlns:p14="http://schemas.microsoft.com/office/powerpoint/2010/main" val="2383576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74F10EF-C915-B6DE-CE06-64B50D33A13E}"/>
            </a:ext>
          </a:extLst>
        </p:cNvPr>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350F75EC-604E-E62F-B7BE-C166FD8F2EAC}"/>
              </a:ext>
            </a:extLst>
          </p:cNvPr>
          <p:cNvSpPr/>
          <p:nvPr/>
        </p:nvSpPr>
        <p:spPr>
          <a:xfrm>
            <a:off x="210395" y="1612491"/>
            <a:ext cx="8677966" cy="459921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F84C17B3-0225-2D19-E811-81C6DF618175}"/>
              </a:ext>
            </a:extLst>
          </p:cNvPr>
          <p:cNvSpPr/>
          <p:nvPr/>
        </p:nvSpPr>
        <p:spPr>
          <a:xfrm>
            <a:off x="2975257" y="210744"/>
            <a:ext cx="5903272" cy="157624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1" name="Group 10">
            <a:extLst>
              <a:ext uri="{FF2B5EF4-FFF2-40B4-BE49-F238E27FC236}">
                <a16:creationId xmlns:a16="http://schemas.microsoft.com/office/drawing/2014/main" id="{EC5F23CE-F34B-F15A-9AFC-883F1B771077}"/>
              </a:ext>
            </a:extLst>
          </p:cNvPr>
          <p:cNvGrpSpPr/>
          <p:nvPr/>
        </p:nvGrpSpPr>
        <p:grpSpPr>
          <a:xfrm>
            <a:off x="182897" y="237967"/>
            <a:ext cx="2913040" cy="1086244"/>
            <a:chOff x="5227224" y="4883337"/>
            <a:chExt cx="2913040" cy="1086244"/>
          </a:xfrm>
        </p:grpSpPr>
        <p:sp>
          <p:nvSpPr>
            <p:cNvPr id="32" name="Rectangle: Rounded Corners 31">
              <a:extLst>
                <a:ext uri="{FF2B5EF4-FFF2-40B4-BE49-F238E27FC236}">
                  <a16:creationId xmlns:a16="http://schemas.microsoft.com/office/drawing/2014/main" id="{F513C304-A611-6214-00A5-DABAE13C9DE9}"/>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A7AD8562-8DBA-7850-0340-4D231F92E2FC}"/>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“Set-Jetting” Tourism</a:t>
              </a:r>
            </a:p>
          </p:txBody>
        </p:sp>
      </p:grpSp>
      <p:pic>
        <p:nvPicPr>
          <p:cNvPr id="146" name="Google Shape;146;p31" descr="A picture containing text, clipart&#10;&#10;Description automatically generated">
            <a:extLst>
              <a:ext uri="{FF2B5EF4-FFF2-40B4-BE49-F238E27FC236}">
                <a16:creationId xmlns:a16="http://schemas.microsoft.com/office/drawing/2014/main" id="{23C73F85-DDF8-42A5-F25A-D1C5ECDE867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2" name="Google Shape;142;p31">
            <a:hlinkClick r:id="rId4" action="ppaction://hlinksldjump"/>
            <a:extLst>
              <a:ext uri="{FF2B5EF4-FFF2-40B4-BE49-F238E27FC236}">
                <a16:creationId xmlns:a16="http://schemas.microsoft.com/office/drawing/2014/main" id="{0543DA3C-09F4-9BA3-727B-627EA7E392A1}"/>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70EA6B19-E306-BBF7-BB03-F775C3F943DF}"/>
              </a:ext>
            </a:extLst>
          </p:cNvPr>
          <p:cNvSpPr txBox="1"/>
          <p:nvPr/>
        </p:nvSpPr>
        <p:spPr>
          <a:xfrm>
            <a:off x="3095937" y="191209"/>
            <a:ext cx="5792424" cy="1600438"/>
          </a:xfrm>
          <a:prstGeom prst="rect">
            <a:avLst/>
          </a:prstGeom>
          <a:noFill/>
        </p:spPr>
        <p:txBody>
          <a:bodyPr wrap="square">
            <a:spAutoFit/>
          </a:bodyPr>
          <a:lstStyle/>
          <a:p>
            <a:pPr>
              <a:buNone/>
            </a:pPr>
            <a:r>
              <a:rPr lang="en-GB" dirty="0">
                <a:latin typeface="Castledown" panose="02000503040000020003" pitchFamily="2" charset="0"/>
              </a:rPr>
              <a:t>🎬 “Set-Jetting” Tourism in Swindon</a:t>
            </a:r>
          </a:p>
          <a:p>
            <a:pPr>
              <a:buNone/>
            </a:pPr>
            <a:r>
              <a:rPr lang="en-GB" dirty="0">
                <a:latin typeface="Castledown" panose="02000503040000020003" pitchFamily="2" charset="0"/>
              </a:rPr>
              <a:t>Some people visit towns not just for history or museums — they visit places they’ve seen in films or TV shows! This is called “set-jetting” tourism.</a:t>
            </a:r>
          </a:p>
          <a:p>
            <a:pPr>
              <a:buNone/>
            </a:pPr>
            <a:r>
              <a:rPr lang="en-GB" dirty="0">
                <a:latin typeface="Castledown" panose="02000503040000020003" pitchFamily="2" charset="0"/>
              </a:rPr>
              <a:t>Swindon’s railway heritage and industrial buildings have sometimes been used as filming locations, which makes it interesting for visitors who love movies and television.</a:t>
            </a:r>
          </a:p>
        </p:txBody>
      </p:sp>
      <p:sp>
        <p:nvSpPr>
          <p:cNvPr id="6" name="TextBox 5">
            <a:extLst>
              <a:ext uri="{FF2B5EF4-FFF2-40B4-BE49-F238E27FC236}">
                <a16:creationId xmlns:a16="http://schemas.microsoft.com/office/drawing/2014/main" id="{3301F2F3-31BA-5DA9-EFE5-FDE32B8B7E90}"/>
              </a:ext>
            </a:extLst>
          </p:cNvPr>
          <p:cNvSpPr txBox="1"/>
          <p:nvPr/>
        </p:nvSpPr>
        <p:spPr>
          <a:xfrm>
            <a:off x="698837" y="1786992"/>
            <a:ext cx="4572000" cy="1384995"/>
          </a:xfrm>
          <a:prstGeom prst="rect">
            <a:avLst/>
          </a:prstGeom>
          <a:noFill/>
        </p:spPr>
        <p:txBody>
          <a:bodyPr wrap="square">
            <a:spAutoFit/>
          </a:bodyPr>
          <a:lstStyle/>
          <a:p>
            <a:pPr>
              <a:buNone/>
            </a:pPr>
            <a:r>
              <a:rPr lang="en-GB" sz="1200" dirty="0">
                <a:latin typeface="Castledown" panose="02000503040000020003" pitchFamily="2" charset="0"/>
              </a:rPr>
              <a:t>🚂 Filming in Swindon</a:t>
            </a:r>
          </a:p>
          <a:p>
            <a:pPr>
              <a:buFont typeface="Arial" panose="020B0604020202020204" pitchFamily="34" charset="0"/>
              <a:buChar char="•"/>
            </a:pPr>
            <a:r>
              <a:rPr lang="en-GB" sz="1200" dirty="0">
                <a:latin typeface="Castledown" panose="02000503040000020003" pitchFamily="2" charset="0"/>
              </a:rPr>
              <a:t>Old railway workshops, Victorian streets, and historic buildings have been used in films and TV shows to represent the past.</a:t>
            </a:r>
          </a:p>
          <a:p>
            <a:pPr>
              <a:buFont typeface="Arial" panose="020B0604020202020204" pitchFamily="34" charset="0"/>
              <a:buChar char="•"/>
            </a:pPr>
            <a:r>
              <a:rPr lang="en-GB" sz="1200" dirty="0">
                <a:latin typeface="Castledown" panose="02000503040000020003" pitchFamily="2" charset="0"/>
              </a:rPr>
              <a:t>Visitors who enjoyed these films can come to Swindon to see the locations in real life.</a:t>
            </a:r>
          </a:p>
          <a:p>
            <a:pPr>
              <a:buFont typeface="Arial" panose="020B0604020202020204" pitchFamily="34" charset="0"/>
              <a:buChar char="•"/>
            </a:pPr>
            <a:r>
              <a:rPr lang="en-GB" sz="1200" dirty="0">
                <a:latin typeface="Castledown" panose="02000503040000020003" pitchFamily="2" charset="0"/>
              </a:rPr>
              <a:t>Even though it’s not as famous as some other film locations, it adds another way for people to explore the town.</a:t>
            </a:r>
          </a:p>
        </p:txBody>
      </p:sp>
      <p:sp>
        <p:nvSpPr>
          <p:cNvPr id="8" name="TextBox 7">
            <a:extLst>
              <a:ext uri="{FF2B5EF4-FFF2-40B4-BE49-F238E27FC236}">
                <a16:creationId xmlns:a16="http://schemas.microsoft.com/office/drawing/2014/main" id="{960080A3-D366-E41A-F054-794A4C650B90}"/>
              </a:ext>
            </a:extLst>
          </p:cNvPr>
          <p:cNvSpPr txBox="1"/>
          <p:nvPr/>
        </p:nvSpPr>
        <p:spPr>
          <a:xfrm>
            <a:off x="1956617" y="3430378"/>
            <a:ext cx="4572000" cy="1631216"/>
          </a:xfrm>
          <a:prstGeom prst="rect">
            <a:avLst/>
          </a:prstGeom>
          <a:noFill/>
        </p:spPr>
        <p:txBody>
          <a:bodyPr wrap="square">
            <a:spAutoFit/>
          </a:bodyPr>
          <a:lstStyle/>
          <a:p>
            <a:pPr>
              <a:buNone/>
            </a:pPr>
            <a:r>
              <a:rPr lang="en-GB" sz="1200" dirty="0">
                <a:latin typeface="Castledown" panose="02000503040000020003" pitchFamily="2" charset="0"/>
              </a:rPr>
              <a:t>🌍 Why It Matters</a:t>
            </a:r>
          </a:p>
          <a:p>
            <a:pPr>
              <a:buFont typeface="Arial" panose="020B0604020202020204" pitchFamily="34" charset="0"/>
              <a:buChar char="•"/>
            </a:pPr>
            <a:r>
              <a:rPr lang="en-GB" sz="1200" dirty="0">
                <a:latin typeface="Castledown" panose="02000503040000020003" pitchFamily="2" charset="0"/>
              </a:rPr>
              <a:t>“Set-jetting” shows how Swindon’s history and buildings are interesting to people in modern culture.</a:t>
            </a:r>
          </a:p>
          <a:p>
            <a:pPr>
              <a:buFont typeface="Arial" panose="020B0604020202020204" pitchFamily="34" charset="0"/>
              <a:buChar char="•"/>
            </a:pPr>
            <a:r>
              <a:rPr lang="en-GB" sz="1200" dirty="0">
                <a:latin typeface="Castledown" panose="02000503040000020003" pitchFamily="2" charset="0"/>
              </a:rPr>
              <a:t>It helps the town attract visitors who might not usually go to museums, introducing them to Swindon’s railway and industrial heritage.</a:t>
            </a:r>
          </a:p>
          <a:p>
            <a:pPr>
              <a:buFont typeface="Arial" panose="020B0604020202020204" pitchFamily="34" charset="0"/>
              <a:buChar char="•"/>
            </a:pPr>
            <a:r>
              <a:rPr lang="en-GB" sz="1200" dirty="0">
                <a:latin typeface="Castledown" panose="02000503040000020003" pitchFamily="2" charset="0"/>
              </a:rPr>
              <a:t>Local shops, cafes, and attractions benefit when visitors come to explore filming locations.</a:t>
            </a:r>
          </a:p>
        </p:txBody>
      </p:sp>
      <p:sp>
        <p:nvSpPr>
          <p:cNvPr id="10" name="TextBox 9">
            <a:extLst>
              <a:ext uri="{FF2B5EF4-FFF2-40B4-BE49-F238E27FC236}">
                <a16:creationId xmlns:a16="http://schemas.microsoft.com/office/drawing/2014/main" id="{89619B07-DC82-C1AE-3213-D42ECCA1DD99}"/>
              </a:ext>
            </a:extLst>
          </p:cNvPr>
          <p:cNvSpPr txBox="1"/>
          <p:nvPr/>
        </p:nvSpPr>
        <p:spPr>
          <a:xfrm>
            <a:off x="3913238" y="5249417"/>
            <a:ext cx="4572000" cy="830997"/>
          </a:xfrm>
          <a:prstGeom prst="rect">
            <a:avLst/>
          </a:prstGeom>
          <a:noFill/>
        </p:spPr>
        <p:txBody>
          <a:bodyPr wrap="square">
            <a:spAutoFit/>
          </a:bodyPr>
          <a:lstStyle/>
          <a:p>
            <a:pPr>
              <a:buNone/>
            </a:pPr>
            <a:r>
              <a:rPr lang="en-GB" sz="1200" dirty="0">
                <a:latin typeface="Castledown" panose="02000503040000020003" pitchFamily="2" charset="0"/>
              </a:rPr>
              <a:t>💡 Fun Fact:</a:t>
            </a:r>
          </a:p>
          <a:p>
            <a:pPr>
              <a:buNone/>
            </a:pPr>
            <a:r>
              <a:rPr lang="en-GB" sz="1200" dirty="0">
                <a:latin typeface="Castledown" panose="02000503040000020003" pitchFamily="2" charset="0"/>
              </a:rPr>
              <a:t>Some visitors like to take photos standing where actors stood, or follow a “film trail” showing locations used in movies filmed in Swindon!</a:t>
            </a:r>
          </a:p>
        </p:txBody>
      </p:sp>
      <p:pic>
        <p:nvPicPr>
          <p:cNvPr id="14" name="Graphic 13" descr="Clapper board with solid fill">
            <a:extLst>
              <a:ext uri="{FF2B5EF4-FFF2-40B4-BE49-F238E27FC236}">
                <a16:creationId xmlns:a16="http://schemas.microsoft.com/office/drawing/2014/main" id="{4D70CFFD-5A9E-EA25-CEA7-CBE39C298C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657" y="322996"/>
            <a:ext cx="914400" cy="914400"/>
          </a:xfrm>
          <a:prstGeom prst="rect">
            <a:avLst/>
          </a:prstGeom>
        </p:spPr>
      </p:pic>
      <p:pic>
        <p:nvPicPr>
          <p:cNvPr id="18" name="Picture 17" descr="A map with different colored shapes&#10;&#10;AI-generated content may be incorrect.">
            <a:extLst>
              <a:ext uri="{FF2B5EF4-FFF2-40B4-BE49-F238E27FC236}">
                <a16:creationId xmlns:a16="http://schemas.microsoft.com/office/drawing/2014/main" id="{86C1F54F-E629-7F91-3DA3-81D90016D62F}"/>
              </a:ext>
            </a:extLst>
          </p:cNvPr>
          <p:cNvPicPr>
            <a:picLocks noChangeAspect="1"/>
          </p:cNvPicPr>
          <p:nvPr/>
        </p:nvPicPr>
        <p:blipFill>
          <a:blip r:embed="rId7"/>
          <a:stretch>
            <a:fillRect/>
          </a:stretch>
        </p:blipFill>
        <p:spPr>
          <a:xfrm rot="20232804">
            <a:off x="-227913" y="3170918"/>
            <a:ext cx="1887652" cy="1285178"/>
          </a:xfrm>
          <a:prstGeom prst="rect">
            <a:avLst/>
          </a:prstGeom>
        </p:spPr>
      </p:pic>
      <p:pic>
        <p:nvPicPr>
          <p:cNvPr id="20" name="Picture 19" descr="A cartoon of a person reading a book&#10;&#10;AI-generated content may be incorrect.">
            <a:extLst>
              <a:ext uri="{FF2B5EF4-FFF2-40B4-BE49-F238E27FC236}">
                <a16:creationId xmlns:a16="http://schemas.microsoft.com/office/drawing/2014/main" id="{0AFADC37-6445-035B-B0AF-E9A9431DFF1E}"/>
              </a:ext>
            </a:extLst>
          </p:cNvPr>
          <p:cNvPicPr>
            <a:picLocks noChangeAspect="1"/>
          </p:cNvPicPr>
          <p:nvPr/>
        </p:nvPicPr>
        <p:blipFill>
          <a:blip r:embed="rId8"/>
          <a:stretch>
            <a:fillRect/>
          </a:stretch>
        </p:blipFill>
        <p:spPr>
          <a:xfrm>
            <a:off x="197021" y="5029880"/>
            <a:ext cx="2130072" cy="1727489"/>
          </a:xfrm>
          <a:prstGeom prst="rect">
            <a:avLst/>
          </a:prstGeom>
        </p:spPr>
      </p:pic>
      <p:pic>
        <p:nvPicPr>
          <p:cNvPr id="22" name="Picture 21" descr="A camera with a circle&#10;&#10;AI-generated content may be incorrect.">
            <a:extLst>
              <a:ext uri="{FF2B5EF4-FFF2-40B4-BE49-F238E27FC236}">
                <a16:creationId xmlns:a16="http://schemas.microsoft.com/office/drawing/2014/main" id="{35F46C94-70C0-F207-9467-EA0EFEF7A787}"/>
              </a:ext>
            </a:extLst>
          </p:cNvPr>
          <p:cNvPicPr>
            <a:picLocks noChangeAspect="1"/>
          </p:cNvPicPr>
          <p:nvPr/>
        </p:nvPicPr>
        <p:blipFill>
          <a:blip r:embed="rId9"/>
          <a:stretch>
            <a:fillRect/>
          </a:stretch>
        </p:blipFill>
        <p:spPr>
          <a:xfrm>
            <a:off x="8163499" y="5733801"/>
            <a:ext cx="768649" cy="568416"/>
          </a:xfrm>
          <a:prstGeom prst="rect">
            <a:avLst/>
          </a:prstGeom>
        </p:spPr>
      </p:pic>
      <p:pic>
        <p:nvPicPr>
          <p:cNvPr id="24" name="Picture 23" descr="A hand holding a cell phone&#10;&#10;AI-generated content may be incorrect.">
            <a:extLst>
              <a:ext uri="{FF2B5EF4-FFF2-40B4-BE49-F238E27FC236}">
                <a16:creationId xmlns:a16="http://schemas.microsoft.com/office/drawing/2014/main" id="{FC7A29AD-FD42-8ED7-A3E4-84ABC145C344}"/>
              </a:ext>
            </a:extLst>
          </p:cNvPr>
          <p:cNvPicPr>
            <a:picLocks noChangeAspect="1"/>
          </p:cNvPicPr>
          <p:nvPr/>
        </p:nvPicPr>
        <p:blipFill>
          <a:blip r:embed="rId10"/>
          <a:stretch>
            <a:fillRect/>
          </a:stretch>
        </p:blipFill>
        <p:spPr>
          <a:xfrm rot="16200000">
            <a:off x="5866794" y="1409238"/>
            <a:ext cx="2842684" cy="3249188"/>
          </a:xfrm>
          <a:prstGeom prst="rect">
            <a:avLst/>
          </a:prstGeom>
        </p:spPr>
      </p:pic>
      <p:pic>
        <p:nvPicPr>
          <p:cNvPr id="16" name="Picture 15" descr="A white and purple masks with a sad face&#10;&#10;AI-generated content may be incorrect.">
            <a:extLst>
              <a:ext uri="{FF2B5EF4-FFF2-40B4-BE49-F238E27FC236}">
                <a16:creationId xmlns:a16="http://schemas.microsoft.com/office/drawing/2014/main" id="{FD6E1826-23D0-92E4-1EF6-EB6D3B54D6CA}"/>
              </a:ext>
            </a:extLst>
          </p:cNvPr>
          <p:cNvPicPr>
            <a:picLocks noChangeAspect="1"/>
          </p:cNvPicPr>
          <p:nvPr/>
        </p:nvPicPr>
        <p:blipFill>
          <a:blip r:embed="rId11"/>
          <a:stretch>
            <a:fillRect/>
          </a:stretch>
        </p:blipFill>
        <p:spPr>
          <a:xfrm>
            <a:off x="6112256" y="2202269"/>
            <a:ext cx="1409783" cy="986470"/>
          </a:xfrm>
          <a:prstGeom prst="rect">
            <a:avLst/>
          </a:prstGeom>
        </p:spPr>
      </p:pic>
    </p:spTree>
    <p:extLst>
      <p:ext uri="{BB962C8B-B14F-4D97-AF65-F5344CB8AC3E}">
        <p14:creationId xmlns:p14="http://schemas.microsoft.com/office/powerpoint/2010/main" val="2670329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
        <p:nvSpPr>
          <p:cNvPr id="3"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Swindon</a:t>
            </a:r>
            <a:endParaRPr sz="3600" b="0" i="0" u="none" strike="noStrike" cap="none" dirty="0">
              <a:solidFill>
                <a:srgbClr val="2F2967"/>
              </a:solidFill>
              <a:latin typeface="Arial"/>
              <a:ea typeface="Arial"/>
              <a:cs typeface="Arial"/>
              <a:sym typeface="Arial"/>
            </a:endParaRPr>
          </a:p>
        </p:txBody>
      </p:sp>
      <p:sp>
        <p:nvSpPr>
          <p:cNvPr id="12" name="Google Shape;160;p32">
            <a:extLst>
              <a:ext uri="{FF2B5EF4-FFF2-40B4-BE49-F238E27FC236}">
                <a16:creationId xmlns:a16="http://schemas.microsoft.com/office/drawing/2014/main" id="{8608E3B8-3578-4D9F-CA80-1C293CD57E7A}"/>
              </a:ext>
            </a:extLst>
          </p:cNvPr>
          <p:cNvSpPr/>
          <p:nvPr/>
        </p:nvSpPr>
        <p:spPr>
          <a:xfrm>
            <a:off x="262709" y="1474095"/>
            <a:ext cx="8552679" cy="2286174"/>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200" b="0" i="0" dirty="0">
                <a:solidFill>
                  <a:srgbClr val="2F2967"/>
                </a:solidFill>
                <a:effectLst/>
                <a:latin typeface="+mn-lt"/>
              </a:rPr>
              <a:t>During the Victorian period the country continued to grow. </a:t>
            </a:r>
            <a:r>
              <a:rPr lang="en-GB" sz="2200" dirty="0">
                <a:solidFill>
                  <a:srgbClr val="2F2967"/>
                </a:solidFill>
                <a:latin typeface="+mn-lt"/>
              </a:rPr>
              <a:t>By 1840, life was changing and adapting at an exceptional rate. Queen Victoria was on the throne and the Industrial Revolution was truly underway, Swindon was about to become one of the key parts of the country, helping on getting people and goods in and around the country to help it to grow… but how?</a:t>
            </a:r>
            <a:endParaRPr sz="2200" dirty="0">
              <a:solidFill>
                <a:srgbClr val="2F2967"/>
              </a:solidFill>
              <a:latin typeface="+mn-lt"/>
            </a:endParaRPr>
          </a:p>
        </p:txBody>
      </p:sp>
    </p:spTree>
    <p:extLst>
      <p:ext uri="{BB962C8B-B14F-4D97-AF65-F5344CB8AC3E}">
        <p14:creationId xmlns:p14="http://schemas.microsoft.com/office/powerpoint/2010/main" val="4251627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F9472A-D319-DA59-908A-DDC02C0ED0D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A4A8967-CC57-229C-63F0-FF2A73D2C6F1}"/>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b="1" dirty="0">
                <a:solidFill>
                  <a:srgbClr val="2F2967"/>
                </a:solidFill>
                <a:latin typeface="Arial"/>
              </a:rPr>
              <a:t>RECAP: </a:t>
            </a:r>
            <a:r>
              <a:rPr lang="en-GB" sz="2000" dirty="0">
                <a:solidFill>
                  <a:srgbClr val="2F2967"/>
                </a:solidFill>
                <a:latin typeface="Arial"/>
              </a:rPr>
              <a:t>Last time we used the information to find out when the station was opened. Can you remember the date and work out where it would go on this timeline?</a:t>
            </a:r>
          </a:p>
        </p:txBody>
      </p:sp>
      <p:sp>
        <p:nvSpPr>
          <p:cNvPr id="4" name="Rectangle: Rounded Corners 3">
            <a:extLst>
              <a:ext uri="{FF2B5EF4-FFF2-40B4-BE49-F238E27FC236}">
                <a16:creationId xmlns:a16="http://schemas.microsoft.com/office/drawing/2014/main" id="{584A2669-20F8-30E2-A2EB-776BEE5986BB}"/>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pic>
        <p:nvPicPr>
          <p:cNvPr id="6" name="Picture 5" descr="A white letters on a black background&#10;&#10;Description automatically generated">
            <a:extLst>
              <a:ext uri="{FF2B5EF4-FFF2-40B4-BE49-F238E27FC236}">
                <a16:creationId xmlns:a16="http://schemas.microsoft.com/office/drawing/2014/main" id="{9F77F83B-B920-829E-A3C9-C02F4DC82CA7}"/>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F3D8EB22-03E5-A8EC-A467-EEFE7FA6663A}"/>
              </a:ext>
            </a:extLst>
          </p:cNvPr>
          <p:cNvPicPr>
            <a:picLocks noChangeAspect="1"/>
          </p:cNvPicPr>
          <p:nvPr/>
        </p:nvPicPr>
        <p:blipFill>
          <a:blip r:embed="rId4"/>
          <a:srcRect l="21750" b="47732"/>
          <a:stretch/>
        </p:blipFill>
        <p:spPr>
          <a:xfrm>
            <a:off x="658262" y="2228004"/>
            <a:ext cx="7857577" cy="2014212"/>
          </a:xfrm>
          <a:prstGeom prst="rect">
            <a:avLst/>
          </a:prstGeom>
        </p:spPr>
      </p:pic>
      <p:grpSp>
        <p:nvGrpSpPr>
          <p:cNvPr id="2" name="Group 1">
            <a:extLst>
              <a:ext uri="{FF2B5EF4-FFF2-40B4-BE49-F238E27FC236}">
                <a16:creationId xmlns:a16="http://schemas.microsoft.com/office/drawing/2014/main" id="{2E0077BA-FEB5-2495-282F-B708B6A6B9E7}"/>
              </a:ext>
            </a:extLst>
          </p:cNvPr>
          <p:cNvGrpSpPr/>
          <p:nvPr/>
        </p:nvGrpSpPr>
        <p:grpSpPr>
          <a:xfrm>
            <a:off x="3397609" y="4456638"/>
            <a:ext cx="2378879" cy="1519413"/>
            <a:chOff x="3397609" y="4456638"/>
            <a:chExt cx="2378879" cy="1519413"/>
          </a:xfrm>
        </p:grpSpPr>
        <p:pic>
          <p:nvPicPr>
            <p:cNvPr id="1026" name="Picture 2">
              <a:extLst>
                <a:ext uri="{FF2B5EF4-FFF2-40B4-BE49-F238E27FC236}">
                  <a16:creationId xmlns:a16="http://schemas.microsoft.com/office/drawing/2014/main" id="{B7D8F9C7-2E86-70D5-4EB4-B4D731516B26}"/>
                </a:ext>
              </a:extLst>
            </p:cNvPr>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397609" y="4456638"/>
              <a:ext cx="2378879" cy="1519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2FC5EAF-B8A7-FD80-55AE-FC260C62AA68}"/>
                </a:ext>
              </a:extLst>
            </p:cNvPr>
            <p:cNvSpPr/>
            <p:nvPr/>
          </p:nvSpPr>
          <p:spPr>
            <a:xfrm>
              <a:off x="3710225" y="4783958"/>
              <a:ext cx="1723549" cy="923330"/>
            </a:xfrm>
            <a:prstGeom prst="rect">
              <a:avLst/>
            </a:prstGeom>
            <a:noFill/>
          </p:spPr>
          <p:txBody>
            <a:bodyPr wrap="none" lIns="91440" tIns="45720" rIns="91440" bIns="45720">
              <a:spAutoFit/>
            </a:bodyPr>
            <a:lstStyle/>
            <a:p>
              <a:pPr algn="ctr"/>
              <a:r>
                <a:rPr lang="en-US" sz="5400" b="0" cap="none" spc="0" dirty="0">
                  <a:ln w="0"/>
                  <a:solidFill>
                    <a:schemeClr val="accent2">
                      <a:lumMod val="75000"/>
                    </a:schemeClr>
                  </a:solidFill>
                  <a:effectLst>
                    <a:outerShdw blurRad="38100" dist="19050" dir="2700000" algn="tl" rotWithShape="0">
                      <a:schemeClr val="dk1">
                        <a:alpha val="40000"/>
                      </a:schemeClr>
                    </a:outerShdw>
                  </a:effectLst>
                </a:rPr>
                <a:t>1842</a:t>
              </a:r>
            </a:p>
          </p:txBody>
        </p:sp>
      </p:grpSp>
    </p:spTree>
    <p:extLst>
      <p:ext uri="{BB962C8B-B14F-4D97-AF65-F5344CB8AC3E}">
        <p14:creationId xmlns:p14="http://schemas.microsoft.com/office/powerpoint/2010/main" val="3809292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b="1" dirty="0">
                <a:solidFill>
                  <a:srgbClr val="2F2967"/>
                </a:solidFill>
                <a:latin typeface="Arial"/>
              </a:rPr>
              <a:t>RECAP: </a:t>
            </a:r>
            <a:r>
              <a:rPr lang="en-GB" sz="2000" dirty="0">
                <a:solidFill>
                  <a:srgbClr val="2F2967"/>
                </a:solidFill>
                <a:latin typeface="Arial"/>
              </a:rPr>
              <a:t>Last time we used the information to find out when the station was opened. Can you remember the date and work out where it would go on this timeline?</a:t>
            </a:r>
          </a:p>
        </p:txBody>
      </p:sp>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grpSp>
        <p:nvGrpSpPr>
          <p:cNvPr id="10" name="Group 9">
            <a:extLst>
              <a:ext uri="{FF2B5EF4-FFF2-40B4-BE49-F238E27FC236}">
                <a16:creationId xmlns:a16="http://schemas.microsoft.com/office/drawing/2014/main" id="{6AA42506-823F-A3BF-3F8A-73D767BFD296}"/>
              </a:ext>
            </a:extLst>
          </p:cNvPr>
          <p:cNvGrpSpPr/>
          <p:nvPr/>
        </p:nvGrpSpPr>
        <p:grpSpPr>
          <a:xfrm>
            <a:off x="4213687" y="4456638"/>
            <a:ext cx="2378879" cy="1519413"/>
            <a:chOff x="4213687" y="4456638"/>
            <a:chExt cx="2378879" cy="1519413"/>
          </a:xfrm>
        </p:grpSpPr>
        <p:pic>
          <p:nvPicPr>
            <p:cNvPr id="2" name="Picture 2">
              <a:extLst>
                <a:ext uri="{FF2B5EF4-FFF2-40B4-BE49-F238E27FC236}">
                  <a16:creationId xmlns:a16="http://schemas.microsoft.com/office/drawing/2014/main" id="{A683EF5A-549D-8FA2-7871-1D1BFB86C697}"/>
                </a:ext>
              </a:extLst>
            </p:cNvPr>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4213687" y="4456638"/>
              <a:ext cx="2378879" cy="1519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28C31A4F-DAAA-3EB5-0F2D-05C720F63648}"/>
                </a:ext>
              </a:extLst>
            </p:cNvPr>
            <p:cNvSpPr/>
            <p:nvPr/>
          </p:nvSpPr>
          <p:spPr>
            <a:xfrm>
              <a:off x="4435373" y="4754681"/>
              <a:ext cx="1723549" cy="923330"/>
            </a:xfrm>
            <a:prstGeom prst="rect">
              <a:avLst/>
            </a:prstGeom>
            <a:noFill/>
          </p:spPr>
          <p:txBody>
            <a:bodyPr wrap="none" lIns="91440" tIns="45720" rIns="91440" bIns="45720">
              <a:spAutoFit/>
            </a:bodyPr>
            <a:lstStyle/>
            <a:p>
              <a:pPr algn="ctr"/>
              <a:r>
                <a:rPr lang="en-US" sz="5400" b="0" cap="none" spc="0" dirty="0">
                  <a:ln w="0"/>
                  <a:solidFill>
                    <a:schemeClr val="accent2">
                      <a:lumMod val="75000"/>
                    </a:schemeClr>
                  </a:solidFill>
                  <a:effectLst>
                    <a:outerShdw blurRad="38100" dist="19050" dir="2700000" algn="tl" rotWithShape="0">
                      <a:schemeClr val="dk1">
                        <a:alpha val="40000"/>
                      </a:schemeClr>
                    </a:outerShdw>
                  </a:effectLst>
                </a:rPr>
                <a:t>1842</a:t>
              </a:r>
            </a:p>
          </p:txBody>
        </p:sp>
      </p:grpSp>
      <p:cxnSp>
        <p:nvCxnSpPr>
          <p:cNvPr id="11" name="Straight Arrow Connector 10">
            <a:extLst>
              <a:ext uri="{FF2B5EF4-FFF2-40B4-BE49-F238E27FC236}">
                <a16:creationId xmlns:a16="http://schemas.microsoft.com/office/drawing/2014/main" id="{E26018BD-D922-0D37-320F-C3C012D1F4D1}"/>
              </a:ext>
            </a:extLst>
          </p:cNvPr>
          <p:cNvCxnSpPr/>
          <p:nvPr/>
        </p:nvCxnSpPr>
        <p:spPr>
          <a:xfrm flipV="1">
            <a:off x="5324474" y="3684422"/>
            <a:ext cx="0" cy="679038"/>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2888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D9C1D0A-3FFF-B71E-F76C-9F9A9D897D3E}"/>
            </a:ext>
          </a:extLst>
        </p:cNvPr>
        <p:cNvGrpSpPr/>
        <p:nvPr/>
      </p:nvGrpSpPr>
      <p:grpSpPr>
        <a:xfrm>
          <a:off x="0" y="0"/>
          <a:ext cx="0" cy="0"/>
          <a:chOff x="0" y="0"/>
          <a:chExt cx="0" cy="0"/>
        </a:xfrm>
      </p:grpSpPr>
      <p:pic>
        <p:nvPicPr>
          <p:cNvPr id="4" name="Picture 3" descr="A person in a suit and top hat&#10;&#10;AI-generated content may be incorrect.">
            <a:extLst>
              <a:ext uri="{FF2B5EF4-FFF2-40B4-BE49-F238E27FC236}">
                <a16:creationId xmlns:a16="http://schemas.microsoft.com/office/drawing/2014/main" id="{389E025B-9113-F3A5-CEDE-C37A09BBE43E}"/>
              </a:ext>
            </a:extLst>
          </p:cNvPr>
          <p:cNvPicPr>
            <a:picLocks noChangeAspect="1"/>
          </p:cNvPicPr>
          <p:nvPr/>
        </p:nvPicPr>
        <p:blipFill>
          <a:blip r:embed="rId3"/>
          <a:stretch>
            <a:fillRect/>
          </a:stretch>
        </p:blipFill>
        <p:spPr>
          <a:xfrm>
            <a:off x="6509522" y="1346024"/>
            <a:ext cx="3188303" cy="4165952"/>
          </a:xfrm>
          <a:prstGeom prst="rect">
            <a:avLst/>
          </a:prstGeom>
        </p:spPr>
      </p:pic>
      <p:sp>
        <p:nvSpPr>
          <p:cNvPr id="2" name="Google Shape;144;p31">
            <a:extLst>
              <a:ext uri="{FF2B5EF4-FFF2-40B4-BE49-F238E27FC236}">
                <a16:creationId xmlns:a16="http://schemas.microsoft.com/office/drawing/2014/main" id="{16F839A1-8234-E43F-66F8-11384EFE5BCD}"/>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Share: </a:t>
            </a:r>
            <a:r>
              <a:rPr lang="en-GB" sz="2400" b="0" i="0" u="none" strike="noStrike" cap="none" dirty="0">
                <a:solidFill>
                  <a:srgbClr val="FFFFFF"/>
                </a:solidFill>
                <a:latin typeface="Arial"/>
                <a:ea typeface="Arial"/>
                <a:cs typeface="Arial"/>
                <a:sym typeface="Arial"/>
              </a:rPr>
              <a:t>Why do you think they wanted to build a railway in Swindon? What benefits did it offer?</a:t>
            </a:r>
            <a:endParaRPr sz="2400" b="0" i="1" u="none" strike="noStrike" cap="none" dirty="0">
              <a:solidFill>
                <a:srgbClr val="FF0000"/>
              </a:solidFill>
              <a:latin typeface="Arial"/>
              <a:ea typeface="Arial"/>
              <a:cs typeface="Arial"/>
              <a:sym typeface="Arial"/>
            </a:endParaRPr>
          </a:p>
        </p:txBody>
      </p:sp>
      <p:pic>
        <p:nvPicPr>
          <p:cNvPr id="3" name="Google Shape;146;p31" descr="A picture containing text, clipart&#10;&#10;Description automatically generated">
            <a:extLst>
              <a:ext uri="{FF2B5EF4-FFF2-40B4-BE49-F238E27FC236}">
                <a16:creationId xmlns:a16="http://schemas.microsoft.com/office/drawing/2014/main" id="{2D04135F-F40A-C6BA-BE00-E55B52844C5A}"/>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5" name="Google Shape;147;p31">
            <a:extLst>
              <a:ext uri="{FF2B5EF4-FFF2-40B4-BE49-F238E27FC236}">
                <a16:creationId xmlns:a16="http://schemas.microsoft.com/office/drawing/2014/main" id="{3DE7FF59-DBFB-B4DD-1CEE-BD85384FD9FE}"/>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7" name="Picture 6" descr="A light bulb with lines coming out of it&#10;&#10;Description automatically generated">
            <a:extLst>
              <a:ext uri="{FF2B5EF4-FFF2-40B4-BE49-F238E27FC236}">
                <a16:creationId xmlns:a16="http://schemas.microsoft.com/office/drawing/2014/main" id="{9CFCAE74-5AE7-A3B6-49A1-E863A98DBA53}"/>
              </a:ext>
            </a:extLst>
          </p:cNvPr>
          <p:cNvPicPr>
            <a:picLocks noChangeAspect="1"/>
          </p:cNvPicPr>
          <p:nvPr/>
        </p:nvPicPr>
        <p:blipFill>
          <a:blip r:embed="rId5"/>
          <a:stretch>
            <a:fillRect/>
          </a:stretch>
        </p:blipFill>
        <p:spPr>
          <a:xfrm>
            <a:off x="3249147" y="1439497"/>
            <a:ext cx="2645706" cy="3318691"/>
          </a:xfrm>
          <a:prstGeom prst="rect">
            <a:avLst/>
          </a:prstGeom>
        </p:spPr>
      </p:pic>
      <p:pic>
        <p:nvPicPr>
          <p:cNvPr id="8" name="Picture 7" descr="A group of people with speech bubbles&#10;&#10;AI-generated content may be incorrect.">
            <a:extLst>
              <a:ext uri="{FF2B5EF4-FFF2-40B4-BE49-F238E27FC236}">
                <a16:creationId xmlns:a16="http://schemas.microsoft.com/office/drawing/2014/main" id="{41DC3228-9941-F5EA-B9FB-FC65D556791C}"/>
              </a:ext>
            </a:extLst>
          </p:cNvPr>
          <p:cNvPicPr>
            <a:picLocks noChangeAspect="1"/>
          </p:cNvPicPr>
          <p:nvPr/>
        </p:nvPicPr>
        <p:blipFill>
          <a:blip r:embed="rId6"/>
          <a:stretch>
            <a:fillRect/>
          </a:stretch>
        </p:blipFill>
        <p:spPr>
          <a:xfrm>
            <a:off x="1007551" y="3886200"/>
            <a:ext cx="3089190" cy="2971800"/>
          </a:xfrm>
          <a:prstGeom prst="rect">
            <a:avLst/>
          </a:prstGeom>
        </p:spPr>
      </p:pic>
    </p:spTree>
    <p:extLst>
      <p:ext uri="{BB962C8B-B14F-4D97-AF65-F5344CB8AC3E}">
        <p14:creationId xmlns:p14="http://schemas.microsoft.com/office/powerpoint/2010/main" val="138712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259DA39-92CA-1F84-C774-C75315F06318}"/>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77868406-5858-5344-F628-6294820DA8B6}"/>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F0679-2E13-3F28-A2AB-35C5C0246E41}"/>
              </a:ext>
            </a:extLst>
          </p:cNvPr>
          <p:cNvPicPr>
            <a:picLocks noChangeAspect="1"/>
          </p:cNvPicPr>
          <p:nvPr/>
        </p:nvPicPr>
        <p:blipFill>
          <a:blip r:embed="rId4"/>
          <a:stretch>
            <a:fillRect/>
          </a:stretch>
        </p:blipFill>
        <p:spPr>
          <a:xfrm>
            <a:off x="3249147" y="1439497"/>
            <a:ext cx="2645706" cy="3318691"/>
          </a:xfrm>
          <a:prstGeom prst="rect">
            <a:avLst/>
          </a:prstGeom>
        </p:spPr>
      </p:pic>
      <p:sp>
        <p:nvSpPr>
          <p:cNvPr id="2" name="Google Shape;142;p31">
            <a:extLst>
              <a:ext uri="{FF2B5EF4-FFF2-40B4-BE49-F238E27FC236}">
                <a16:creationId xmlns:a16="http://schemas.microsoft.com/office/drawing/2014/main" id="{F08C2E0D-AAB9-D88C-5E34-1D761DC8C82F}"/>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FA1C888-CDF5-2539-1069-532CA6AE4B0A}"/>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Trade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DE264163-184D-1DD9-B6AB-CB369759C42E}"/>
              </a:ext>
            </a:extLst>
          </p:cNvPr>
          <p:cNvPicPr>
            <a:picLocks noChangeAspect="1"/>
          </p:cNvPicPr>
          <p:nvPr/>
        </p:nvPicPr>
        <p:blipFill>
          <a:blip r:embed="rId5"/>
          <a:stretch>
            <a:fillRect/>
          </a:stretch>
        </p:blipFill>
        <p:spPr>
          <a:xfrm>
            <a:off x="7692473" y="4858745"/>
            <a:ext cx="1254301" cy="941980"/>
          </a:xfrm>
          <a:prstGeom prst="rect">
            <a:avLst/>
          </a:prstGeom>
        </p:spPr>
      </p:pic>
      <p:sp>
        <p:nvSpPr>
          <p:cNvPr id="7" name="Google Shape;147;p31">
            <a:extLst>
              <a:ext uri="{FF2B5EF4-FFF2-40B4-BE49-F238E27FC236}">
                <a16:creationId xmlns:a16="http://schemas.microsoft.com/office/drawing/2014/main" id="{3CA5D27D-42E1-487E-7100-37EFB72FF6D3}"/>
              </a:ext>
            </a:extLst>
          </p:cNvPr>
          <p:cNvSpPr/>
          <p:nvPr/>
        </p:nvSpPr>
        <p:spPr>
          <a:xfrm>
            <a:off x="1106553" y="5618670"/>
            <a:ext cx="6192595" cy="775089"/>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1" i="0" u="none" strike="noStrike" cap="none" dirty="0">
                <a:solidFill>
                  <a:srgbClr val="FFFFFF"/>
                </a:solidFill>
                <a:latin typeface="Arial"/>
                <a:ea typeface="Arial"/>
                <a:cs typeface="Arial"/>
                <a:sym typeface="Arial"/>
              </a:rPr>
              <a:t>Stretch</a:t>
            </a:r>
            <a:r>
              <a:rPr lang="en-GB" sz="2000" b="0" i="1" u="none" strike="noStrike" cap="none" dirty="0">
                <a:solidFill>
                  <a:srgbClr val="FFFFFF"/>
                </a:solidFill>
                <a:latin typeface="Arial"/>
                <a:ea typeface="Arial"/>
                <a:cs typeface="Arial"/>
                <a:sym typeface="Arial"/>
              </a:rPr>
              <a:t>: </a:t>
            </a:r>
            <a:r>
              <a:rPr lang="en-GB" sz="2000" b="0" i="0" u="none" strike="noStrike" cap="none" dirty="0">
                <a:solidFill>
                  <a:srgbClr val="FFFFFF"/>
                </a:solidFill>
                <a:latin typeface="Arial"/>
                <a:ea typeface="Arial"/>
                <a:cs typeface="Arial"/>
                <a:sym typeface="Arial"/>
              </a:rPr>
              <a:t>Can you remember some of the specific trades enhanced by the railway in this city?</a:t>
            </a:r>
            <a:endParaRPr sz="1200" dirty="0"/>
          </a:p>
        </p:txBody>
      </p:sp>
    </p:spTree>
    <p:extLst>
      <p:ext uri="{BB962C8B-B14F-4D97-AF65-F5344CB8AC3E}">
        <p14:creationId xmlns:p14="http://schemas.microsoft.com/office/powerpoint/2010/main" val="3396384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A37AF32-DA5B-C3DF-DBC3-686310499D98}"/>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A7E5E7F4-3C7B-9DDE-9F93-8FFD58EE5F8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058409B2-8903-4105-C833-3CA8526F7ED7}"/>
              </a:ext>
            </a:extLst>
          </p:cNvPr>
          <p:cNvPicPr>
            <a:picLocks noChangeAspect="1"/>
          </p:cNvPicPr>
          <p:nvPr/>
        </p:nvPicPr>
        <p:blipFill>
          <a:blip r:embed="rId4"/>
          <a:stretch>
            <a:fillRect/>
          </a:stretch>
        </p:blipFill>
        <p:spPr>
          <a:xfrm>
            <a:off x="3567585" y="2264387"/>
            <a:ext cx="2008829" cy="2519813"/>
          </a:xfrm>
          <a:prstGeom prst="rect">
            <a:avLst/>
          </a:prstGeom>
        </p:spPr>
      </p:pic>
      <p:sp>
        <p:nvSpPr>
          <p:cNvPr id="2" name="Google Shape;142;p31">
            <a:extLst>
              <a:ext uri="{FF2B5EF4-FFF2-40B4-BE49-F238E27FC236}">
                <a16:creationId xmlns:a16="http://schemas.microsoft.com/office/drawing/2014/main" id="{C365825B-6227-6508-2B2F-AD2339F9D885}"/>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3F9F1AD-B196-80E7-2258-D82456300860}"/>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Tourism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A3B70DCF-A8BE-DEEB-2B1F-921F3AB20488}"/>
              </a:ext>
            </a:extLst>
          </p:cNvPr>
          <p:cNvPicPr>
            <a:picLocks noChangeAspect="1"/>
          </p:cNvPicPr>
          <p:nvPr/>
        </p:nvPicPr>
        <p:blipFill>
          <a:blip r:embed="rId5"/>
          <a:stretch>
            <a:fillRect/>
          </a:stretch>
        </p:blipFill>
        <p:spPr>
          <a:xfrm>
            <a:off x="7889699" y="4858745"/>
            <a:ext cx="1254301" cy="941980"/>
          </a:xfrm>
          <a:prstGeom prst="rect">
            <a:avLst/>
          </a:prstGeom>
        </p:spPr>
      </p:pic>
      <p:sp>
        <p:nvSpPr>
          <p:cNvPr id="3" name="Google Shape;142;p31">
            <a:extLst>
              <a:ext uri="{FF2B5EF4-FFF2-40B4-BE49-F238E27FC236}">
                <a16:creationId xmlns:a16="http://schemas.microsoft.com/office/drawing/2014/main" id="{61D1C332-998F-12B2-A786-A528DEC51D52}"/>
              </a:ext>
            </a:extLst>
          </p:cNvPr>
          <p:cNvSpPr/>
          <p:nvPr/>
        </p:nvSpPr>
        <p:spPr>
          <a:xfrm>
            <a:off x="280544" y="1206774"/>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Tree>
    <p:extLst>
      <p:ext uri="{BB962C8B-B14F-4D97-AF65-F5344CB8AC3E}">
        <p14:creationId xmlns:p14="http://schemas.microsoft.com/office/powerpoint/2010/main" val="3281430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984BA55B-897E-D99B-E622-E77943975936}"/>
            </a:ext>
          </a:extLst>
        </p:cNvPr>
        <p:cNvGrpSpPr/>
        <p:nvPr/>
      </p:nvGrpSpPr>
      <p:grpSpPr>
        <a:xfrm>
          <a:off x="0" y="0"/>
          <a:ext cx="0" cy="0"/>
          <a:chOff x="0" y="0"/>
          <a:chExt cx="0" cy="0"/>
        </a:xfrm>
      </p:grpSpPr>
      <p:pic>
        <p:nvPicPr>
          <p:cNvPr id="3" name="Google Shape;146;p31" descr="A picture containing text, clipart&#10;&#10;Description automatically generated">
            <a:extLst>
              <a:ext uri="{FF2B5EF4-FFF2-40B4-BE49-F238E27FC236}">
                <a16:creationId xmlns:a16="http://schemas.microsoft.com/office/drawing/2014/main" id="{E47DC141-F7C2-A95E-2945-4CD0CADAFBA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AA9A6-44F1-CA94-7F2F-7AD3D9B7E844}"/>
              </a:ext>
            </a:extLst>
          </p:cNvPr>
          <p:cNvPicPr>
            <a:picLocks noChangeAspect="1"/>
          </p:cNvPicPr>
          <p:nvPr/>
        </p:nvPicPr>
        <p:blipFill>
          <a:blip r:embed="rId4"/>
          <a:stretch>
            <a:fillRect/>
          </a:stretch>
        </p:blipFill>
        <p:spPr>
          <a:xfrm>
            <a:off x="176685" y="0"/>
            <a:ext cx="2008829" cy="2519813"/>
          </a:xfrm>
          <a:prstGeom prst="rect">
            <a:avLst/>
          </a:prstGeom>
        </p:spPr>
      </p:pic>
      <p:sp>
        <p:nvSpPr>
          <p:cNvPr id="5" name="Google Shape;142;p31">
            <a:extLst>
              <a:ext uri="{FF2B5EF4-FFF2-40B4-BE49-F238E27FC236}">
                <a16:creationId xmlns:a16="http://schemas.microsoft.com/office/drawing/2014/main" id="{4971B11C-95BA-1D8D-FA74-9BC065930F96}"/>
              </a:ext>
            </a:extLst>
          </p:cNvPr>
          <p:cNvSpPr/>
          <p:nvPr/>
        </p:nvSpPr>
        <p:spPr>
          <a:xfrm>
            <a:off x="176686" y="2560231"/>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6" name="Google Shape;142;p31">
            <a:extLst>
              <a:ext uri="{FF2B5EF4-FFF2-40B4-BE49-F238E27FC236}">
                <a16:creationId xmlns:a16="http://schemas.microsoft.com/office/drawing/2014/main" id="{A57E6057-993D-9FCD-5928-45095A24FBB5}"/>
              </a:ext>
            </a:extLst>
          </p:cNvPr>
          <p:cNvSpPr/>
          <p:nvPr/>
        </p:nvSpPr>
        <p:spPr>
          <a:xfrm>
            <a:off x="176685" y="4030234"/>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
        <p:nvSpPr>
          <p:cNvPr id="7" name="Google Shape;142;p31">
            <a:extLst>
              <a:ext uri="{FF2B5EF4-FFF2-40B4-BE49-F238E27FC236}">
                <a16:creationId xmlns:a16="http://schemas.microsoft.com/office/drawing/2014/main" id="{3D87FF09-4D56-3179-0B25-9E89635C9FF6}"/>
              </a:ext>
            </a:extLst>
          </p:cNvPr>
          <p:cNvSpPr/>
          <p:nvPr/>
        </p:nvSpPr>
        <p:spPr>
          <a:xfrm>
            <a:off x="3091142" y="2445931"/>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
        <p:nvSpPr>
          <p:cNvPr id="8" name="Google Shape;142;p31">
            <a:extLst>
              <a:ext uri="{FF2B5EF4-FFF2-40B4-BE49-F238E27FC236}">
                <a16:creationId xmlns:a16="http://schemas.microsoft.com/office/drawing/2014/main" id="{F9651A6F-41A0-FE10-47BA-8F4D222401EE}"/>
              </a:ext>
            </a:extLst>
          </p:cNvPr>
          <p:cNvSpPr/>
          <p:nvPr/>
        </p:nvSpPr>
        <p:spPr>
          <a:xfrm>
            <a:off x="3091142" y="3925458"/>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algn="ctr"/>
            <a:r>
              <a:rPr lang="en-GB" dirty="0">
                <a:solidFill>
                  <a:srgbClr val="2F2967"/>
                </a:solidFill>
                <a:latin typeface="Castledown" panose="02000503040000020003" pitchFamily="2" charset="0"/>
              </a:rPr>
              <a:t>The railway not only transformed Swindon into an industrial powerhouse but also laid the foundation for a thriving tourism sector. By making the town more accessible and by shaping its industrial and cultural heritage, the railway significantly enhanced Swindon's appeal as a tourist destination.</a:t>
            </a:r>
          </a:p>
        </p:txBody>
      </p:sp>
      <p:pic>
        <p:nvPicPr>
          <p:cNvPr id="10" name="Picture 9" descr="A group of people with speech bubbles&#10;&#10;AI-generated content may be incorrect.">
            <a:extLst>
              <a:ext uri="{FF2B5EF4-FFF2-40B4-BE49-F238E27FC236}">
                <a16:creationId xmlns:a16="http://schemas.microsoft.com/office/drawing/2014/main" id="{822E24E0-8CBF-42C4-DFD0-A8E081DAFD26}"/>
              </a:ext>
            </a:extLst>
          </p:cNvPr>
          <p:cNvPicPr>
            <a:picLocks noChangeAspect="1"/>
          </p:cNvPicPr>
          <p:nvPr/>
        </p:nvPicPr>
        <p:blipFill>
          <a:blip r:embed="rId5"/>
          <a:stretch>
            <a:fillRect/>
          </a:stretch>
        </p:blipFill>
        <p:spPr>
          <a:xfrm>
            <a:off x="5834546" y="513436"/>
            <a:ext cx="2008830" cy="1932495"/>
          </a:xfrm>
          <a:prstGeom prst="rect">
            <a:avLst/>
          </a:prstGeom>
        </p:spPr>
      </p:pic>
    </p:spTree>
    <p:extLst>
      <p:ext uri="{BB962C8B-B14F-4D97-AF65-F5344CB8AC3E}">
        <p14:creationId xmlns:p14="http://schemas.microsoft.com/office/powerpoint/2010/main" val="1397718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customXml/itemProps2.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B386E9-6A1D-4801-BA12-A507408C11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16240</TotalTime>
  <Words>2325</Words>
  <Application>Microsoft Office PowerPoint</Application>
  <PresentationFormat>On-screen Show (4:3)</PresentationFormat>
  <Paragraphs>160</Paragraphs>
  <Slides>17</Slides>
  <Notes>17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Castledown</vt:lpstr>
      <vt:lpstr>2_Office Theme</vt:lpstr>
      <vt:lpstr>Office Theme</vt:lpstr>
      <vt:lpstr>Our City’s railway story: Swindon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15</cp:revision>
  <dcterms:modified xsi:type="dcterms:W3CDTF">2025-10-17T06:51:05Z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