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58" r:id="rId2"/>
  </p:sldMasterIdLst>
  <p:notesMasterIdLst>
    <p:notesMasterId r:id="rId8"/>
  </p:notesMasterIdLst>
  <p:sldIdLst>
    <p:sldId id="365" r:id="rId3"/>
    <p:sldId id="367" r:id="rId4"/>
    <p:sldId id="368" r:id="rId5"/>
    <p:sldId id="285" r:id="rId6"/>
    <p:sldId id="265" r:id="rId7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2" roundtripDataSignature="AMtx7mhTvK/47uf0zVvCB9md06+faNJdU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2B64"/>
    <a:srgbClr val="F7DC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7" autoAdjust="0"/>
    <p:restoredTop sz="94660"/>
  </p:normalViewPr>
  <p:slideViewPr>
    <p:cSldViewPr snapToGrid="0">
      <p:cViewPr varScale="1">
        <p:scale>
          <a:sx n="82" d="100"/>
          <a:sy n="82" d="100"/>
        </p:scale>
        <p:origin x="126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23" Type="http://schemas.openxmlformats.org/officeDocument/2006/relationships/presProps" Target="presProps.xml"/><Relationship Id="rId4" Type="http://schemas.openxmlformats.org/officeDocument/2006/relationships/slide" Target="slides/slide2.xml"/><Relationship Id="rId22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5D54ABB2-424C-44EE-A304-9B6CCC320C04}" type="slidenum">
              <a:rPr kumimoji="0" lang="en-GB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</a:t>
            </a:fld>
            <a:endParaRPr kumimoji="0" lang="en-GB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752956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5D54ABB2-424C-44EE-A304-9B6CCC320C04}" type="slidenum">
              <a:rPr kumimoji="0" lang="en-GB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</a:t>
            </a:fld>
            <a:endParaRPr kumimoji="0" lang="en-GB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703376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5D54ABB2-424C-44EE-A304-9B6CCC320C04}" type="slidenum">
              <a:rPr kumimoji="0" lang="en-GB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</a:t>
            </a:fld>
            <a:endParaRPr kumimoji="0" lang="en-GB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523739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5D54ABB2-424C-44EE-A304-9B6CCC320C04}" type="slidenum">
              <a:rPr kumimoji="0" lang="en-GB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</a:t>
            </a:fld>
            <a:endParaRPr kumimoji="0" lang="en-GB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975597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112e70ba7d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112e70ba7d3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" name="Google Shape;156;g112e70ba7d3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GB"/>
              <a:t>5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9"/>
          <p:cNvSpPr txBox="1">
            <a:spLocks noGrp="1"/>
          </p:cNvSpPr>
          <p:nvPr>
            <p:ph type="title"/>
          </p:nvPr>
        </p:nvSpPr>
        <p:spPr>
          <a:xfrm>
            <a:off x="1159873" y="862923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C2B64"/>
              </a:buClr>
              <a:buSzPts val="4000"/>
              <a:buFont typeface="Arial"/>
              <a:buNone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Google Shape;14;p9"/>
          <p:cNvSpPr txBox="1">
            <a:spLocks noGrp="1"/>
          </p:cNvSpPr>
          <p:nvPr>
            <p:ph type="body" idx="1"/>
          </p:nvPr>
        </p:nvSpPr>
        <p:spPr>
          <a:xfrm>
            <a:off x="1159873" y="2323420"/>
            <a:ext cx="7886700" cy="3467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28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4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0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12"/>
          <p:cNvSpPr txBox="1">
            <a:spLocks noGrp="1"/>
          </p:cNvSpPr>
          <p:nvPr>
            <p:ph type="title"/>
          </p:nvPr>
        </p:nvSpPr>
        <p:spPr>
          <a:xfrm>
            <a:off x="1098913" y="521429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C2B64"/>
              </a:buClr>
              <a:buSzPts val="4000"/>
              <a:buFont typeface="Arial"/>
              <a:buNone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21" name="Google Shape;21;p12"/>
          <p:cNvSpPr txBox="1">
            <a:spLocks noGrp="1"/>
          </p:cNvSpPr>
          <p:nvPr>
            <p:ph type="body" idx="1"/>
          </p:nvPr>
        </p:nvSpPr>
        <p:spPr>
          <a:xfrm>
            <a:off x="1098913" y="1825625"/>
            <a:ext cx="3886200" cy="39829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28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4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0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Google Shape;22;p12"/>
          <p:cNvSpPr txBox="1">
            <a:spLocks noGrp="1"/>
          </p:cNvSpPr>
          <p:nvPr>
            <p:ph type="body" idx="2"/>
          </p:nvPr>
        </p:nvSpPr>
        <p:spPr>
          <a:xfrm>
            <a:off x="5099413" y="1825625"/>
            <a:ext cx="3886200" cy="39829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28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4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0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24598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3"/>
          <p:cNvSpPr txBox="1">
            <a:spLocks noGrp="1"/>
          </p:cNvSpPr>
          <p:nvPr>
            <p:ph type="title"/>
          </p:nvPr>
        </p:nvSpPr>
        <p:spPr>
          <a:xfrm>
            <a:off x="1091396" y="365127"/>
            <a:ext cx="7886700" cy="11696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C2B64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25" name="Google Shape;25;p13"/>
          <p:cNvSpPr txBox="1">
            <a:spLocks noGrp="1"/>
          </p:cNvSpPr>
          <p:nvPr>
            <p:ph type="body" idx="1"/>
          </p:nvPr>
        </p:nvSpPr>
        <p:spPr>
          <a:xfrm>
            <a:off x="1091396" y="1681163"/>
            <a:ext cx="3868340" cy="7270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Google Shape;26;p13"/>
          <p:cNvSpPr txBox="1">
            <a:spLocks noGrp="1"/>
          </p:cNvSpPr>
          <p:nvPr>
            <p:ph type="body" idx="2"/>
          </p:nvPr>
        </p:nvSpPr>
        <p:spPr>
          <a:xfrm>
            <a:off x="1091396" y="2505076"/>
            <a:ext cx="3868340" cy="3251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Google Shape;27;p13"/>
          <p:cNvSpPr txBox="1">
            <a:spLocks noGrp="1"/>
          </p:cNvSpPr>
          <p:nvPr>
            <p:ph type="body" idx="3"/>
          </p:nvPr>
        </p:nvSpPr>
        <p:spPr>
          <a:xfrm>
            <a:off x="5090705" y="1681163"/>
            <a:ext cx="3887391" cy="7270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Google Shape;28;p13"/>
          <p:cNvSpPr txBox="1">
            <a:spLocks noGrp="1"/>
          </p:cNvSpPr>
          <p:nvPr>
            <p:ph type="body" idx="4"/>
          </p:nvPr>
        </p:nvSpPr>
        <p:spPr>
          <a:xfrm>
            <a:off x="5090705" y="2505076"/>
            <a:ext cx="3887391" cy="3251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711975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4"/>
          <p:cNvSpPr txBox="1">
            <a:spLocks noGrp="1"/>
          </p:cNvSpPr>
          <p:nvPr>
            <p:ph type="title"/>
          </p:nvPr>
        </p:nvSpPr>
        <p:spPr>
          <a:xfrm>
            <a:off x="1098913" y="909641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C2B64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1" name="Google Shape;31;p14"/>
          <p:cNvSpPr txBox="1">
            <a:spLocks noGrp="1"/>
          </p:cNvSpPr>
          <p:nvPr>
            <p:ph type="dt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2" name="Google Shape;32;p14"/>
          <p:cNvSpPr txBox="1">
            <a:spLocks noGrp="1"/>
          </p:cNvSpPr>
          <p:nvPr>
            <p:ph type="ftr" idx="11"/>
          </p:nvPr>
        </p:nvSpPr>
        <p:spPr>
          <a:xfrm>
            <a:off x="3028951" y="6356353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Google Shape;33;p14"/>
          <p:cNvSpPr txBox="1">
            <a:spLocks noGrp="1"/>
          </p:cNvSpPr>
          <p:nvPr>
            <p:ph type="sldNum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558767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5"/>
          <p:cNvSpPr txBox="1">
            <a:spLocks noGrp="1"/>
          </p:cNvSpPr>
          <p:nvPr>
            <p:ph type="title"/>
          </p:nvPr>
        </p:nvSpPr>
        <p:spPr>
          <a:xfrm>
            <a:off x="121146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C2B64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6" name="Google Shape;36;p15"/>
          <p:cNvSpPr txBox="1">
            <a:spLocks noGrp="1"/>
          </p:cNvSpPr>
          <p:nvPr>
            <p:ph type="body" idx="1"/>
          </p:nvPr>
        </p:nvSpPr>
        <p:spPr>
          <a:xfrm>
            <a:off x="4469011" y="987428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Google Shape;37;p15"/>
          <p:cNvSpPr txBox="1">
            <a:spLocks noGrp="1"/>
          </p:cNvSpPr>
          <p:nvPr>
            <p:ph type="body" idx="2"/>
          </p:nvPr>
        </p:nvSpPr>
        <p:spPr>
          <a:xfrm>
            <a:off x="121146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732582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6"/>
          <p:cNvSpPr txBox="1">
            <a:spLocks noGrp="1"/>
          </p:cNvSpPr>
          <p:nvPr>
            <p:ph type="title"/>
          </p:nvPr>
        </p:nvSpPr>
        <p:spPr>
          <a:xfrm>
            <a:off x="1091396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C2B64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0" name="Google Shape;40;p16"/>
          <p:cNvSpPr>
            <a:spLocks noGrp="1"/>
          </p:cNvSpPr>
          <p:nvPr>
            <p:ph type="pic" idx="2"/>
          </p:nvPr>
        </p:nvSpPr>
        <p:spPr>
          <a:xfrm>
            <a:off x="4348946" y="987428"/>
            <a:ext cx="462915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41" name="Google Shape;41;p16"/>
          <p:cNvSpPr txBox="1">
            <a:spLocks noGrp="1"/>
          </p:cNvSpPr>
          <p:nvPr>
            <p:ph type="body" idx="1"/>
          </p:nvPr>
        </p:nvSpPr>
        <p:spPr>
          <a:xfrm>
            <a:off x="1091396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450353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Title and Vertical Tex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7"/>
          <p:cNvSpPr txBox="1">
            <a:spLocks noGrp="1"/>
          </p:cNvSpPr>
          <p:nvPr>
            <p:ph type="title"/>
          </p:nvPr>
        </p:nvSpPr>
        <p:spPr>
          <a:xfrm>
            <a:off x="1098913" y="909641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C2B64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4" name="Google Shape;44;p17"/>
          <p:cNvSpPr txBox="1">
            <a:spLocks noGrp="1"/>
          </p:cNvSpPr>
          <p:nvPr>
            <p:ph type="body" idx="1"/>
          </p:nvPr>
        </p:nvSpPr>
        <p:spPr>
          <a:xfrm rot="5400000">
            <a:off x="3323024" y="146029"/>
            <a:ext cx="3438479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Google Shape;45;p17"/>
          <p:cNvSpPr txBox="1">
            <a:spLocks noGrp="1"/>
          </p:cNvSpPr>
          <p:nvPr>
            <p:ph type="sldNum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54478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1"/>
          <p:cNvSpPr txBox="1">
            <a:spLocks noGrp="1"/>
          </p:cNvSpPr>
          <p:nvPr>
            <p:ph type="ctrTitle"/>
          </p:nvPr>
        </p:nvSpPr>
        <p:spPr>
          <a:xfrm>
            <a:off x="1236617" y="1122363"/>
            <a:ext cx="7221583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C2B64"/>
              </a:buClr>
              <a:buSzPts val="5400"/>
              <a:buFont typeface="Arial"/>
              <a:buNone/>
              <a:defRPr sz="5400"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8" name="Google Shape;18;p11"/>
          <p:cNvSpPr txBox="1">
            <a:spLocks noGrp="1"/>
          </p:cNvSpPr>
          <p:nvPr>
            <p:ph type="subTitle" idx="1"/>
          </p:nvPr>
        </p:nvSpPr>
        <p:spPr>
          <a:xfrm>
            <a:off x="1236616" y="3602038"/>
            <a:ext cx="6764384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2400"/>
              <a:buNone/>
              <a:defRPr sz="2400"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12"/>
          <p:cNvSpPr txBox="1">
            <a:spLocks noGrp="1"/>
          </p:cNvSpPr>
          <p:nvPr>
            <p:ph type="title"/>
          </p:nvPr>
        </p:nvSpPr>
        <p:spPr>
          <a:xfrm>
            <a:off x="1098913" y="521429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C2B64"/>
              </a:buClr>
              <a:buSzPts val="4000"/>
              <a:buFont typeface="Arial"/>
              <a:buNone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21" name="Google Shape;21;p12"/>
          <p:cNvSpPr txBox="1">
            <a:spLocks noGrp="1"/>
          </p:cNvSpPr>
          <p:nvPr>
            <p:ph type="body" idx="1"/>
          </p:nvPr>
        </p:nvSpPr>
        <p:spPr>
          <a:xfrm>
            <a:off x="1098913" y="1825625"/>
            <a:ext cx="3886200" cy="39829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28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4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0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Google Shape;22;p12"/>
          <p:cNvSpPr txBox="1">
            <a:spLocks noGrp="1"/>
          </p:cNvSpPr>
          <p:nvPr>
            <p:ph type="body" idx="2"/>
          </p:nvPr>
        </p:nvSpPr>
        <p:spPr>
          <a:xfrm>
            <a:off x="5099413" y="1825625"/>
            <a:ext cx="3886200" cy="39829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28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4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0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3"/>
          <p:cNvSpPr txBox="1">
            <a:spLocks noGrp="1"/>
          </p:cNvSpPr>
          <p:nvPr>
            <p:ph type="title"/>
          </p:nvPr>
        </p:nvSpPr>
        <p:spPr>
          <a:xfrm>
            <a:off x="1091396" y="365127"/>
            <a:ext cx="7886700" cy="11696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C2B64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25" name="Google Shape;25;p13"/>
          <p:cNvSpPr txBox="1">
            <a:spLocks noGrp="1"/>
          </p:cNvSpPr>
          <p:nvPr>
            <p:ph type="body" idx="1"/>
          </p:nvPr>
        </p:nvSpPr>
        <p:spPr>
          <a:xfrm>
            <a:off x="1091396" y="1681163"/>
            <a:ext cx="3868340" cy="7270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Google Shape;26;p13"/>
          <p:cNvSpPr txBox="1">
            <a:spLocks noGrp="1"/>
          </p:cNvSpPr>
          <p:nvPr>
            <p:ph type="body" idx="2"/>
          </p:nvPr>
        </p:nvSpPr>
        <p:spPr>
          <a:xfrm>
            <a:off x="1091396" y="2505076"/>
            <a:ext cx="3868340" cy="3251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Google Shape;27;p13"/>
          <p:cNvSpPr txBox="1">
            <a:spLocks noGrp="1"/>
          </p:cNvSpPr>
          <p:nvPr>
            <p:ph type="body" idx="3"/>
          </p:nvPr>
        </p:nvSpPr>
        <p:spPr>
          <a:xfrm>
            <a:off x="5090705" y="1681163"/>
            <a:ext cx="3887391" cy="7270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Google Shape;28;p13"/>
          <p:cNvSpPr txBox="1">
            <a:spLocks noGrp="1"/>
          </p:cNvSpPr>
          <p:nvPr>
            <p:ph type="body" idx="4"/>
          </p:nvPr>
        </p:nvSpPr>
        <p:spPr>
          <a:xfrm>
            <a:off x="5090705" y="2505076"/>
            <a:ext cx="3887391" cy="3251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4"/>
          <p:cNvSpPr txBox="1">
            <a:spLocks noGrp="1"/>
          </p:cNvSpPr>
          <p:nvPr>
            <p:ph type="title"/>
          </p:nvPr>
        </p:nvSpPr>
        <p:spPr>
          <a:xfrm>
            <a:off x="1098913" y="909641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C2B64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1" name="Google Shape;31;p14"/>
          <p:cNvSpPr txBox="1">
            <a:spLocks noGrp="1"/>
          </p:cNvSpPr>
          <p:nvPr>
            <p:ph type="dt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2" name="Google Shape;32;p14"/>
          <p:cNvSpPr txBox="1">
            <a:spLocks noGrp="1"/>
          </p:cNvSpPr>
          <p:nvPr>
            <p:ph type="ftr" idx="11"/>
          </p:nvPr>
        </p:nvSpPr>
        <p:spPr>
          <a:xfrm>
            <a:off x="3028951" y="6356353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Google Shape;33;p14"/>
          <p:cNvSpPr txBox="1">
            <a:spLocks noGrp="1"/>
          </p:cNvSpPr>
          <p:nvPr>
            <p:ph type="sldNum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5"/>
          <p:cNvSpPr txBox="1">
            <a:spLocks noGrp="1"/>
          </p:cNvSpPr>
          <p:nvPr>
            <p:ph type="title"/>
          </p:nvPr>
        </p:nvSpPr>
        <p:spPr>
          <a:xfrm>
            <a:off x="121146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C2B64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6" name="Google Shape;36;p15"/>
          <p:cNvSpPr txBox="1">
            <a:spLocks noGrp="1"/>
          </p:cNvSpPr>
          <p:nvPr>
            <p:ph type="body" idx="1"/>
          </p:nvPr>
        </p:nvSpPr>
        <p:spPr>
          <a:xfrm>
            <a:off x="4469011" y="987428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Google Shape;37;p15"/>
          <p:cNvSpPr txBox="1">
            <a:spLocks noGrp="1"/>
          </p:cNvSpPr>
          <p:nvPr>
            <p:ph type="body" idx="2"/>
          </p:nvPr>
        </p:nvSpPr>
        <p:spPr>
          <a:xfrm>
            <a:off x="121146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6"/>
          <p:cNvSpPr txBox="1">
            <a:spLocks noGrp="1"/>
          </p:cNvSpPr>
          <p:nvPr>
            <p:ph type="title"/>
          </p:nvPr>
        </p:nvSpPr>
        <p:spPr>
          <a:xfrm>
            <a:off x="1091396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C2B64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0" name="Google Shape;40;p16"/>
          <p:cNvSpPr>
            <a:spLocks noGrp="1"/>
          </p:cNvSpPr>
          <p:nvPr>
            <p:ph type="pic" idx="2"/>
          </p:nvPr>
        </p:nvSpPr>
        <p:spPr>
          <a:xfrm>
            <a:off x="4348946" y="987428"/>
            <a:ext cx="462915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41" name="Google Shape;41;p16"/>
          <p:cNvSpPr txBox="1">
            <a:spLocks noGrp="1"/>
          </p:cNvSpPr>
          <p:nvPr>
            <p:ph type="body" idx="1"/>
          </p:nvPr>
        </p:nvSpPr>
        <p:spPr>
          <a:xfrm>
            <a:off x="1091396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7"/>
          <p:cNvSpPr txBox="1">
            <a:spLocks noGrp="1"/>
          </p:cNvSpPr>
          <p:nvPr>
            <p:ph type="title"/>
          </p:nvPr>
        </p:nvSpPr>
        <p:spPr>
          <a:xfrm>
            <a:off x="1098913" y="909641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C2B64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4" name="Google Shape;44;p17"/>
          <p:cNvSpPr txBox="1">
            <a:spLocks noGrp="1"/>
          </p:cNvSpPr>
          <p:nvPr>
            <p:ph type="body" idx="1"/>
          </p:nvPr>
        </p:nvSpPr>
        <p:spPr>
          <a:xfrm rot="5400000">
            <a:off x="3323024" y="146029"/>
            <a:ext cx="3438479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Google Shape;45;p17"/>
          <p:cNvSpPr txBox="1">
            <a:spLocks noGrp="1"/>
          </p:cNvSpPr>
          <p:nvPr>
            <p:ph type="sldNum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9"/>
          <p:cNvSpPr txBox="1">
            <a:spLocks noGrp="1"/>
          </p:cNvSpPr>
          <p:nvPr>
            <p:ph type="title"/>
          </p:nvPr>
        </p:nvSpPr>
        <p:spPr>
          <a:xfrm>
            <a:off x="1159873" y="862923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C2B64"/>
              </a:buClr>
              <a:buSzPts val="4000"/>
              <a:buFont typeface="Arial"/>
              <a:buNone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Google Shape;14;p9"/>
          <p:cNvSpPr txBox="1">
            <a:spLocks noGrp="1"/>
          </p:cNvSpPr>
          <p:nvPr>
            <p:ph type="body" idx="1"/>
          </p:nvPr>
        </p:nvSpPr>
        <p:spPr>
          <a:xfrm>
            <a:off x="1159873" y="2323420"/>
            <a:ext cx="7886700" cy="3467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28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4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0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30607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0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8"/>
          <p:cNvSpPr txBox="1">
            <a:spLocks noGrp="1"/>
          </p:cNvSpPr>
          <p:nvPr>
            <p:ph type="title"/>
          </p:nvPr>
        </p:nvSpPr>
        <p:spPr>
          <a:xfrm>
            <a:off x="1098913" y="909641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C2B64"/>
              </a:buClr>
              <a:buSzPts val="4000"/>
              <a:buFont typeface="Arial"/>
              <a:buNone/>
              <a:defRPr sz="4000" b="1" i="0" u="none" strike="noStrike" cap="none"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8"/>
          <p:cNvSpPr txBox="1">
            <a:spLocks noGrp="1"/>
          </p:cNvSpPr>
          <p:nvPr>
            <p:ph type="body" idx="1"/>
          </p:nvPr>
        </p:nvSpPr>
        <p:spPr>
          <a:xfrm>
            <a:off x="1098913" y="2370140"/>
            <a:ext cx="7886700" cy="34384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9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8"/>
          <p:cNvSpPr txBox="1">
            <a:spLocks noGrp="1"/>
          </p:cNvSpPr>
          <p:nvPr>
            <p:ph type="title"/>
          </p:nvPr>
        </p:nvSpPr>
        <p:spPr>
          <a:xfrm>
            <a:off x="1098913" y="909641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C2B64"/>
              </a:buClr>
              <a:buSzPts val="4000"/>
              <a:buFont typeface="Arial"/>
              <a:buNone/>
              <a:defRPr sz="4000" b="1" i="0" u="none" strike="noStrike" cap="none"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8"/>
          <p:cNvSpPr txBox="1">
            <a:spLocks noGrp="1"/>
          </p:cNvSpPr>
          <p:nvPr>
            <p:ph type="body" idx="1"/>
          </p:nvPr>
        </p:nvSpPr>
        <p:spPr>
          <a:xfrm>
            <a:off x="1098913" y="2370140"/>
            <a:ext cx="7886700" cy="34384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5615639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hyperlink" Target="https://www.svrwiki.com/GWR_Large_Prairie_4150" TargetMode="External"/><Relationship Id="rId4" Type="http://schemas.openxmlformats.org/officeDocument/2006/relationships/image" Target="../media/image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03E35B3-008F-4126-994D-FB50DC6D30E3}"/>
              </a:ext>
            </a:extLst>
          </p:cNvPr>
          <p:cNvSpPr/>
          <p:nvPr/>
        </p:nvSpPr>
        <p:spPr>
          <a:xfrm>
            <a:off x="1227636" y="429152"/>
            <a:ext cx="7587752" cy="1193394"/>
          </a:xfrm>
          <a:prstGeom prst="roundRect">
            <a:avLst/>
          </a:prstGeom>
          <a:solidFill>
            <a:srgbClr val="F9DC4B"/>
          </a:solidFill>
          <a:ln w="28575">
            <a:solidFill>
              <a:srgbClr val="2C2B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3600" b="1" i="0" u="none" strike="noStrike" kern="0" cap="none" spc="0" normalizeH="0" baseline="0" noProof="0" dirty="0">
                <a:ln>
                  <a:noFill/>
                </a:ln>
                <a:solidFill>
                  <a:srgbClr val="2F2967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“God’s Wonderful Railway?”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2F2967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What impact did the railways have on Swindon?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D76091B8-61C9-454A-BCF6-037969BEABA1}"/>
              </a:ext>
            </a:extLst>
          </p:cNvPr>
          <p:cNvSpPr/>
          <p:nvPr/>
        </p:nvSpPr>
        <p:spPr>
          <a:xfrm>
            <a:off x="6858000" y="3709703"/>
            <a:ext cx="1957388" cy="2042159"/>
          </a:xfrm>
          <a:prstGeom prst="roundRect">
            <a:avLst>
              <a:gd name="adj" fmla="val 7219"/>
            </a:avLst>
          </a:prstGeom>
          <a:solidFill>
            <a:srgbClr val="5BB98E"/>
          </a:solidFill>
          <a:ln w="28575">
            <a:solidFill>
              <a:srgbClr val="2C2B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74638" marR="0" lvl="0" indent="-27463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Key words: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Social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Economic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Political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Leisure</a:t>
            </a:r>
            <a:endParaRPr kumimoji="0" lang="en-GB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pic>
        <p:nvPicPr>
          <p:cNvPr id="12" name="Picture 11" descr="Icon&#10;&#10;Description automatically generated">
            <a:extLst>
              <a:ext uri="{FF2B5EF4-FFF2-40B4-BE49-F238E27FC236}">
                <a16:creationId xmlns:a16="http://schemas.microsoft.com/office/drawing/2014/main" id="{4C63EF3F-A595-4436-8F8A-014BB003AA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0293" y="2587746"/>
            <a:ext cx="1354816" cy="1121957"/>
          </a:xfrm>
          <a:prstGeom prst="rect">
            <a:avLst/>
          </a:prstGeom>
        </p:spPr>
      </p:pic>
      <p:pic>
        <p:nvPicPr>
          <p:cNvPr id="20" name="Picture 19" descr="A picture containing several&#10;&#10;Description automatically generated">
            <a:extLst>
              <a:ext uri="{FF2B5EF4-FFF2-40B4-BE49-F238E27FC236}">
                <a16:creationId xmlns:a16="http://schemas.microsoft.com/office/drawing/2014/main" id="{A8F48551-8DCE-40C7-A996-79AD6C66D8C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rcRect t="5461" b="6807"/>
          <a:stretch/>
        </p:blipFill>
        <p:spPr>
          <a:xfrm>
            <a:off x="1246299" y="2710082"/>
            <a:ext cx="5390084" cy="3041780"/>
          </a:xfrm>
          <a:prstGeom prst="roundRect">
            <a:avLst>
              <a:gd name="adj" fmla="val 5365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2C2B64"/>
            </a:solidFill>
          </a:ln>
          <a:effectLst/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74AF901B-4B7F-49C4-8E37-898E9A79D870}"/>
              </a:ext>
            </a:extLst>
          </p:cNvPr>
          <p:cNvSpPr/>
          <p:nvPr/>
        </p:nvSpPr>
        <p:spPr>
          <a:xfrm>
            <a:off x="1246299" y="1752244"/>
            <a:ext cx="7569090" cy="734356"/>
          </a:xfrm>
          <a:prstGeom prst="roundRect">
            <a:avLst>
              <a:gd name="adj" fmla="val 19478"/>
            </a:avLst>
          </a:prstGeom>
          <a:solidFill>
            <a:schemeClr val="bg1"/>
          </a:solidFill>
          <a:ln w="28575">
            <a:solidFill>
              <a:srgbClr val="2C2B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rgbClr val="2F2967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Learning objective: </a:t>
            </a:r>
            <a:r>
              <a:rPr kumimoji="0" lang="en-GB" sz="2000" i="0" u="none" strike="noStrike" kern="0" cap="none" spc="0" normalizeH="0" baseline="0" noProof="0" dirty="0">
                <a:ln>
                  <a:noFill/>
                </a:ln>
                <a:solidFill>
                  <a:srgbClr val="2F2967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To evaluate the impacts of the railways on our local area.</a:t>
            </a:r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76E51D8D-051B-725B-BA20-05125D75A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9138" y="93822"/>
            <a:ext cx="5884985" cy="505656"/>
          </a:xfrm>
          <a:prstGeom prst="roundRect">
            <a:avLst/>
          </a:prstGeom>
          <a:solidFill>
            <a:srgbClr val="F9DC4B"/>
          </a:solidFill>
          <a:ln w="28575">
            <a:solidFill>
              <a:srgbClr val="2C2B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0000"/>
          </a:bodyPr>
          <a:lstStyle/>
          <a:p>
            <a:pPr marL="357188"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2F2967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Our City’s railway story: Swindon</a:t>
            </a: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2F2967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pic>
        <p:nvPicPr>
          <p:cNvPr id="2" name="Picture 1" descr="A red number with a arrow&#10;&#10;AI-generated content may be incorrect.">
            <a:extLst>
              <a:ext uri="{FF2B5EF4-FFF2-40B4-BE49-F238E27FC236}">
                <a16:creationId xmlns:a16="http://schemas.microsoft.com/office/drawing/2014/main" id="{F3F12FF5-6DC8-5CF3-AAE6-26A3B1770E2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8612" y="93822"/>
            <a:ext cx="1443440" cy="790791"/>
          </a:xfrm>
          <a:prstGeom prst="rect">
            <a:avLst/>
          </a:prstGeom>
          <a:ln w="28575">
            <a:solidFill>
              <a:srgbClr val="2F2967"/>
            </a:solidFill>
          </a:ln>
        </p:spPr>
      </p:pic>
    </p:spTree>
    <p:extLst>
      <p:ext uri="{BB962C8B-B14F-4D97-AF65-F5344CB8AC3E}">
        <p14:creationId xmlns:p14="http://schemas.microsoft.com/office/powerpoint/2010/main" val="14565277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03E35B3-008F-4126-994D-FB50DC6D30E3}"/>
              </a:ext>
            </a:extLst>
          </p:cNvPr>
          <p:cNvSpPr/>
          <p:nvPr/>
        </p:nvSpPr>
        <p:spPr>
          <a:xfrm>
            <a:off x="1227636" y="335368"/>
            <a:ext cx="7587752" cy="848677"/>
          </a:xfrm>
          <a:prstGeom prst="roundRect">
            <a:avLst/>
          </a:prstGeom>
          <a:solidFill>
            <a:srgbClr val="F9DC4B"/>
          </a:solidFill>
          <a:ln w="28575">
            <a:solidFill>
              <a:srgbClr val="2C2B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4000" b="1" i="0" u="none" strike="noStrike" kern="0" cap="none" spc="0" normalizeH="0" baseline="0" noProof="0" dirty="0">
                <a:ln>
                  <a:noFill/>
                </a:ln>
                <a:solidFill>
                  <a:srgbClr val="2F2967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So how did this change?</a:t>
            </a:r>
            <a:endParaRPr kumimoji="0" lang="en-GB" sz="3600" b="0" i="0" u="none" strike="noStrike" kern="0" cap="none" spc="0" normalizeH="0" baseline="0" noProof="0" dirty="0">
              <a:ln>
                <a:noFill/>
              </a:ln>
              <a:solidFill>
                <a:srgbClr val="2F2967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589670C-1DCC-4564-9950-93BADC618BB1}"/>
              </a:ext>
            </a:extLst>
          </p:cNvPr>
          <p:cNvSpPr/>
          <p:nvPr/>
        </p:nvSpPr>
        <p:spPr>
          <a:xfrm>
            <a:off x="1227636" y="1350646"/>
            <a:ext cx="7587752" cy="848677"/>
          </a:xfrm>
          <a:prstGeom prst="roundRect">
            <a:avLst>
              <a:gd name="adj" fmla="val 20286"/>
            </a:avLst>
          </a:prstGeom>
          <a:solidFill>
            <a:srgbClr val="2F2967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90000"/>
              </a:lnSpc>
              <a:buClr>
                <a:schemeClr val="dk1"/>
              </a:buClr>
              <a:buSzPct val="100000"/>
            </a:pPr>
            <a:r>
              <a:rPr lang="en-GB" sz="2400" b="1" dirty="0"/>
              <a:t>TASK: </a:t>
            </a:r>
            <a:r>
              <a:rPr lang="en-GB" sz="2400" dirty="0"/>
              <a:t>Read Swindon’s Railway Story then answer the questions below. Write in full sentences.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74AF901B-4B7F-49C4-8E37-898E9A79D870}"/>
              </a:ext>
            </a:extLst>
          </p:cNvPr>
          <p:cNvSpPr/>
          <p:nvPr/>
        </p:nvSpPr>
        <p:spPr>
          <a:xfrm>
            <a:off x="1227636" y="2365924"/>
            <a:ext cx="7587752" cy="2601277"/>
          </a:xfrm>
          <a:prstGeom prst="roundRect">
            <a:avLst>
              <a:gd name="adj" fmla="val 7219"/>
            </a:avLst>
          </a:prstGeom>
          <a:solidFill>
            <a:schemeClr val="bg1"/>
          </a:solidFill>
          <a:ln w="28575">
            <a:solidFill>
              <a:srgbClr val="2C2B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2C2B64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GB" sz="1800" i="0" u="none" strike="noStrike" kern="0" cap="none" spc="0" normalizeH="0" baseline="0" noProof="0" dirty="0">
                <a:ln>
                  <a:noFill/>
                </a:ln>
                <a:solidFill>
                  <a:srgbClr val="2F2967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What year did construction start on the Great Western Railway?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2C2B64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GB" sz="1800" i="0" u="none" strike="noStrike" kern="0" cap="none" spc="0" normalizeH="0" baseline="0" noProof="0" dirty="0">
                <a:ln>
                  <a:noFill/>
                </a:ln>
                <a:solidFill>
                  <a:srgbClr val="2F2967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What role did Isambard Kingdom Brunel play?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2C2B64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GB" sz="1800" i="0" u="none" strike="noStrike" kern="0" cap="none" spc="0" normalizeH="0" baseline="0" noProof="0" dirty="0">
                <a:ln>
                  <a:noFill/>
                </a:ln>
                <a:solidFill>
                  <a:srgbClr val="2F2967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Who choose Swindon as the site for the GWR factory?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2C2B64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GB" sz="1800" i="0" u="none" strike="noStrike" kern="0" cap="none" spc="0" normalizeH="0" baseline="0" noProof="0" dirty="0">
                <a:ln>
                  <a:noFill/>
                </a:ln>
                <a:solidFill>
                  <a:srgbClr val="2F2967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Why was Swindon chosen? Give two reasons.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2C2B64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GB" sz="1800" i="0" u="none" strike="noStrike" kern="0" cap="none" spc="0" normalizeH="0" baseline="0" noProof="0" dirty="0">
                <a:ln>
                  <a:noFill/>
                </a:ln>
                <a:solidFill>
                  <a:srgbClr val="2F2967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How did Swindon’s population change after the railway                      and Works were constructed?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2C2B64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GB" sz="1800" i="0" u="none" strike="noStrike" kern="0" cap="none" spc="0" normalizeH="0" baseline="0" noProof="0" dirty="0">
                <a:ln>
                  <a:noFill/>
                </a:ln>
                <a:solidFill>
                  <a:srgbClr val="2F2967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How did Swindon become a record breaker?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0F9A8F0-C590-4324-A4F2-22DCF385C88B}"/>
              </a:ext>
            </a:extLst>
          </p:cNvPr>
          <p:cNvSpPr/>
          <p:nvPr/>
        </p:nvSpPr>
        <p:spPr>
          <a:xfrm>
            <a:off x="1227636" y="5133802"/>
            <a:ext cx="7587752" cy="725806"/>
          </a:xfrm>
          <a:prstGeom prst="roundRect">
            <a:avLst>
              <a:gd name="adj" fmla="val 19093"/>
            </a:avLst>
          </a:prstGeom>
          <a:solidFill>
            <a:srgbClr val="5BB98E"/>
          </a:solidFill>
          <a:ln w="28575">
            <a:solidFill>
              <a:srgbClr val="2C2B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GB" sz="1800" b="1" dirty="0"/>
              <a:t>STRETCH</a:t>
            </a:r>
            <a:r>
              <a:rPr lang="en-GB" sz="1800" dirty="0"/>
              <a:t> – pick out the 3 events in Swindon’s railway history that you think are most significant. Give reasons why.</a:t>
            </a: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E8464E82-CD17-47F4-86EB-8981399F18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9337" y="3071736"/>
            <a:ext cx="912573" cy="1978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030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03E35B3-008F-4126-994D-FB50DC6D30E3}"/>
              </a:ext>
            </a:extLst>
          </p:cNvPr>
          <p:cNvSpPr/>
          <p:nvPr/>
        </p:nvSpPr>
        <p:spPr>
          <a:xfrm>
            <a:off x="1227636" y="335368"/>
            <a:ext cx="7587752" cy="1015278"/>
          </a:xfrm>
          <a:prstGeom prst="roundRect">
            <a:avLst/>
          </a:prstGeom>
          <a:solidFill>
            <a:srgbClr val="F9DC4B"/>
          </a:solidFill>
          <a:ln w="28575">
            <a:solidFill>
              <a:srgbClr val="2C2B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2F2967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Look back to </a:t>
            </a:r>
            <a:r>
              <a:rPr kumimoji="0" lang="en-GB" sz="2800" b="1" i="0" u="none" strike="noStrike" kern="0" cap="none" spc="0" normalizeH="0" baseline="0" noProof="0" dirty="0" err="1">
                <a:ln>
                  <a:noFill/>
                </a:ln>
                <a:solidFill>
                  <a:srgbClr val="2F2967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th</a:t>
            </a:r>
            <a:r>
              <a:rPr lang="en-GB" sz="2800" b="1" dirty="0">
                <a:solidFill>
                  <a:srgbClr val="2F2967"/>
                </a:solidFill>
                <a:latin typeface="Arial"/>
              </a:rPr>
              <a:t>e </a:t>
            </a: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2F2967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impact of the arrival of the railways on Swindon</a:t>
            </a: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2F2967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589670C-1DCC-4564-9950-93BADC618BB1}"/>
              </a:ext>
            </a:extLst>
          </p:cNvPr>
          <p:cNvSpPr/>
          <p:nvPr/>
        </p:nvSpPr>
        <p:spPr>
          <a:xfrm>
            <a:off x="4572000" y="1524000"/>
            <a:ext cx="4243388" cy="3985846"/>
          </a:xfrm>
          <a:prstGeom prst="roundRect">
            <a:avLst>
              <a:gd name="adj" fmla="val 5488"/>
            </a:avLst>
          </a:prstGeom>
          <a:solidFill>
            <a:srgbClr val="2F2967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90000"/>
              </a:lnSpc>
              <a:spcAft>
                <a:spcPts val="600"/>
              </a:spcAft>
              <a:buClr>
                <a:schemeClr val="dk1"/>
              </a:buClr>
              <a:buSzPct val="100000"/>
            </a:pPr>
            <a:r>
              <a:rPr lang="en-GB" sz="1600" b="1" dirty="0"/>
              <a:t>When you sorted the impacts into these four categories, which did you find to be most important?</a:t>
            </a:r>
            <a:endParaRPr lang="en-GB" sz="1600" dirty="0"/>
          </a:p>
          <a:p>
            <a:pPr marL="715963" lvl="0" indent="-285750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1600" b="1" dirty="0"/>
              <a:t>Social</a:t>
            </a:r>
            <a:r>
              <a:rPr lang="en-GB" sz="1600" dirty="0"/>
              <a:t> – affecting people’s daily lives, their health and wellbeing.</a:t>
            </a:r>
          </a:p>
          <a:p>
            <a:pPr marL="715963" lvl="0" indent="-285750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1600" b="1" dirty="0"/>
              <a:t>Leisure</a:t>
            </a:r>
            <a:r>
              <a:rPr lang="en-GB" sz="1600" dirty="0"/>
              <a:t> – affecting people’s free time and activities outside of work.</a:t>
            </a:r>
          </a:p>
          <a:p>
            <a:pPr marL="715963" lvl="0" indent="-285750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1600" b="1" dirty="0"/>
              <a:t>Economic</a:t>
            </a:r>
            <a:r>
              <a:rPr lang="en-GB" sz="1600" dirty="0"/>
              <a:t> – affecting businesses, jobs and money.</a:t>
            </a:r>
          </a:p>
          <a:p>
            <a:pPr marL="715963" lvl="0" indent="-285750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1600" b="1" dirty="0"/>
              <a:t>Political</a:t>
            </a:r>
            <a:r>
              <a:rPr lang="en-GB" sz="1600" dirty="0"/>
              <a:t> – affecting the governance or running of the country.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B420DC7-9F8C-8B18-907D-EEB870C373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7636" y="1524000"/>
            <a:ext cx="3105647" cy="4326316"/>
          </a:xfrm>
          <a:prstGeom prst="rect">
            <a:avLst/>
          </a:prstGeom>
          <a:ln w="28575">
            <a:solidFill>
              <a:srgbClr val="2C2B64"/>
            </a:solidFill>
          </a:ln>
        </p:spPr>
      </p:pic>
    </p:spTree>
    <p:extLst>
      <p:ext uri="{BB962C8B-B14F-4D97-AF65-F5344CB8AC3E}">
        <p14:creationId xmlns:p14="http://schemas.microsoft.com/office/powerpoint/2010/main" val="1004655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allAtOnce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03E35B3-008F-4126-994D-FB50DC6D30E3}"/>
              </a:ext>
            </a:extLst>
          </p:cNvPr>
          <p:cNvSpPr/>
          <p:nvPr/>
        </p:nvSpPr>
        <p:spPr>
          <a:xfrm>
            <a:off x="1227636" y="335368"/>
            <a:ext cx="7587752" cy="1264832"/>
          </a:xfrm>
          <a:prstGeom prst="roundRect">
            <a:avLst/>
          </a:prstGeom>
          <a:solidFill>
            <a:srgbClr val="2F2967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400" b="1" i="1" dirty="0">
                <a:solidFill>
                  <a:srgbClr val="FFFFFF"/>
                </a:solidFill>
                <a:latin typeface="Arial"/>
              </a:rPr>
              <a:t>“Life was much better for people in Swindon once the Great Western Railway arrived.”</a:t>
            </a:r>
          </a:p>
          <a:p>
            <a:r>
              <a:rPr lang="en-GB" sz="2000" dirty="0">
                <a:solidFill>
                  <a:srgbClr val="FFFFFF"/>
                </a:solidFill>
                <a:latin typeface="Arial"/>
              </a:rPr>
              <a:t>Do you agree or disagree with this statement? Explain why.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74AF901B-4B7F-49C4-8E37-898E9A79D870}"/>
              </a:ext>
            </a:extLst>
          </p:cNvPr>
          <p:cNvSpPr/>
          <p:nvPr/>
        </p:nvSpPr>
        <p:spPr>
          <a:xfrm>
            <a:off x="1227636" y="1813560"/>
            <a:ext cx="4807404" cy="3992880"/>
          </a:xfrm>
          <a:prstGeom prst="roundRect">
            <a:avLst>
              <a:gd name="adj" fmla="val 4972"/>
            </a:avLst>
          </a:prstGeom>
          <a:solidFill>
            <a:schemeClr val="bg1"/>
          </a:solidFill>
          <a:ln w="28575">
            <a:solidFill>
              <a:srgbClr val="2C2B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GB" sz="2000" b="1" dirty="0">
                <a:solidFill>
                  <a:srgbClr val="2C2B64"/>
                </a:solidFill>
              </a:rPr>
              <a:t>Paragraph 1:</a:t>
            </a:r>
            <a:r>
              <a:rPr lang="en-GB" sz="2000" dirty="0">
                <a:solidFill>
                  <a:srgbClr val="2C2B64"/>
                </a:solidFill>
              </a:rPr>
              <a:t> Life was better for people in Swindon after the arrival of the Great Western Railway because…</a:t>
            </a:r>
            <a:endParaRPr lang="en-GB" sz="1200" dirty="0">
              <a:solidFill>
                <a:srgbClr val="2C2B64"/>
              </a:solidFill>
            </a:endParaRPr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GB" sz="1800" dirty="0">
                <a:solidFill>
                  <a:srgbClr val="2C2B64"/>
                </a:solidFill>
              </a:rPr>
              <a:t>Reason 1</a:t>
            </a:r>
            <a:endParaRPr lang="en-GB" sz="1200" dirty="0">
              <a:solidFill>
                <a:srgbClr val="2C2B64"/>
              </a:solidFill>
            </a:endParaRPr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chemeClr val="dk1"/>
              </a:buClr>
              <a:buSzPct val="100000"/>
              <a:buChar char="•"/>
            </a:pPr>
            <a:r>
              <a:rPr lang="en-GB" sz="1800" dirty="0">
                <a:solidFill>
                  <a:srgbClr val="2C2B64"/>
                </a:solidFill>
              </a:rPr>
              <a:t>Reason 2</a:t>
            </a:r>
            <a:endParaRPr lang="en-GB" sz="1200" dirty="0">
              <a:solidFill>
                <a:srgbClr val="2C2B64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GB" sz="2000" b="1" dirty="0">
                <a:solidFill>
                  <a:srgbClr val="2C2B64"/>
                </a:solidFill>
              </a:rPr>
              <a:t>Paragraph 2: </a:t>
            </a:r>
            <a:r>
              <a:rPr lang="en-GB" sz="2000" dirty="0">
                <a:solidFill>
                  <a:srgbClr val="2C2B64"/>
                </a:solidFill>
              </a:rPr>
              <a:t>However, in other ways life was harder for people because…</a:t>
            </a:r>
            <a:endParaRPr lang="en-GB" sz="1200" dirty="0">
              <a:solidFill>
                <a:srgbClr val="2C2B64"/>
              </a:solidFill>
            </a:endParaRPr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GB" sz="1800" dirty="0">
                <a:solidFill>
                  <a:srgbClr val="2C2B64"/>
                </a:solidFill>
              </a:rPr>
              <a:t>Reason 1</a:t>
            </a:r>
            <a:endParaRPr lang="en-GB" sz="1200" dirty="0">
              <a:solidFill>
                <a:srgbClr val="2C2B64"/>
              </a:solidFill>
            </a:endParaRPr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chemeClr val="dk1"/>
              </a:buClr>
              <a:buSzPct val="100000"/>
              <a:buChar char="•"/>
            </a:pPr>
            <a:r>
              <a:rPr lang="en-GB" sz="1800" dirty="0">
                <a:solidFill>
                  <a:srgbClr val="2C2B64"/>
                </a:solidFill>
              </a:rPr>
              <a:t>Reason 2</a:t>
            </a:r>
            <a:endParaRPr lang="en-GB" sz="1200" dirty="0">
              <a:solidFill>
                <a:srgbClr val="2C2B64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GB" sz="2000" b="1" dirty="0">
                <a:solidFill>
                  <a:srgbClr val="2C2B64"/>
                </a:solidFill>
              </a:rPr>
              <a:t>In conclusion</a:t>
            </a:r>
            <a:r>
              <a:rPr lang="en-GB" sz="2000" dirty="0">
                <a:solidFill>
                  <a:srgbClr val="2C2B64"/>
                </a:solidFill>
              </a:rPr>
              <a:t>, I mainly agree / disagree with the statement because…</a:t>
            </a:r>
            <a:endParaRPr lang="en-GB" sz="1200" dirty="0">
              <a:solidFill>
                <a:srgbClr val="2C2B64"/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D76091B8-61C9-454A-BCF6-037969BEABA1}"/>
              </a:ext>
            </a:extLst>
          </p:cNvPr>
          <p:cNvSpPr/>
          <p:nvPr/>
        </p:nvSpPr>
        <p:spPr>
          <a:xfrm>
            <a:off x="6233160" y="1813560"/>
            <a:ext cx="2582228" cy="3078479"/>
          </a:xfrm>
          <a:prstGeom prst="roundRect">
            <a:avLst>
              <a:gd name="adj" fmla="val 7219"/>
            </a:avLst>
          </a:prstGeom>
          <a:solidFill>
            <a:srgbClr val="5BB98E"/>
          </a:solidFill>
          <a:ln w="28575">
            <a:solidFill>
              <a:srgbClr val="2C2B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74638" marR="0" lvl="0" indent="-27463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TOP TIPS: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FFFF"/>
              </a:buClr>
              <a:buSzTx/>
              <a:tabLst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Your answer does not need to be balanced. If you think there were a lot more advantages than disadvantages, make sure you give more reasons why life was better.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FFFF"/>
              </a:buClr>
              <a:buSzTx/>
              <a:tabLst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Your conclusion must match your arguments.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CCD5C0A-295F-4F59-8877-BFBD5DF900B0}"/>
              </a:ext>
            </a:extLst>
          </p:cNvPr>
          <p:cNvSpPr/>
          <p:nvPr/>
        </p:nvSpPr>
        <p:spPr>
          <a:xfrm>
            <a:off x="6233160" y="5105400"/>
            <a:ext cx="2582228" cy="731432"/>
          </a:xfrm>
          <a:prstGeom prst="roundRect">
            <a:avLst>
              <a:gd name="adj" fmla="val 10667"/>
            </a:avLst>
          </a:prstGeom>
          <a:solidFill>
            <a:srgbClr val="F9DC4B"/>
          </a:solidFill>
          <a:ln w="28575">
            <a:solidFill>
              <a:srgbClr val="2C2B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00"/>
              </a:spcBef>
            </a:pPr>
            <a:r>
              <a:rPr lang="en-GB" sz="1800" b="1" dirty="0">
                <a:solidFill>
                  <a:srgbClr val="2F2967"/>
                </a:solidFill>
                <a:latin typeface="Arial"/>
              </a:rPr>
              <a:t>STRETCH: </a:t>
            </a:r>
            <a:r>
              <a:rPr lang="en-GB" sz="1800" dirty="0">
                <a:solidFill>
                  <a:srgbClr val="2F2967"/>
                </a:solidFill>
                <a:latin typeface="Arial"/>
              </a:rPr>
              <a:t>Use key words in your answer</a:t>
            </a:r>
          </a:p>
        </p:txBody>
      </p:sp>
      <p:pic>
        <p:nvPicPr>
          <p:cNvPr id="2" name="Picture 1" descr="A cartoon of a train&#10;&#10;Description automatically generated">
            <a:extLst>
              <a:ext uri="{FF2B5EF4-FFF2-40B4-BE49-F238E27FC236}">
                <a16:creationId xmlns:a16="http://schemas.microsoft.com/office/drawing/2014/main" id="{B4850749-AD14-020A-EBDA-33AA012A55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15285" y="5338587"/>
            <a:ext cx="2307386" cy="1519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601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repeatCount="indefinite" accel="50000" decel="496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8333 -0.00162 L 1.00278 0.00579 " pathEditMode="relative" rAng="0" ptsTypes="AA">
                                      <p:cBhvr>
                                        <p:cTn id="19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306" y="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112e70ba7d3_0_0"/>
          <p:cNvSpPr txBox="1">
            <a:spLocks noGrp="1"/>
          </p:cNvSpPr>
          <p:nvPr>
            <p:ph type="body" idx="1"/>
          </p:nvPr>
        </p:nvSpPr>
        <p:spPr>
          <a:xfrm>
            <a:off x="1402080" y="870844"/>
            <a:ext cx="6979920" cy="435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3200" dirty="0"/>
              <a:t>The Great Western Railway was nicknamed </a:t>
            </a:r>
            <a:r>
              <a:rPr lang="en-GB" sz="3200" b="1" i="1" dirty="0"/>
              <a:t>“God’s Wonderful Railway”</a:t>
            </a:r>
            <a:r>
              <a:rPr lang="en-GB" sz="3200" dirty="0"/>
              <a:t> at the time of its completion.</a:t>
            </a:r>
            <a:endParaRPr sz="3200" dirty="0"/>
          </a:p>
          <a:p>
            <a:pPr marL="0" lvl="0" indent="0" algn="ctr" rtl="0">
              <a:spcBef>
                <a:spcPts val="1000"/>
              </a:spcBef>
              <a:spcAft>
                <a:spcPts val="0"/>
              </a:spcAft>
              <a:buNone/>
            </a:pPr>
            <a:endParaRPr lang="en-GB" sz="3200" dirty="0"/>
          </a:p>
          <a:p>
            <a:pPr marL="0" lvl="0" indent="0" algn="ctr" rtl="0">
              <a:spcBef>
                <a:spcPts val="1000"/>
              </a:spcBef>
              <a:spcAft>
                <a:spcPts val="0"/>
              </a:spcAft>
              <a:buNone/>
            </a:pPr>
            <a:endParaRPr lang="en-GB" sz="3200" dirty="0"/>
          </a:p>
          <a:p>
            <a:pPr marL="0" lvl="0" indent="0" algn="ctr" rtl="0">
              <a:spcBef>
                <a:spcPts val="1000"/>
              </a:spcBef>
              <a:spcAft>
                <a:spcPts val="0"/>
              </a:spcAft>
              <a:buNone/>
            </a:pPr>
            <a:endParaRPr sz="3200" dirty="0"/>
          </a:p>
          <a:p>
            <a:pPr marL="0" lvl="0" indent="0" algn="ctr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3200" b="1" dirty="0"/>
              <a:t>Q. Do you think this was justified?</a:t>
            </a:r>
            <a:endParaRPr sz="3200" b="1" dirty="0"/>
          </a:p>
        </p:txBody>
      </p:sp>
      <p:pic>
        <p:nvPicPr>
          <p:cNvPr id="3" name="Picture 2" descr="A picture containing text, purple, sign&#10;&#10;Description automatically generated">
            <a:extLst>
              <a:ext uri="{FF2B5EF4-FFF2-40B4-BE49-F238E27FC236}">
                <a16:creationId xmlns:a16="http://schemas.microsoft.com/office/drawing/2014/main" id="{40DE313F-A70C-40BC-AF07-E4A5EDAB19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7717" y="3046444"/>
            <a:ext cx="1488646" cy="135880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OWERPOINT.potx" id="{B1FD52A2-AC97-4988-BB6C-FA10B780ED2E}" vid="{EFDC48F6-77A3-4755-A941-37499409C9DD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OWERPOINT.potx" id="{B1FD52A2-AC97-4988-BB6C-FA10B780ED2E}" vid="{F9787A0F-AB63-441B-BB32-F4338FDABF7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</Template>
  <TotalTime>68</TotalTime>
  <Words>389</Words>
  <Application>Microsoft Office PowerPoint</Application>
  <PresentationFormat>On-screen Show (4:3)</PresentationFormat>
  <Paragraphs>47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Office Theme</vt:lpstr>
      <vt:lpstr>1_Office Theme</vt:lpstr>
      <vt:lpstr>Our City’s railway story: Swindon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Imogen Sackett</dc:creator>
  <cp:lastModifiedBy>Tom Blow</cp:lastModifiedBy>
  <cp:revision>3</cp:revision>
  <dcterms:created xsi:type="dcterms:W3CDTF">2022-03-28T09:31:38Z</dcterms:created>
  <dcterms:modified xsi:type="dcterms:W3CDTF">2025-10-17T06:52:29Z</dcterms:modified>
</cp:coreProperties>
</file>