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1"/>
  </p:notesMasterIdLst>
  <p:sldIdLst>
    <p:sldId id="256" r:id="rId2"/>
    <p:sldId id="257" r:id="rId3"/>
    <p:sldId id="258" r:id="rId4"/>
    <p:sldId id="299" r:id="rId5"/>
    <p:sldId id="259" r:id="rId6"/>
    <p:sldId id="260" r:id="rId7"/>
    <p:sldId id="303" r:id="rId8"/>
    <p:sldId id="261" r:id="rId9"/>
    <p:sldId id="262" r:id="rId10"/>
  </p:sldIdLst>
  <p:sldSz cx="6858000" cy="9906000" type="A4"/>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3" roundtripDataSignature="AMtx7mjt+QlI+nMz/U2V9eY6ZciZQuqdo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2B64"/>
    <a:srgbClr val="E1EFD8"/>
    <a:srgbClr val="FFF2CC"/>
    <a:srgbClr val="DDEAF6"/>
    <a:srgbClr val="FBE4D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A7BE34-9990-4CFF-8A5D-27E13B9EAA2B}" v="6" dt="2022-03-28T11:30:52.942"/>
    <p1510:client id="{CD1D3052-23FC-427D-ACB7-F88E98B01A42}" v="19" dt="2022-03-28T10:39:19.467"/>
  </p1510:revLst>
</p1510:revInfo>
</file>

<file path=ppt/tableStyles.xml><?xml version="1.0" encoding="utf-8"?>
<a:tblStyleLst xmlns:a="http://schemas.openxmlformats.org/drawingml/2006/main" def="{802EC355-BD21-499D-9DDE-F8942B25D288}">
  <a:tblStyle styleId="{802EC355-BD21-499D-9DDE-F8942B25D288}"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03" autoAdjust="0"/>
    <p:restoredTop sz="94660"/>
  </p:normalViewPr>
  <p:slideViewPr>
    <p:cSldViewPr snapToGrid="0">
      <p:cViewPr varScale="1">
        <p:scale>
          <a:sx n="52" d="100"/>
          <a:sy n="52" d="100"/>
        </p:scale>
        <p:origin x="234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customschemas.google.com/relationships/presentationmetadata" Target="metadata"/><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mogen Sackett" userId="983d8044-f657-429e-ae38-3185fb507e2d" providerId="ADAL" clId="{B0A7BE34-9990-4CFF-8A5D-27E13B9EAA2B}"/>
    <pc:docChg chg="undo custSel addSld delSld modSld sldOrd">
      <pc:chgData name="Imogen Sackett" userId="983d8044-f657-429e-ae38-3185fb507e2d" providerId="ADAL" clId="{B0A7BE34-9990-4CFF-8A5D-27E13B9EAA2B}" dt="2022-03-28T11:43:57.370" v="755"/>
      <pc:docMkLst>
        <pc:docMk/>
      </pc:docMkLst>
      <pc:sldChg chg="ord">
        <pc:chgData name="Imogen Sackett" userId="983d8044-f657-429e-ae38-3185fb507e2d" providerId="ADAL" clId="{B0A7BE34-9990-4CFF-8A5D-27E13B9EAA2B}" dt="2022-03-28T11:43:57.370" v="755"/>
        <pc:sldMkLst>
          <pc:docMk/>
          <pc:sldMk cId="0" sldId="262"/>
        </pc:sldMkLst>
      </pc:sldChg>
      <pc:sldChg chg="new del">
        <pc:chgData name="Imogen Sackett" userId="983d8044-f657-429e-ae38-3185fb507e2d" providerId="ADAL" clId="{B0A7BE34-9990-4CFF-8A5D-27E13B9EAA2B}" dt="2022-03-28T11:08:49.658" v="2" actId="47"/>
        <pc:sldMkLst>
          <pc:docMk/>
          <pc:sldMk cId="1919103199" sldId="263"/>
        </pc:sldMkLst>
      </pc:sldChg>
      <pc:sldChg chg="addSp delSp modSp add del mod ord">
        <pc:chgData name="Imogen Sackett" userId="983d8044-f657-429e-ae38-3185fb507e2d" providerId="ADAL" clId="{B0A7BE34-9990-4CFF-8A5D-27E13B9EAA2B}" dt="2022-03-28T11:21:05.788" v="359" actId="47"/>
        <pc:sldMkLst>
          <pc:docMk/>
          <pc:sldMk cId="571003162" sldId="264"/>
        </pc:sldMkLst>
        <pc:spChg chg="mod">
          <ac:chgData name="Imogen Sackett" userId="983d8044-f657-429e-ae38-3185fb507e2d" providerId="ADAL" clId="{B0A7BE34-9990-4CFF-8A5D-27E13B9EAA2B}" dt="2022-03-28T11:18:35.714" v="307" actId="21"/>
          <ac:spMkLst>
            <pc:docMk/>
            <pc:sldMk cId="571003162" sldId="264"/>
            <ac:spMk id="6" creationId="{8FFC5202-0B6E-445E-84C3-5ECFA30F9B50}"/>
          </ac:spMkLst>
        </pc:spChg>
        <pc:spChg chg="add mod">
          <ac:chgData name="Imogen Sackett" userId="983d8044-f657-429e-ae38-3185fb507e2d" providerId="ADAL" clId="{B0A7BE34-9990-4CFF-8A5D-27E13B9EAA2B}" dt="2022-03-28T11:16:03.814" v="299" actId="20577"/>
          <ac:spMkLst>
            <pc:docMk/>
            <pc:sldMk cId="571003162" sldId="264"/>
            <ac:spMk id="7" creationId="{E4AF61C9-68E5-4DEF-A299-EB7020CCC865}"/>
          </ac:spMkLst>
        </pc:spChg>
        <pc:spChg chg="del mod">
          <ac:chgData name="Imogen Sackett" userId="983d8044-f657-429e-ae38-3185fb507e2d" providerId="ADAL" clId="{B0A7BE34-9990-4CFF-8A5D-27E13B9EAA2B}" dt="2022-03-28T11:14:01.839" v="232" actId="478"/>
          <ac:spMkLst>
            <pc:docMk/>
            <pc:sldMk cId="571003162" sldId="264"/>
            <ac:spMk id="8" creationId="{EC98D370-AADD-47A6-8BD4-99C8B2B762C9}"/>
          </ac:spMkLst>
        </pc:spChg>
      </pc:sldChg>
      <pc:sldChg chg="addSp modSp add mod ord">
        <pc:chgData name="Imogen Sackett" userId="983d8044-f657-429e-ae38-3185fb507e2d" providerId="ADAL" clId="{B0A7BE34-9990-4CFF-8A5D-27E13B9EAA2B}" dt="2022-03-28T11:14:39.412" v="239" actId="1076"/>
        <pc:sldMkLst>
          <pc:docMk/>
          <pc:sldMk cId="740117051" sldId="299"/>
        </pc:sldMkLst>
        <pc:spChg chg="add mod">
          <ac:chgData name="Imogen Sackett" userId="983d8044-f657-429e-ae38-3185fb507e2d" providerId="ADAL" clId="{B0A7BE34-9990-4CFF-8A5D-27E13B9EAA2B}" dt="2022-03-28T11:12:38.315" v="223" actId="5793"/>
          <ac:spMkLst>
            <pc:docMk/>
            <pc:sldMk cId="740117051" sldId="299"/>
            <ac:spMk id="8" creationId="{BBBE7952-C654-4DEB-8163-006225BA62AC}"/>
          </ac:spMkLst>
        </pc:spChg>
        <pc:spChg chg="add mod">
          <ac:chgData name="Imogen Sackett" userId="983d8044-f657-429e-ae38-3185fb507e2d" providerId="ADAL" clId="{B0A7BE34-9990-4CFF-8A5D-27E13B9EAA2B}" dt="2022-03-28T11:13:07.598" v="226" actId="1076"/>
          <ac:spMkLst>
            <pc:docMk/>
            <pc:sldMk cId="740117051" sldId="299"/>
            <ac:spMk id="9" creationId="{470E4A5C-2366-4FB7-8DFA-E0994119CDC2}"/>
          </ac:spMkLst>
        </pc:spChg>
        <pc:spChg chg="mod">
          <ac:chgData name="Imogen Sackett" userId="983d8044-f657-429e-ae38-3185fb507e2d" providerId="ADAL" clId="{B0A7BE34-9990-4CFF-8A5D-27E13B9EAA2B}" dt="2022-03-28T11:14:39.412" v="239" actId="1076"/>
          <ac:spMkLst>
            <pc:docMk/>
            <pc:sldMk cId="740117051" sldId="299"/>
            <ac:spMk id="44" creationId="{E83FD9BB-809B-4DCC-A45B-D0C5D1BAD5E0}"/>
          </ac:spMkLst>
        </pc:spChg>
        <pc:spChg chg="mod">
          <ac:chgData name="Imogen Sackett" userId="983d8044-f657-429e-ae38-3185fb507e2d" providerId="ADAL" clId="{B0A7BE34-9990-4CFF-8A5D-27E13B9EAA2B}" dt="2022-03-28T11:12:55.177" v="224"/>
          <ac:spMkLst>
            <pc:docMk/>
            <pc:sldMk cId="740117051" sldId="299"/>
            <ac:spMk id="125" creationId="{D739BE14-C09B-45C5-A3ED-00CE7877C769}"/>
          </ac:spMkLst>
        </pc:spChg>
      </pc:sldChg>
      <pc:sldChg chg="addSp delSp modSp add mod">
        <pc:chgData name="Imogen Sackett" userId="983d8044-f657-429e-ae38-3185fb507e2d" providerId="ADAL" clId="{B0A7BE34-9990-4CFF-8A5D-27E13B9EAA2B}" dt="2022-03-28T11:31:17.466" v="753" actId="478"/>
        <pc:sldMkLst>
          <pc:docMk/>
          <pc:sldMk cId="1643079085" sldId="303"/>
        </pc:sldMkLst>
        <pc:spChg chg="mod">
          <ac:chgData name="Imogen Sackett" userId="983d8044-f657-429e-ae38-3185fb507e2d" providerId="ADAL" clId="{B0A7BE34-9990-4CFF-8A5D-27E13B9EAA2B}" dt="2022-03-28T11:18:55.778" v="312" actId="14100"/>
          <ac:spMkLst>
            <pc:docMk/>
            <pc:sldMk cId="1643079085" sldId="303"/>
            <ac:spMk id="7" creationId="{B048A754-DB4C-4EC4-8998-210EE42EFC9F}"/>
          </ac:spMkLst>
        </pc:spChg>
        <pc:spChg chg="mod">
          <ac:chgData name="Imogen Sackett" userId="983d8044-f657-429e-ae38-3185fb507e2d" providerId="ADAL" clId="{B0A7BE34-9990-4CFF-8A5D-27E13B9EAA2B}" dt="2022-03-28T11:21:21.312" v="362" actId="1076"/>
          <ac:spMkLst>
            <pc:docMk/>
            <pc:sldMk cId="1643079085" sldId="303"/>
            <ac:spMk id="10" creationId="{0A25436A-A53E-4749-86E8-0E086FE744FD}"/>
          </ac:spMkLst>
        </pc:spChg>
        <pc:spChg chg="mod">
          <ac:chgData name="Imogen Sackett" userId="983d8044-f657-429e-ae38-3185fb507e2d" providerId="ADAL" clId="{B0A7BE34-9990-4CFF-8A5D-27E13B9EAA2B}" dt="2022-03-28T11:30:22.684" v="739" actId="20577"/>
          <ac:spMkLst>
            <pc:docMk/>
            <pc:sldMk cId="1643079085" sldId="303"/>
            <ac:spMk id="108" creationId="{00000000-0000-0000-0000-000000000000}"/>
          </ac:spMkLst>
        </pc:spChg>
        <pc:spChg chg="mod">
          <ac:chgData name="Imogen Sackett" userId="983d8044-f657-429e-ae38-3185fb507e2d" providerId="ADAL" clId="{B0A7BE34-9990-4CFF-8A5D-27E13B9EAA2B}" dt="2022-03-28T11:23:00.424" v="378" actId="207"/>
          <ac:spMkLst>
            <pc:docMk/>
            <pc:sldMk cId="1643079085" sldId="303"/>
            <ac:spMk id="109" creationId="{00000000-0000-0000-0000-000000000000}"/>
          </ac:spMkLst>
        </pc:spChg>
        <pc:spChg chg="mod">
          <ac:chgData name="Imogen Sackett" userId="983d8044-f657-429e-ae38-3185fb507e2d" providerId="ADAL" clId="{B0A7BE34-9990-4CFF-8A5D-27E13B9EAA2B}" dt="2022-03-28T11:23:15.116" v="379" actId="1076"/>
          <ac:spMkLst>
            <pc:docMk/>
            <pc:sldMk cId="1643079085" sldId="303"/>
            <ac:spMk id="110" creationId="{00000000-0000-0000-0000-000000000000}"/>
          </ac:spMkLst>
        </pc:spChg>
        <pc:picChg chg="add mod">
          <ac:chgData name="Imogen Sackett" userId="983d8044-f657-429e-ae38-3185fb507e2d" providerId="ADAL" clId="{B0A7BE34-9990-4CFF-8A5D-27E13B9EAA2B}" dt="2022-03-28T11:30:38.852" v="748" actId="1036"/>
          <ac:picMkLst>
            <pc:docMk/>
            <pc:sldMk cId="1643079085" sldId="303"/>
            <ac:picMk id="3" creationId="{029B1EF2-6B60-42BF-8889-C791E4510821}"/>
          </ac:picMkLst>
        </pc:picChg>
        <pc:picChg chg="del">
          <ac:chgData name="Imogen Sackett" userId="983d8044-f657-429e-ae38-3185fb507e2d" providerId="ADAL" clId="{B0A7BE34-9990-4CFF-8A5D-27E13B9EAA2B}" dt="2022-03-28T11:18:28.789" v="306" actId="478"/>
          <ac:picMkLst>
            <pc:docMk/>
            <pc:sldMk cId="1643079085" sldId="303"/>
            <ac:picMk id="5" creationId="{1DF538D3-01C5-449C-B15E-C9D2FF4CB1D9}"/>
          </ac:picMkLst>
        </pc:picChg>
        <pc:picChg chg="add del mod">
          <ac:chgData name="Imogen Sackett" userId="983d8044-f657-429e-ae38-3185fb507e2d" providerId="ADAL" clId="{B0A7BE34-9990-4CFF-8A5D-27E13B9EAA2B}" dt="2022-03-28T11:31:17.466" v="753" actId="478"/>
          <ac:picMkLst>
            <pc:docMk/>
            <pc:sldMk cId="1643079085" sldId="303"/>
            <ac:picMk id="8" creationId="{4BA9A886-9D3D-4EF7-B286-89EE64AE61D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2: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 name="Google Shape;110;p3: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4: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5: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Blue – social</a:t>
            </a:r>
            <a:endParaRPr/>
          </a:p>
          <a:p>
            <a:pPr marL="0" lvl="0" indent="0" algn="l" rtl="0">
              <a:spcBef>
                <a:spcPts val="0"/>
              </a:spcBef>
              <a:spcAft>
                <a:spcPts val="0"/>
              </a:spcAft>
              <a:buNone/>
            </a:pPr>
            <a:r>
              <a:rPr lang="en-GB"/>
              <a:t>Orange – economic</a:t>
            </a:r>
            <a:endParaRPr/>
          </a:p>
          <a:p>
            <a:pPr marL="0" lvl="0" indent="0" algn="l" rtl="0">
              <a:spcBef>
                <a:spcPts val="0"/>
              </a:spcBef>
              <a:spcAft>
                <a:spcPts val="0"/>
              </a:spcAft>
              <a:buNone/>
            </a:pPr>
            <a:r>
              <a:rPr lang="en-GB"/>
              <a:t>Green – political</a:t>
            </a:r>
            <a:endParaRPr/>
          </a:p>
          <a:p>
            <a:pPr marL="0" lvl="0" indent="0" algn="l" rtl="0">
              <a:spcBef>
                <a:spcPts val="0"/>
              </a:spcBef>
              <a:spcAft>
                <a:spcPts val="0"/>
              </a:spcAft>
              <a:buNone/>
            </a:pPr>
            <a:r>
              <a:rPr lang="en-GB"/>
              <a:t>Yellow - leisure</a:t>
            </a:r>
            <a:endParaRPr/>
          </a:p>
        </p:txBody>
      </p:sp>
      <p:sp>
        <p:nvSpPr>
          <p:cNvPr id="121" name="Google Shape;12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5: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1318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6: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112e986df88_0_0:notes"/>
          <p:cNvSpPr>
            <a:spLocks noGrp="1" noRot="1" noChangeAspect="1"/>
          </p:cNvSpPr>
          <p:nvPr>
            <p:ph type="sldImg" idx="2"/>
          </p:nvPr>
        </p:nvSpPr>
        <p:spPr>
          <a:xfrm>
            <a:off x="2360613" y="1143000"/>
            <a:ext cx="2136775"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112e986df88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https://www.steam-museum.org.uk/object-of-the-month/collection-5/</a:t>
            </a:r>
            <a:endParaRPr/>
          </a:p>
        </p:txBody>
      </p:sp>
      <p:sp>
        <p:nvSpPr>
          <p:cNvPr id="135" name="Google Shape;135;g112e986df88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8"/>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8"/>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8"/>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7"/>
          <p:cNvSpPr txBox="1">
            <a:spLocks noGrp="1"/>
          </p:cNvSpPr>
          <p:nvPr>
            <p:ph type="body" idx="1"/>
          </p:nvPr>
        </p:nvSpPr>
        <p:spPr>
          <a:xfrm rot="5400000">
            <a:off x="286367" y="2822135"/>
            <a:ext cx="6285266" cy="59150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5" name="Google Shape;75;p17"/>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7"/>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7"/>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8"/>
          <p:cNvSpPr txBox="1">
            <a:spLocks noGrp="1"/>
          </p:cNvSpPr>
          <p:nvPr>
            <p:ph type="title"/>
          </p:nvPr>
        </p:nvSpPr>
        <p:spPr>
          <a:xfrm rot="5400000">
            <a:off x="1449696" y="3985464"/>
            <a:ext cx="8394877" cy="14787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8"/>
          <p:cNvSpPr txBox="1">
            <a:spLocks noGrp="1"/>
          </p:cNvSpPr>
          <p:nvPr>
            <p:ph type="body" idx="1"/>
          </p:nvPr>
        </p:nvSpPr>
        <p:spPr>
          <a:xfrm rot="5400000">
            <a:off x="-1550679" y="2549570"/>
            <a:ext cx="8394877" cy="435054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1" name="Google Shape;81;p18"/>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8"/>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8"/>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9"/>
          <p:cNvSpPr txBox="1">
            <a:spLocks noGrp="1"/>
          </p:cNvSpPr>
          <p:nvPr>
            <p:ph type="ctrTitle"/>
          </p:nvPr>
        </p:nvSpPr>
        <p:spPr>
          <a:xfrm>
            <a:off x="514350" y="1621191"/>
            <a:ext cx="5829300" cy="3448756"/>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9"/>
          <p:cNvSpPr txBox="1">
            <a:spLocks noGrp="1"/>
          </p:cNvSpPr>
          <p:nvPr>
            <p:ph type="subTitle" idx="1"/>
          </p:nvPr>
        </p:nvSpPr>
        <p:spPr>
          <a:xfrm>
            <a:off x="857250" y="5202944"/>
            <a:ext cx="5143500" cy="239165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22" name="Google Shape;22;p9"/>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9"/>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9"/>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0"/>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0"/>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8" name="Google Shape;28;p10"/>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0"/>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0"/>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11"/>
          <p:cNvSpPr txBox="1">
            <a:spLocks noGrp="1"/>
          </p:cNvSpPr>
          <p:nvPr>
            <p:ph type="title"/>
          </p:nvPr>
        </p:nvSpPr>
        <p:spPr>
          <a:xfrm>
            <a:off x="467916" y="2469624"/>
            <a:ext cx="5915025" cy="41206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1"/>
          <p:cNvSpPr txBox="1">
            <a:spLocks noGrp="1"/>
          </p:cNvSpPr>
          <p:nvPr>
            <p:ph type="body" idx="1"/>
          </p:nvPr>
        </p:nvSpPr>
        <p:spPr>
          <a:xfrm>
            <a:off x="467916" y="6629226"/>
            <a:ext cx="5915025" cy="216693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800"/>
              <a:buNone/>
              <a:defRPr sz="1800">
                <a:solidFill>
                  <a:schemeClr val="dk1"/>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34" name="Google Shape;34;p11"/>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1"/>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1"/>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12"/>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12"/>
          <p:cNvSpPr txBox="1">
            <a:spLocks noGrp="1"/>
          </p:cNvSpPr>
          <p:nvPr>
            <p:ph type="body" idx="1"/>
          </p:nvPr>
        </p:nvSpPr>
        <p:spPr>
          <a:xfrm>
            <a:off x="471488"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0" name="Google Shape;40;p12"/>
          <p:cNvSpPr txBox="1">
            <a:spLocks noGrp="1"/>
          </p:cNvSpPr>
          <p:nvPr>
            <p:ph type="body" idx="2"/>
          </p:nvPr>
        </p:nvSpPr>
        <p:spPr>
          <a:xfrm>
            <a:off x="3471863" y="2637014"/>
            <a:ext cx="2914650" cy="628526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1" name="Google Shape;41;p12"/>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2"/>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2"/>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13"/>
          <p:cNvSpPr txBox="1">
            <a:spLocks noGrp="1"/>
          </p:cNvSpPr>
          <p:nvPr>
            <p:ph type="title"/>
          </p:nvPr>
        </p:nvSpPr>
        <p:spPr>
          <a:xfrm>
            <a:off x="472381"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13"/>
          <p:cNvSpPr txBox="1">
            <a:spLocks noGrp="1"/>
          </p:cNvSpPr>
          <p:nvPr>
            <p:ph type="body" idx="1"/>
          </p:nvPr>
        </p:nvSpPr>
        <p:spPr>
          <a:xfrm>
            <a:off x="472381" y="2428347"/>
            <a:ext cx="2901255"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7" name="Google Shape;47;p13"/>
          <p:cNvSpPr txBox="1">
            <a:spLocks noGrp="1"/>
          </p:cNvSpPr>
          <p:nvPr>
            <p:ph type="body" idx="2"/>
          </p:nvPr>
        </p:nvSpPr>
        <p:spPr>
          <a:xfrm>
            <a:off x="472381" y="3618442"/>
            <a:ext cx="2901255"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 name="Google Shape;48;p13"/>
          <p:cNvSpPr txBox="1">
            <a:spLocks noGrp="1"/>
          </p:cNvSpPr>
          <p:nvPr>
            <p:ph type="body" idx="3"/>
          </p:nvPr>
        </p:nvSpPr>
        <p:spPr>
          <a:xfrm>
            <a:off x="3471863" y="2428347"/>
            <a:ext cx="2915543" cy="1190095"/>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9" name="Google Shape;49;p13"/>
          <p:cNvSpPr txBox="1">
            <a:spLocks noGrp="1"/>
          </p:cNvSpPr>
          <p:nvPr>
            <p:ph type="body" idx="4"/>
          </p:nvPr>
        </p:nvSpPr>
        <p:spPr>
          <a:xfrm>
            <a:off x="3471863" y="3618442"/>
            <a:ext cx="2915543" cy="532218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0" name="Google Shape;50;p13"/>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3"/>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3"/>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14"/>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4"/>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4"/>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5"/>
          <p:cNvSpPr txBox="1">
            <a:spLocks noGrp="1"/>
          </p:cNvSpPr>
          <p:nvPr>
            <p:ph type="body" idx="1"/>
          </p:nvPr>
        </p:nvSpPr>
        <p:spPr>
          <a:xfrm>
            <a:off x="2915543" y="1426283"/>
            <a:ext cx="3471863" cy="703968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61" name="Google Shape;61;p15"/>
          <p:cNvSpPr txBox="1">
            <a:spLocks noGrp="1"/>
          </p:cNvSpPr>
          <p:nvPr>
            <p:ph type="body" idx="2"/>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2" name="Google Shape;62;p15"/>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5"/>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5"/>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6"/>
          <p:cNvSpPr txBox="1">
            <a:spLocks noGrp="1"/>
          </p:cNvSpPr>
          <p:nvPr>
            <p:ph type="title"/>
          </p:nvPr>
        </p:nvSpPr>
        <p:spPr>
          <a:xfrm>
            <a:off x="472381" y="660400"/>
            <a:ext cx="2211884" cy="23114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6"/>
          <p:cNvSpPr>
            <a:spLocks noGrp="1"/>
          </p:cNvSpPr>
          <p:nvPr>
            <p:ph type="pic" idx="2"/>
          </p:nvPr>
        </p:nvSpPr>
        <p:spPr>
          <a:xfrm>
            <a:off x="2915543" y="1426283"/>
            <a:ext cx="3471863" cy="7039681"/>
          </a:xfrm>
          <a:prstGeom prst="rect">
            <a:avLst/>
          </a:prstGeom>
          <a:noFill/>
          <a:ln>
            <a:noFill/>
          </a:ln>
        </p:spPr>
      </p:sp>
      <p:sp>
        <p:nvSpPr>
          <p:cNvPr id="68" name="Google Shape;68;p16"/>
          <p:cNvSpPr txBox="1">
            <a:spLocks noGrp="1"/>
          </p:cNvSpPr>
          <p:nvPr>
            <p:ph type="body" idx="1"/>
          </p:nvPr>
        </p:nvSpPr>
        <p:spPr>
          <a:xfrm>
            <a:off x="472381" y="2971800"/>
            <a:ext cx="2211884" cy="55056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9" name="Google Shape;69;p16"/>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6"/>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6"/>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
          <p:cNvSpPr txBox="1">
            <a:spLocks noGrp="1"/>
          </p:cNvSpPr>
          <p:nvPr>
            <p:ph type="title"/>
          </p:nvPr>
        </p:nvSpPr>
        <p:spPr>
          <a:xfrm>
            <a:off x="471488" y="527405"/>
            <a:ext cx="5915025" cy="191470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7"/>
          <p:cNvSpPr txBox="1">
            <a:spLocks noGrp="1"/>
          </p:cNvSpPr>
          <p:nvPr>
            <p:ph type="body" idx="1"/>
          </p:nvPr>
        </p:nvSpPr>
        <p:spPr>
          <a:xfrm>
            <a:off x="471488" y="2637014"/>
            <a:ext cx="5915025" cy="6285266"/>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7"/>
          <p:cNvSpPr txBox="1">
            <a:spLocks noGrp="1"/>
          </p:cNvSpPr>
          <p:nvPr>
            <p:ph type="dt" idx="10"/>
          </p:nvPr>
        </p:nvSpPr>
        <p:spPr>
          <a:xfrm>
            <a:off x="471488" y="9181397"/>
            <a:ext cx="1543050" cy="52740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7"/>
          <p:cNvSpPr txBox="1">
            <a:spLocks noGrp="1"/>
          </p:cNvSpPr>
          <p:nvPr>
            <p:ph type="ftr" idx="11"/>
          </p:nvPr>
        </p:nvSpPr>
        <p:spPr>
          <a:xfrm>
            <a:off x="2271713" y="9181397"/>
            <a:ext cx="2314575" cy="527403"/>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7"/>
          <p:cNvSpPr txBox="1">
            <a:spLocks noGrp="1"/>
          </p:cNvSpPr>
          <p:nvPr>
            <p:ph type="sldNum" idx="12"/>
          </p:nvPr>
        </p:nvSpPr>
        <p:spPr>
          <a:xfrm>
            <a:off x="4843463" y="9181397"/>
            <a:ext cx="1543050" cy="52740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graphicFrame>
        <p:nvGraphicFramePr>
          <p:cNvPr id="88" name="Google Shape;88;p1"/>
          <p:cNvGraphicFramePr/>
          <p:nvPr>
            <p:extLst>
              <p:ext uri="{D42A27DB-BD31-4B8C-83A1-F6EECF244321}">
                <p14:modId xmlns:p14="http://schemas.microsoft.com/office/powerpoint/2010/main" val="1428653719"/>
              </p:ext>
            </p:extLst>
          </p:nvPr>
        </p:nvGraphicFramePr>
        <p:xfrm>
          <a:off x="0" y="0"/>
          <a:ext cx="6858000" cy="9906000"/>
        </p:xfrm>
        <a:graphic>
          <a:graphicData uri="http://schemas.openxmlformats.org/drawingml/2006/table">
            <a:tbl>
              <a:tblPr firstRow="1" bandRow="1">
                <a:noFill/>
                <a:tableStyleId>{802EC355-BD21-499D-9DDE-F8942B25D288}</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tblGrid>
              <a:tr h="1981200">
                <a:tc>
                  <a:txBody>
                    <a:bodyPr/>
                    <a:lstStyle/>
                    <a:p>
                      <a:pPr marL="0" marR="0" lvl="0" indent="0" algn="l" rtl="0">
                        <a:spcBef>
                          <a:spcPts val="0"/>
                        </a:spcBef>
                        <a:spcAft>
                          <a:spcPts val="0"/>
                        </a:spcAft>
                        <a:buNone/>
                      </a:pPr>
                      <a:endParaRPr sz="135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l" rtl="0">
                        <a:spcBef>
                          <a:spcPts val="0"/>
                        </a:spcBef>
                        <a:spcAft>
                          <a:spcPts val="0"/>
                        </a:spcAft>
                        <a:buNone/>
                      </a:pPr>
                      <a:endParaRPr sz="1350" dirty="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0"/>
                  </a:ext>
                </a:extLst>
              </a:tr>
              <a:tr h="1981200">
                <a:tc>
                  <a:txBody>
                    <a:bodyPr/>
                    <a:lstStyle/>
                    <a:p>
                      <a:pPr marL="0" marR="0" lvl="0" indent="0" algn="l" rtl="0">
                        <a:spcBef>
                          <a:spcPts val="0"/>
                        </a:spcBef>
                        <a:spcAft>
                          <a:spcPts val="0"/>
                        </a:spcAft>
                        <a:buNone/>
                      </a:pPr>
                      <a:endParaRPr sz="135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l" rtl="0">
                        <a:spcBef>
                          <a:spcPts val="0"/>
                        </a:spcBef>
                        <a:spcAft>
                          <a:spcPts val="0"/>
                        </a:spcAft>
                        <a:buNone/>
                      </a:pPr>
                      <a:endParaRPr sz="135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1"/>
                  </a:ext>
                </a:extLst>
              </a:tr>
              <a:tr h="1981200">
                <a:tc>
                  <a:txBody>
                    <a:bodyPr/>
                    <a:lstStyle/>
                    <a:p>
                      <a:pPr marL="0" marR="0" lvl="0" indent="0" algn="l" rtl="0">
                        <a:spcBef>
                          <a:spcPts val="0"/>
                        </a:spcBef>
                        <a:spcAft>
                          <a:spcPts val="0"/>
                        </a:spcAft>
                        <a:buNone/>
                      </a:pPr>
                      <a:endParaRPr sz="135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l" rtl="0">
                        <a:spcBef>
                          <a:spcPts val="0"/>
                        </a:spcBef>
                        <a:spcAft>
                          <a:spcPts val="0"/>
                        </a:spcAft>
                        <a:buNone/>
                      </a:pPr>
                      <a:endParaRPr sz="135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2"/>
                  </a:ext>
                </a:extLst>
              </a:tr>
              <a:tr h="1981200">
                <a:tc>
                  <a:txBody>
                    <a:bodyPr/>
                    <a:lstStyle/>
                    <a:p>
                      <a:pPr marL="0" marR="0" lvl="0" indent="0" algn="l" rtl="0">
                        <a:spcBef>
                          <a:spcPts val="0"/>
                        </a:spcBef>
                        <a:spcAft>
                          <a:spcPts val="0"/>
                        </a:spcAft>
                        <a:buNone/>
                      </a:pPr>
                      <a:endParaRPr sz="135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l" rtl="0">
                        <a:spcBef>
                          <a:spcPts val="0"/>
                        </a:spcBef>
                        <a:spcAft>
                          <a:spcPts val="0"/>
                        </a:spcAft>
                        <a:buNone/>
                      </a:pPr>
                      <a:endParaRPr sz="135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3"/>
                  </a:ext>
                </a:extLst>
              </a:tr>
              <a:tr h="1981200">
                <a:tc>
                  <a:txBody>
                    <a:bodyPr/>
                    <a:lstStyle/>
                    <a:p>
                      <a:pPr marL="0" marR="0" lvl="0" indent="0" algn="l" rtl="0">
                        <a:spcBef>
                          <a:spcPts val="0"/>
                        </a:spcBef>
                        <a:spcAft>
                          <a:spcPts val="0"/>
                        </a:spcAft>
                        <a:buNone/>
                      </a:pPr>
                      <a:endParaRPr sz="135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l" rtl="0">
                        <a:spcBef>
                          <a:spcPts val="0"/>
                        </a:spcBef>
                        <a:spcAft>
                          <a:spcPts val="0"/>
                        </a:spcAft>
                        <a:buNone/>
                      </a:pPr>
                      <a:endParaRPr sz="1350" dirty="0"/>
                    </a:p>
                  </a:txBody>
                  <a:tcPr marL="91450" marR="91450" marT="45725" marB="45725">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89" name="Google Shape;89;p1"/>
          <p:cNvPicPr preferRelativeResize="0"/>
          <p:nvPr/>
        </p:nvPicPr>
        <p:blipFill rotWithShape="1">
          <a:blip r:embed="rId3">
            <a:alphaModFix/>
          </a:blip>
          <a:srcRect/>
          <a:stretch/>
        </p:blipFill>
        <p:spPr>
          <a:xfrm>
            <a:off x="329783" y="164893"/>
            <a:ext cx="2803691" cy="1693414"/>
          </a:xfrm>
          <a:prstGeom prst="rect">
            <a:avLst/>
          </a:prstGeom>
          <a:noFill/>
          <a:ln>
            <a:noFill/>
          </a:ln>
        </p:spPr>
      </p:pic>
      <p:sp>
        <p:nvSpPr>
          <p:cNvPr id="90" name="Google Shape;90;p1"/>
          <p:cNvSpPr/>
          <p:nvPr/>
        </p:nvSpPr>
        <p:spPr>
          <a:xfrm>
            <a:off x="1480090" y="1130260"/>
            <a:ext cx="468630" cy="246711"/>
          </a:xfrm>
          <a:prstGeom prst="ellipse">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91" name="Google Shape;91;p1"/>
          <p:cNvPicPr preferRelativeResize="0"/>
          <p:nvPr/>
        </p:nvPicPr>
        <p:blipFill rotWithShape="1">
          <a:blip r:embed="rId4">
            <a:alphaModFix/>
          </a:blip>
          <a:srcRect/>
          <a:stretch/>
        </p:blipFill>
        <p:spPr>
          <a:xfrm>
            <a:off x="108224" y="2162035"/>
            <a:ext cx="3234582" cy="1630409"/>
          </a:xfrm>
          <a:prstGeom prst="rect">
            <a:avLst/>
          </a:prstGeom>
          <a:noFill/>
          <a:ln>
            <a:noFill/>
          </a:ln>
        </p:spPr>
      </p:pic>
      <p:pic>
        <p:nvPicPr>
          <p:cNvPr id="92" name="Google Shape;92;p1"/>
          <p:cNvPicPr preferRelativeResize="0"/>
          <p:nvPr/>
        </p:nvPicPr>
        <p:blipFill rotWithShape="1">
          <a:blip r:embed="rId5">
            <a:alphaModFix/>
          </a:blip>
          <a:srcRect t="9108"/>
          <a:stretch/>
        </p:blipFill>
        <p:spPr>
          <a:xfrm>
            <a:off x="311577" y="4021112"/>
            <a:ext cx="2821897" cy="1863775"/>
          </a:xfrm>
          <a:prstGeom prst="rect">
            <a:avLst/>
          </a:prstGeom>
          <a:noFill/>
          <a:ln>
            <a:noFill/>
          </a:ln>
        </p:spPr>
      </p:pic>
      <p:pic>
        <p:nvPicPr>
          <p:cNvPr id="93" name="Google Shape;93;p1"/>
          <p:cNvPicPr preferRelativeResize="0"/>
          <p:nvPr/>
        </p:nvPicPr>
        <p:blipFill rotWithShape="1">
          <a:blip r:embed="rId6">
            <a:alphaModFix/>
          </a:blip>
          <a:srcRect b="7158"/>
          <a:stretch/>
        </p:blipFill>
        <p:spPr>
          <a:xfrm>
            <a:off x="306023" y="6001688"/>
            <a:ext cx="2816763" cy="1863775"/>
          </a:xfrm>
          <a:prstGeom prst="rect">
            <a:avLst/>
          </a:prstGeom>
          <a:noFill/>
          <a:ln>
            <a:noFill/>
          </a:ln>
        </p:spPr>
      </p:pic>
      <p:pic>
        <p:nvPicPr>
          <p:cNvPr id="94" name="Google Shape;94;p1"/>
          <p:cNvPicPr preferRelativeResize="0"/>
          <p:nvPr/>
        </p:nvPicPr>
        <p:blipFill rotWithShape="1">
          <a:blip r:embed="rId7">
            <a:alphaModFix/>
          </a:blip>
          <a:srcRect/>
          <a:stretch/>
        </p:blipFill>
        <p:spPr>
          <a:xfrm>
            <a:off x="588671" y="7997858"/>
            <a:ext cx="2251465" cy="1775746"/>
          </a:xfrm>
          <a:prstGeom prst="rect">
            <a:avLst/>
          </a:prstGeom>
          <a:noFill/>
          <a:ln>
            <a:noFill/>
          </a:ln>
        </p:spPr>
      </p:pic>
      <p:pic>
        <p:nvPicPr>
          <p:cNvPr id="95" name="Google Shape;95;p1"/>
          <p:cNvPicPr preferRelativeResize="0"/>
          <p:nvPr/>
        </p:nvPicPr>
        <p:blipFill rotWithShape="1">
          <a:blip r:embed="rId8">
            <a:alphaModFix/>
          </a:blip>
          <a:srcRect/>
          <a:stretch/>
        </p:blipFill>
        <p:spPr>
          <a:xfrm>
            <a:off x="3880689" y="2041138"/>
            <a:ext cx="2485512" cy="1858307"/>
          </a:xfrm>
          <a:prstGeom prst="rect">
            <a:avLst/>
          </a:prstGeom>
          <a:noFill/>
          <a:ln>
            <a:noFill/>
          </a:ln>
        </p:spPr>
      </p:pic>
      <p:pic>
        <p:nvPicPr>
          <p:cNvPr id="96" name="Google Shape;96;p1"/>
          <p:cNvPicPr preferRelativeResize="0"/>
          <p:nvPr/>
        </p:nvPicPr>
        <p:blipFill rotWithShape="1">
          <a:blip r:embed="rId9">
            <a:alphaModFix/>
          </a:blip>
          <a:srcRect b="9193"/>
          <a:stretch/>
        </p:blipFill>
        <p:spPr>
          <a:xfrm>
            <a:off x="3834991" y="4060687"/>
            <a:ext cx="2591170" cy="1824271"/>
          </a:xfrm>
          <a:prstGeom prst="rect">
            <a:avLst/>
          </a:prstGeom>
          <a:noFill/>
          <a:ln>
            <a:noFill/>
          </a:ln>
        </p:spPr>
      </p:pic>
      <p:pic>
        <p:nvPicPr>
          <p:cNvPr id="97" name="Google Shape;97;p1"/>
          <p:cNvPicPr preferRelativeResize="0"/>
          <p:nvPr/>
        </p:nvPicPr>
        <p:blipFill rotWithShape="1">
          <a:blip r:embed="rId10">
            <a:alphaModFix/>
          </a:blip>
          <a:srcRect/>
          <a:stretch/>
        </p:blipFill>
        <p:spPr>
          <a:xfrm>
            <a:off x="3955476" y="6024662"/>
            <a:ext cx="2335775" cy="1819033"/>
          </a:xfrm>
          <a:prstGeom prst="rect">
            <a:avLst/>
          </a:prstGeom>
          <a:noFill/>
          <a:ln>
            <a:noFill/>
          </a:ln>
        </p:spPr>
      </p:pic>
      <p:pic>
        <p:nvPicPr>
          <p:cNvPr id="98" name="Google Shape;98;p1"/>
          <p:cNvPicPr preferRelativeResize="0"/>
          <p:nvPr/>
        </p:nvPicPr>
        <p:blipFill rotWithShape="1">
          <a:blip r:embed="rId11">
            <a:alphaModFix/>
          </a:blip>
          <a:srcRect/>
          <a:stretch/>
        </p:blipFill>
        <p:spPr>
          <a:xfrm>
            <a:off x="3672384" y="7997858"/>
            <a:ext cx="2918668" cy="1829000"/>
          </a:xfrm>
          <a:prstGeom prst="rect">
            <a:avLst/>
          </a:prstGeom>
          <a:noFill/>
          <a:ln>
            <a:noFill/>
          </a:ln>
        </p:spPr>
      </p:pic>
      <p:pic>
        <p:nvPicPr>
          <p:cNvPr id="99" name="Google Shape;99;p1"/>
          <p:cNvPicPr preferRelativeResize="0"/>
          <p:nvPr/>
        </p:nvPicPr>
        <p:blipFill rotWithShape="1">
          <a:blip r:embed="rId12">
            <a:alphaModFix/>
          </a:blip>
          <a:srcRect/>
          <a:stretch/>
        </p:blipFill>
        <p:spPr>
          <a:xfrm>
            <a:off x="3762324" y="37659"/>
            <a:ext cx="2757461" cy="1863775"/>
          </a:xfrm>
          <a:prstGeom prst="rect">
            <a:avLst/>
          </a:prstGeom>
          <a:noFill/>
          <a:ln>
            <a:noFill/>
          </a:ln>
        </p:spPr>
      </p:pic>
      <p:sp>
        <p:nvSpPr>
          <p:cNvPr id="100" name="Google Shape;100;p1"/>
          <p:cNvSpPr/>
          <p:nvPr/>
        </p:nvSpPr>
        <p:spPr>
          <a:xfrm>
            <a:off x="6004560" y="876300"/>
            <a:ext cx="228600" cy="8382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 name="Rectangle: Rounded Corners 14">
            <a:extLst>
              <a:ext uri="{FF2B5EF4-FFF2-40B4-BE49-F238E27FC236}">
                <a16:creationId xmlns:a16="http://schemas.microsoft.com/office/drawing/2014/main" id="{FCF910BB-3A45-463E-B6EB-1ACAF93815CD}"/>
              </a:ext>
            </a:extLst>
          </p:cNvPr>
          <p:cNvSpPr/>
          <p:nvPr/>
        </p:nvSpPr>
        <p:spPr>
          <a:xfrm>
            <a:off x="-4503586" y="241459"/>
            <a:ext cx="3942112" cy="2087404"/>
          </a:xfrm>
          <a:prstGeom prst="roundRect">
            <a:avLst>
              <a:gd name="adj" fmla="val 6715"/>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buClr>
                <a:srgbClr val="2C2B64"/>
              </a:buClr>
            </a:pPr>
            <a:r>
              <a:rPr lang="en-GB" sz="2000" b="1" dirty="0">
                <a:solidFill>
                  <a:srgbClr val="2C2B64"/>
                </a:solidFill>
                <a:latin typeface="Arial" panose="020B0604020202020204" pitchFamily="34" charset="0"/>
                <a:cs typeface="Arial" panose="020B0604020202020204" pitchFamily="34" charset="0"/>
              </a:rPr>
              <a:t>PRINTING ADVICE:</a:t>
            </a:r>
          </a:p>
          <a:p>
            <a:pPr algn="ctr">
              <a:spcAft>
                <a:spcPts val="600"/>
              </a:spcAft>
              <a:buClr>
                <a:srgbClr val="2C2B64"/>
              </a:buClr>
            </a:pPr>
            <a:endParaRPr lang="en-GB" sz="2000" b="1" dirty="0">
              <a:solidFill>
                <a:srgbClr val="2C2B64"/>
              </a:solidFill>
              <a:latin typeface="Arial" panose="020B0604020202020204" pitchFamily="34" charset="0"/>
              <a:cs typeface="Arial" panose="020B0604020202020204" pitchFamily="34" charset="0"/>
            </a:endParaRPr>
          </a:p>
          <a:p>
            <a:pPr algn="ctr">
              <a:spcAft>
                <a:spcPts val="600"/>
              </a:spcAft>
              <a:buClr>
                <a:srgbClr val="2C2B64"/>
              </a:buClr>
            </a:pPr>
            <a:r>
              <a:rPr lang="en-GB" sz="1800" b="1" dirty="0">
                <a:solidFill>
                  <a:srgbClr val="2C2B64"/>
                </a:solidFill>
              </a:rPr>
              <a:t>If Slide 1 &amp; Slide 2 are printed back-to-back (flip on long edge), the dates will match the maps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graphicFrame>
        <p:nvGraphicFramePr>
          <p:cNvPr id="106" name="Google Shape;106;p2"/>
          <p:cNvGraphicFramePr/>
          <p:nvPr>
            <p:extLst>
              <p:ext uri="{D42A27DB-BD31-4B8C-83A1-F6EECF244321}">
                <p14:modId xmlns:p14="http://schemas.microsoft.com/office/powerpoint/2010/main" val="1607168587"/>
              </p:ext>
            </p:extLst>
          </p:nvPr>
        </p:nvGraphicFramePr>
        <p:xfrm>
          <a:off x="0" y="0"/>
          <a:ext cx="6858000" cy="9906000"/>
        </p:xfrm>
        <a:graphic>
          <a:graphicData uri="http://schemas.openxmlformats.org/drawingml/2006/table">
            <a:tbl>
              <a:tblPr firstRow="1" bandRow="1">
                <a:noFill/>
                <a:tableStyleId>{802EC355-BD21-499D-9DDE-F8942B25D288}</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tblGrid>
              <a:tr h="1981200">
                <a:tc>
                  <a:txBody>
                    <a:bodyPr/>
                    <a:lstStyle/>
                    <a:p>
                      <a:pPr marL="0" marR="0" lvl="0" indent="0" algn="ctr" rtl="0">
                        <a:spcBef>
                          <a:spcPts val="0"/>
                        </a:spcBef>
                        <a:spcAft>
                          <a:spcPts val="0"/>
                        </a:spcAft>
                        <a:buNone/>
                      </a:pPr>
                      <a:r>
                        <a:rPr lang="en-GB" sz="3200" b="1" dirty="0">
                          <a:solidFill>
                            <a:srgbClr val="2C2B64"/>
                          </a:solidFill>
                          <a:latin typeface="+mj-lt"/>
                        </a:rPr>
                        <a:t>1942</a:t>
                      </a:r>
                      <a:endParaRPr b="1" dirty="0">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ctr" rtl="0">
                        <a:spcBef>
                          <a:spcPts val="0"/>
                        </a:spcBef>
                        <a:spcAft>
                          <a:spcPts val="0"/>
                        </a:spcAft>
                        <a:buNone/>
                      </a:pPr>
                      <a:r>
                        <a:rPr lang="en-GB" sz="3200" b="1">
                          <a:solidFill>
                            <a:srgbClr val="2C2B64"/>
                          </a:solidFill>
                          <a:latin typeface="+mj-lt"/>
                        </a:rPr>
                        <a:t>1755</a:t>
                      </a:r>
                      <a:endParaRPr b="1">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0"/>
                  </a:ext>
                </a:extLst>
              </a:tr>
              <a:tr h="1981200">
                <a:tc>
                  <a:txBody>
                    <a:bodyPr/>
                    <a:lstStyle/>
                    <a:p>
                      <a:pPr marL="0" marR="0" lvl="0" indent="0" algn="ctr" rtl="0">
                        <a:spcBef>
                          <a:spcPts val="0"/>
                        </a:spcBef>
                        <a:spcAft>
                          <a:spcPts val="0"/>
                        </a:spcAft>
                        <a:buNone/>
                      </a:pPr>
                      <a:r>
                        <a:rPr lang="en-GB" sz="3200" b="1">
                          <a:solidFill>
                            <a:srgbClr val="2C2B64"/>
                          </a:solidFill>
                          <a:latin typeface="+mj-lt"/>
                        </a:rPr>
                        <a:t>C.1930</a:t>
                      </a:r>
                      <a:endParaRPr b="1">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ctr" rtl="0">
                        <a:spcBef>
                          <a:spcPts val="0"/>
                        </a:spcBef>
                        <a:spcAft>
                          <a:spcPts val="0"/>
                        </a:spcAft>
                        <a:buNone/>
                      </a:pPr>
                      <a:r>
                        <a:rPr lang="en-GB" sz="3200" b="1">
                          <a:solidFill>
                            <a:srgbClr val="2C2B64"/>
                          </a:solidFill>
                          <a:latin typeface="+mj-lt"/>
                        </a:rPr>
                        <a:t>1818</a:t>
                      </a:r>
                      <a:endParaRPr b="1">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1"/>
                  </a:ext>
                </a:extLst>
              </a:tr>
              <a:tr h="1981200">
                <a:tc>
                  <a:txBody>
                    <a:bodyPr/>
                    <a:lstStyle/>
                    <a:p>
                      <a:pPr marL="0" marR="0" lvl="0" indent="0" algn="ctr" rtl="0">
                        <a:spcBef>
                          <a:spcPts val="0"/>
                        </a:spcBef>
                        <a:spcAft>
                          <a:spcPts val="0"/>
                        </a:spcAft>
                        <a:buNone/>
                      </a:pPr>
                      <a:r>
                        <a:rPr lang="en-GB" sz="3200" b="1" dirty="0">
                          <a:solidFill>
                            <a:srgbClr val="2C2B64"/>
                          </a:solidFill>
                          <a:latin typeface="+mj-lt"/>
                        </a:rPr>
                        <a:t>1959</a:t>
                      </a:r>
                      <a:endParaRPr b="1" dirty="0">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ctr" rtl="0">
                        <a:spcBef>
                          <a:spcPts val="0"/>
                        </a:spcBef>
                        <a:spcAft>
                          <a:spcPts val="0"/>
                        </a:spcAft>
                        <a:buNone/>
                      </a:pPr>
                      <a:r>
                        <a:rPr lang="en-GB" sz="3200" b="1">
                          <a:solidFill>
                            <a:srgbClr val="2C2B64"/>
                          </a:solidFill>
                          <a:latin typeface="+mj-lt"/>
                        </a:rPr>
                        <a:t>C.1850</a:t>
                      </a:r>
                      <a:endParaRPr b="1">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2"/>
                  </a:ext>
                </a:extLst>
              </a:tr>
              <a:tr h="1981200">
                <a:tc>
                  <a:txBody>
                    <a:bodyPr/>
                    <a:lstStyle/>
                    <a:p>
                      <a:pPr marL="0" marR="0" lvl="0" indent="0" algn="ctr" rtl="0">
                        <a:spcBef>
                          <a:spcPts val="0"/>
                        </a:spcBef>
                        <a:spcAft>
                          <a:spcPts val="0"/>
                        </a:spcAft>
                        <a:buNone/>
                      </a:pPr>
                      <a:r>
                        <a:rPr lang="en-GB" sz="3200" b="1">
                          <a:solidFill>
                            <a:srgbClr val="2C2B64"/>
                          </a:solidFill>
                          <a:latin typeface="+mj-lt"/>
                        </a:rPr>
                        <a:t>1961</a:t>
                      </a:r>
                      <a:endParaRPr b="1">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ctr" rtl="0">
                        <a:spcBef>
                          <a:spcPts val="0"/>
                        </a:spcBef>
                        <a:spcAft>
                          <a:spcPts val="0"/>
                        </a:spcAft>
                        <a:buNone/>
                      </a:pPr>
                      <a:r>
                        <a:rPr lang="en-GB" sz="3200" b="1">
                          <a:solidFill>
                            <a:srgbClr val="2C2B64"/>
                          </a:solidFill>
                          <a:latin typeface="+mj-lt"/>
                        </a:rPr>
                        <a:t>C.1900</a:t>
                      </a:r>
                      <a:endParaRPr b="1">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3"/>
                  </a:ext>
                </a:extLst>
              </a:tr>
              <a:tr h="1981200">
                <a:tc>
                  <a:txBody>
                    <a:bodyPr/>
                    <a:lstStyle/>
                    <a:p>
                      <a:pPr marL="0" marR="0" lvl="0" indent="0" algn="ctr" rtl="0">
                        <a:spcBef>
                          <a:spcPts val="0"/>
                        </a:spcBef>
                        <a:spcAft>
                          <a:spcPts val="0"/>
                        </a:spcAft>
                        <a:buNone/>
                      </a:pPr>
                      <a:r>
                        <a:rPr lang="en-GB" sz="3200" b="1">
                          <a:solidFill>
                            <a:srgbClr val="2C2B64"/>
                          </a:solidFill>
                          <a:latin typeface="+mj-lt"/>
                        </a:rPr>
                        <a:t>2022</a:t>
                      </a:r>
                      <a:endParaRPr b="1">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tc>
                  <a:txBody>
                    <a:bodyPr/>
                    <a:lstStyle/>
                    <a:p>
                      <a:pPr marL="0" marR="0" lvl="0" indent="0" algn="ctr" rtl="0">
                        <a:spcBef>
                          <a:spcPts val="0"/>
                        </a:spcBef>
                        <a:spcAft>
                          <a:spcPts val="0"/>
                        </a:spcAft>
                        <a:buNone/>
                      </a:pPr>
                      <a:r>
                        <a:rPr lang="en-GB" sz="3200" b="1" dirty="0">
                          <a:solidFill>
                            <a:srgbClr val="2C2B64"/>
                          </a:solidFill>
                          <a:latin typeface="+mj-lt"/>
                        </a:rPr>
                        <a:t>C.1920</a:t>
                      </a:r>
                      <a:endParaRPr b="1" dirty="0">
                        <a:solidFill>
                          <a:srgbClr val="2C2B64"/>
                        </a:solidFill>
                        <a:latin typeface="+mj-lt"/>
                      </a:endParaRPr>
                    </a:p>
                  </a:txBody>
                  <a:tcPr marL="91450" marR="91450" marT="45725" marB="45725" anchor="ctr">
                    <a:lnL w="6350" cap="flat" cmpd="sng" algn="ctr">
                      <a:solidFill>
                        <a:schemeClr val="tx1"/>
                      </a:solidFill>
                      <a:prstDash val="lgDash"/>
                      <a:round/>
                      <a:headEnd type="none" w="med" len="med"/>
                      <a:tailEnd type="none" w="med" len="med"/>
                    </a:lnL>
                    <a:lnR w="6350" cap="flat" cmpd="sng" algn="ctr">
                      <a:solidFill>
                        <a:schemeClr val="tx1"/>
                      </a:solidFill>
                      <a:prstDash val="lgDash"/>
                      <a:round/>
                      <a:headEnd type="none" w="med" len="med"/>
                      <a:tailEnd type="none" w="med" len="med"/>
                    </a:lnR>
                    <a:lnT w="6350" cap="flat" cmpd="sng" algn="ctr">
                      <a:solidFill>
                        <a:schemeClr val="tx1"/>
                      </a:solidFill>
                      <a:prstDash val="lgDash"/>
                      <a:round/>
                      <a:headEnd type="none" w="med" len="med"/>
                      <a:tailEnd type="none" w="med" len="med"/>
                    </a:lnT>
                    <a:lnB w="635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Rectangle: Rounded Corners 3">
            <a:extLst>
              <a:ext uri="{FF2B5EF4-FFF2-40B4-BE49-F238E27FC236}">
                <a16:creationId xmlns:a16="http://schemas.microsoft.com/office/drawing/2014/main" id="{35EDF6F3-F1B5-45C0-BD53-ED9023985B4A}"/>
              </a:ext>
            </a:extLst>
          </p:cNvPr>
          <p:cNvSpPr/>
          <p:nvPr/>
        </p:nvSpPr>
        <p:spPr>
          <a:xfrm>
            <a:off x="-4503586" y="241459"/>
            <a:ext cx="3942112" cy="2087404"/>
          </a:xfrm>
          <a:prstGeom prst="roundRect">
            <a:avLst>
              <a:gd name="adj" fmla="val 6715"/>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buClr>
                <a:srgbClr val="2C2B64"/>
              </a:buClr>
            </a:pPr>
            <a:r>
              <a:rPr lang="en-GB" sz="2000" b="1" dirty="0">
                <a:solidFill>
                  <a:srgbClr val="2C2B64"/>
                </a:solidFill>
                <a:latin typeface="Arial" panose="020B0604020202020204" pitchFamily="34" charset="0"/>
                <a:cs typeface="Arial" panose="020B0604020202020204" pitchFamily="34" charset="0"/>
              </a:rPr>
              <a:t>PRINTING ADVICE:</a:t>
            </a:r>
          </a:p>
          <a:p>
            <a:pPr algn="ctr">
              <a:spcAft>
                <a:spcPts val="600"/>
              </a:spcAft>
              <a:buClr>
                <a:srgbClr val="2C2B64"/>
              </a:buClr>
            </a:pPr>
            <a:endParaRPr lang="en-GB" sz="2000" b="1" dirty="0">
              <a:solidFill>
                <a:srgbClr val="2C2B64"/>
              </a:solidFill>
              <a:latin typeface="Arial" panose="020B0604020202020204" pitchFamily="34" charset="0"/>
              <a:cs typeface="Arial" panose="020B0604020202020204" pitchFamily="34" charset="0"/>
            </a:endParaRPr>
          </a:p>
          <a:p>
            <a:pPr algn="ctr">
              <a:spcAft>
                <a:spcPts val="600"/>
              </a:spcAft>
              <a:buClr>
                <a:srgbClr val="2C2B64"/>
              </a:buClr>
            </a:pPr>
            <a:r>
              <a:rPr lang="en-GB" sz="1800" b="1" dirty="0">
                <a:solidFill>
                  <a:srgbClr val="2C2B64"/>
                </a:solidFill>
              </a:rPr>
              <a:t>If Slide 1 &amp; Slide 2 are printed back-to-back (flip on long edge), the dates will match the maps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4" name="Picture 3">
            <a:extLst>
              <a:ext uri="{FF2B5EF4-FFF2-40B4-BE49-F238E27FC236}">
                <a16:creationId xmlns:a16="http://schemas.microsoft.com/office/drawing/2014/main" id="{A55AA990-2565-423F-A48C-F7BBDC098B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3653155" y="9341428"/>
            <a:ext cx="3204845" cy="543560"/>
          </a:xfrm>
          <a:prstGeom prst="rect">
            <a:avLst/>
          </a:prstGeom>
        </p:spPr>
      </p:pic>
      <p:sp>
        <p:nvSpPr>
          <p:cNvPr id="112" name="Google Shape;112;p3"/>
          <p:cNvSpPr txBox="1"/>
          <p:nvPr/>
        </p:nvSpPr>
        <p:spPr>
          <a:xfrm>
            <a:off x="328613" y="708386"/>
            <a:ext cx="6215062" cy="6694100"/>
          </a:xfrm>
          <a:prstGeom prst="rect">
            <a:avLst/>
          </a:prstGeom>
          <a:noFill/>
          <a:ln>
            <a:noFill/>
          </a:ln>
        </p:spPr>
        <p:txBody>
          <a:bodyPr spcFirstLastPara="1" wrap="square" lIns="91425" tIns="45700" rIns="91425" bIns="45700" anchor="t" anchorCtr="0">
            <a:spAutoFit/>
          </a:bodyPr>
          <a:lstStyle/>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1705 – The population of Swindon is estimated to be about 600, mainly agricultural workers – there were sheep, cattle and pigs farmed around Swindon at this time – or employed in the local quarries.</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1804 – The Wiltshire and Berkshire Canal is constructed and passes through Swindon. It opens up the small town to greater trading opportunities, as goods can be sent around the country more easily by boat than by road.</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1835 – Permission is granted by parliament to start construction of the Great Western Railway to connect Bristol to London. Isambard Kingdom Brunel is given the job of Chief Engineer. (The route through Swindon was not the original plan – Brunel had planned for the railway to pass through land near </a:t>
            </a:r>
            <a:r>
              <a:rPr lang="en-GB" sz="1100" b="0" i="0" u="none" strike="noStrike" cap="none" dirty="0" err="1">
                <a:solidFill>
                  <a:schemeClr val="dk1"/>
                </a:solidFill>
                <a:latin typeface="+mn-lt"/>
                <a:ea typeface="Calibri"/>
                <a:cs typeface="Calibri"/>
                <a:sym typeface="Calibri"/>
              </a:rPr>
              <a:t>Malborough</a:t>
            </a:r>
            <a:r>
              <a:rPr lang="en-GB" sz="1100" b="0" i="0" u="none" strike="noStrike" cap="none" dirty="0">
                <a:solidFill>
                  <a:schemeClr val="dk1"/>
                </a:solidFill>
                <a:latin typeface="+mn-lt"/>
                <a:ea typeface="Calibri"/>
                <a:cs typeface="Calibri"/>
                <a:sym typeface="Calibri"/>
              </a:rPr>
              <a:t> but the landowner refused permission. A canal was necessary to supply coal for the railway, so Swindon was chosen as the next best option.)</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1841 – Being a reasonable midpoint between Bristol and London, Swindon was chosen as the site for the new Great Western Railway’s locomotive repair facility by Daniel Gooch, an important figure in GWR and a close friend of Brunel. The GWR factory (‘The Swindon Works’) needed to be situated right next to the tracks and needed many workers. There was no housing for these workers, so Brunel designed a model village of 300 houses next to the Works where they could live. (The model village is still there and you can visit one of the houses which has been made into a museum.) Under Gooch’s influence, educational and medical facilities were also built as part of the village.</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1842 – A station opened in Swindon. </a:t>
            </a:r>
            <a:r>
              <a:rPr lang="en-GB" sz="1100" dirty="0">
                <a:solidFill>
                  <a:schemeClr val="dk1"/>
                </a:solidFill>
                <a:latin typeface="+mn-lt"/>
                <a:ea typeface="Calibri"/>
                <a:cs typeface="Calibri"/>
                <a:sym typeface="Calibri"/>
              </a:rPr>
              <a:t>B</a:t>
            </a:r>
            <a:r>
              <a:rPr lang="en-GB" sz="1100" b="0" i="0" u="none" strike="noStrike" cap="none" dirty="0">
                <a:solidFill>
                  <a:schemeClr val="dk1"/>
                </a:solidFill>
                <a:latin typeface="+mn-lt"/>
                <a:ea typeface="Calibri"/>
                <a:cs typeface="Calibri"/>
                <a:sym typeface="Calibri"/>
              </a:rPr>
              <a:t>efore this, passengers bought their tickets from the local pub.</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1843 – The first repairs on locomotives were being carried out at Swindon Works. About 200 men were employed in this work.</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1846 – The first new engine, ‘The Great Western’, was completed at Swindon Works.</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1851 – The workforce had swelled to 2,000. They were producing a new locomotive every week. Between the 1840s and 1890s over 10,000 new residents came to live in Swindon.</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1901 – At its height in the early 20</a:t>
            </a:r>
            <a:r>
              <a:rPr lang="en-GB" sz="1100" b="0" i="0" u="none" strike="noStrike" cap="none" baseline="30000" dirty="0">
                <a:solidFill>
                  <a:schemeClr val="dk1"/>
                </a:solidFill>
                <a:latin typeface="+mn-lt"/>
                <a:ea typeface="Calibri"/>
                <a:cs typeface="Calibri"/>
                <a:sym typeface="Calibri"/>
              </a:rPr>
              <a:t>th</a:t>
            </a:r>
            <a:r>
              <a:rPr lang="en-GB" sz="1100" b="0" i="0" u="none" strike="noStrike" cap="none" dirty="0">
                <a:solidFill>
                  <a:schemeClr val="dk1"/>
                </a:solidFill>
                <a:latin typeface="+mn-lt"/>
                <a:ea typeface="Calibri"/>
                <a:cs typeface="Calibri"/>
                <a:sym typeface="Calibri"/>
              </a:rPr>
              <a:t> century, Swindon Works employed about 14,000 people. They could build two new engines each week and repaired over 1,000 engines every year. The carriage works could build 250 new coaches and repair 5,000 carriages a year.</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1923 – The Caerphilly Castle locomotive went into production at Swindon Works, designed by Charles Collett, the Chief Mechanical Engineer at GWR. The Caerphilly Castle worked the Cheltenham to London line and broke all the records for speed. In July 1929 it became the world’s fastest train when it achieved an average speed of 66.2mph. It smashed this record again in 1932, increasing the record to 81.6mph. You may have heard of the Flying Scotsman? Well the Caerphilly Castle beat it in a race!</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1950s – The Works began to decline after the nationalisation of the railways in 1948 and didn’t recover.</a:t>
            </a:r>
            <a:endParaRPr sz="1100" dirty="0">
              <a:latin typeface="+mn-lt"/>
            </a:endParaRPr>
          </a:p>
          <a:p>
            <a:pPr marL="173038" marR="0" lvl="0" indent="-173038" algn="l" rtl="0">
              <a:spcBef>
                <a:spcPts val="0"/>
              </a:spcBef>
              <a:spcAft>
                <a:spcPts val="0"/>
              </a:spcAft>
              <a:buClr>
                <a:schemeClr val="dk1"/>
              </a:buClr>
              <a:buSzPts val="1200"/>
              <a:buFont typeface="Arial"/>
              <a:buChar char="•"/>
            </a:pPr>
            <a:r>
              <a:rPr lang="en-GB" sz="1100" b="0" i="0" u="none" strike="noStrike" cap="none" dirty="0">
                <a:solidFill>
                  <a:schemeClr val="dk1"/>
                </a:solidFill>
                <a:latin typeface="+mn-lt"/>
                <a:ea typeface="Calibri"/>
                <a:cs typeface="Calibri"/>
                <a:sym typeface="Calibri"/>
              </a:rPr>
              <a:t>1986 – The Works at Swindon finally closed after 143 years in operation.</a:t>
            </a:r>
            <a:endParaRPr sz="1100" dirty="0">
              <a:latin typeface="+mn-lt"/>
            </a:endParaRPr>
          </a:p>
        </p:txBody>
      </p:sp>
      <p:sp>
        <p:nvSpPr>
          <p:cNvPr id="3" name="Rectangle: Rounded Corners 2">
            <a:extLst>
              <a:ext uri="{FF2B5EF4-FFF2-40B4-BE49-F238E27FC236}">
                <a16:creationId xmlns:a16="http://schemas.microsoft.com/office/drawing/2014/main" id="{2D8EB475-7D77-4C26-BA43-7F6FBFF11E48}"/>
              </a:ext>
            </a:extLst>
          </p:cNvPr>
          <p:cNvSpPr/>
          <p:nvPr/>
        </p:nvSpPr>
        <p:spPr>
          <a:xfrm>
            <a:off x="328613" y="305098"/>
            <a:ext cx="6200773" cy="360423"/>
          </a:xfrm>
          <a:prstGeom prst="roundRect">
            <a:avLst>
              <a:gd name="adj" fmla="val 22571"/>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GB" sz="1600" b="1" i="0" u="none" strike="noStrike" cap="none" dirty="0">
                <a:solidFill>
                  <a:schemeClr val="dk1"/>
                </a:solidFill>
                <a:latin typeface="+mn-lt"/>
                <a:ea typeface="Calibri"/>
                <a:cs typeface="Calibri"/>
                <a:sym typeface="Calibri"/>
              </a:rPr>
              <a:t>Swindon’s Railway Story</a:t>
            </a:r>
            <a:endParaRPr lang="en-GB" sz="1600" dirty="0">
              <a:latin typeface="+mn-lt"/>
            </a:endParaRPr>
          </a:p>
        </p:txBody>
      </p:sp>
      <p:sp>
        <p:nvSpPr>
          <p:cNvPr id="5" name="Rectangle: Rounded Corners 4">
            <a:extLst>
              <a:ext uri="{FF2B5EF4-FFF2-40B4-BE49-F238E27FC236}">
                <a16:creationId xmlns:a16="http://schemas.microsoft.com/office/drawing/2014/main" id="{0673DA7C-0631-449D-B58A-EFD87A2CF138}"/>
              </a:ext>
            </a:extLst>
          </p:cNvPr>
          <p:cNvSpPr/>
          <p:nvPr/>
        </p:nvSpPr>
        <p:spPr>
          <a:xfrm>
            <a:off x="328613" y="7289285"/>
            <a:ext cx="6215062" cy="299672"/>
          </a:xfrm>
          <a:prstGeom prst="roundRect">
            <a:avLst/>
          </a:prstGeom>
          <a:solidFill>
            <a:srgbClr val="2C2B6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b="1" dirty="0">
                <a:solidFill>
                  <a:schemeClr val="bg1"/>
                </a:solidFill>
              </a:rPr>
              <a:t>TASK: </a:t>
            </a:r>
            <a:r>
              <a:rPr lang="en-GB" sz="1100" dirty="0">
                <a:solidFill>
                  <a:schemeClr val="bg1"/>
                </a:solidFill>
              </a:rPr>
              <a:t>Read Swindon’s Railway Story, then answer the questions below. Write in full sentences.</a:t>
            </a:r>
          </a:p>
        </p:txBody>
      </p:sp>
      <p:sp>
        <p:nvSpPr>
          <p:cNvPr id="7" name="TextBox 6">
            <a:extLst>
              <a:ext uri="{FF2B5EF4-FFF2-40B4-BE49-F238E27FC236}">
                <a16:creationId xmlns:a16="http://schemas.microsoft.com/office/drawing/2014/main" id="{6E8B54D7-8B18-4D30-808D-A124CE1EDDB8}"/>
              </a:ext>
            </a:extLst>
          </p:cNvPr>
          <p:cNvSpPr txBox="1"/>
          <p:nvPr/>
        </p:nvSpPr>
        <p:spPr>
          <a:xfrm>
            <a:off x="328613" y="7648484"/>
            <a:ext cx="6200772" cy="1492716"/>
          </a:xfrm>
          <a:prstGeom prst="rect">
            <a:avLst/>
          </a:prstGeom>
          <a:noFill/>
        </p:spPr>
        <p:txBody>
          <a:bodyPr wrap="square">
            <a:spAutoFit/>
          </a:bodyPr>
          <a:lstStyle/>
          <a:p>
            <a:pPr marL="182563" marR="0" lvl="1" indent="-182563" algn="l" rtl="0">
              <a:spcBef>
                <a:spcPts val="0"/>
              </a:spcBef>
              <a:spcAft>
                <a:spcPts val="600"/>
              </a:spcAft>
              <a:buClr>
                <a:schemeClr val="dk1"/>
              </a:buClr>
              <a:buSzPts val="1200"/>
              <a:buFont typeface="Calibri"/>
              <a:buAutoNum type="arabicPeriod"/>
            </a:pPr>
            <a:r>
              <a:rPr lang="en-GB" sz="1100" b="0" i="0" u="none" strike="noStrike" cap="none" dirty="0">
                <a:solidFill>
                  <a:schemeClr val="dk1"/>
                </a:solidFill>
                <a:latin typeface="+mn-lt"/>
                <a:ea typeface="Calibri"/>
                <a:cs typeface="Calibri"/>
                <a:sym typeface="Calibri"/>
              </a:rPr>
              <a:t>What year did construction start on the Great Western Railway?</a:t>
            </a:r>
            <a:endParaRPr lang="en-GB" sz="1100" dirty="0">
              <a:latin typeface="+mn-lt"/>
            </a:endParaRPr>
          </a:p>
          <a:p>
            <a:pPr marL="182563" marR="0" lvl="1" indent="-182563" algn="l" rtl="0">
              <a:spcBef>
                <a:spcPts val="0"/>
              </a:spcBef>
              <a:spcAft>
                <a:spcPts val="600"/>
              </a:spcAft>
              <a:buClr>
                <a:schemeClr val="dk1"/>
              </a:buClr>
              <a:buSzPts val="1200"/>
              <a:buFont typeface="Calibri"/>
              <a:buAutoNum type="arabicPeriod"/>
            </a:pPr>
            <a:r>
              <a:rPr lang="en-GB" sz="1100" b="0" i="0" u="none" strike="noStrike" cap="none" dirty="0">
                <a:solidFill>
                  <a:schemeClr val="dk1"/>
                </a:solidFill>
                <a:latin typeface="+mn-lt"/>
                <a:ea typeface="Calibri"/>
                <a:cs typeface="Calibri"/>
                <a:sym typeface="Calibri"/>
              </a:rPr>
              <a:t>What role did Isambard Kingdom Brunel play?</a:t>
            </a:r>
            <a:endParaRPr lang="en-GB" sz="1100" dirty="0">
              <a:latin typeface="+mn-lt"/>
            </a:endParaRPr>
          </a:p>
          <a:p>
            <a:pPr marL="182563" marR="0" lvl="1" indent="-182563" algn="l" rtl="0">
              <a:spcBef>
                <a:spcPts val="0"/>
              </a:spcBef>
              <a:spcAft>
                <a:spcPts val="600"/>
              </a:spcAft>
              <a:buClr>
                <a:schemeClr val="dk1"/>
              </a:buClr>
              <a:buSzPts val="1200"/>
              <a:buFont typeface="Calibri"/>
              <a:buAutoNum type="arabicPeriod"/>
            </a:pPr>
            <a:r>
              <a:rPr lang="en-GB" sz="1100" b="0" i="0" u="none" strike="noStrike" cap="none" dirty="0">
                <a:solidFill>
                  <a:schemeClr val="dk1"/>
                </a:solidFill>
                <a:latin typeface="+mn-lt"/>
                <a:ea typeface="Calibri"/>
                <a:cs typeface="Calibri"/>
                <a:sym typeface="Calibri"/>
              </a:rPr>
              <a:t>Who choose Swindon as the site for the GWR factory? </a:t>
            </a:r>
            <a:endParaRPr lang="en-GB" sz="1100" dirty="0">
              <a:latin typeface="+mn-lt"/>
            </a:endParaRPr>
          </a:p>
          <a:p>
            <a:pPr marL="182563" marR="0" lvl="1" indent="-182563" algn="l" rtl="0">
              <a:spcBef>
                <a:spcPts val="0"/>
              </a:spcBef>
              <a:spcAft>
                <a:spcPts val="600"/>
              </a:spcAft>
              <a:buClr>
                <a:schemeClr val="dk1"/>
              </a:buClr>
              <a:buSzPts val="1200"/>
              <a:buFont typeface="Calibri"/>
              <a:buAutoNum type="arabicPeriod"/>
            </a:pPr>
            <a:r>
              <a:rPr lang="en-GB" sz="1100" b="0" i="0" u="none" strike="noStrike" cap="none" dirty="0">
                <a:solidFill>
                  <a:schemeClr val="dk1"/>
                </a:solidFill>
                <a:latin typeface="+mn-lt"/>
                <a:ea typeface="Calibri"/>
                <a:cs typeface="Calibri"/>
                <a:sym typeface="Calibri"/>
              </a:rPr>
              <a:t>Why was Swindon chosen? Give two reasons.</a:t>
            </a:r>
            <a:endParaRPr lang="en-GB" sz="1100" dirty="0">
              <a:latin typeface="+mn-lt"/>
            </a:endParaRPr>
          </a:p>
          <a:p>
            <a:pPr marL="182563" marR="0" lvl="1" indent="-182563" algn="l" rtl="0">
              <a:spcBef>
                <a:spcPts val="0"/>
              </a:spcBef>
              <a:spcAft>
                <a:spcPts val="600"/>
              </a:spcAft>
              <a:buClr>
                <a:schemeClr val="dk1"/>
              </a:buClr>
              <a:buSzPts val="1200"/>
              <a:buFont typeface="Calibri"/>
              <a:buAutoNum type="arabicPeriod"/>
            </a:pPr>
            <a:r>
              <a:rPr lang="en-GB" sz="1100" b="0" i="0" u="none" strike="noStrike" cap="none" dirty="0">
                <a:solidFill>
                  <a:schemeClr val="dk1"/>
                </a:solidFill>
                <a:latin typeface="+mn-lt"/>
                <a:ea typeface="Calibri"/>
                <a:cs typeface="Calibri"/>
                <a:sym typeface="Calibri"/>
              </a:rPr>
              <a:t>How did Swindon’s population change after the railway and Works were constructed?</a:t>
            </a:r>
            <a:endParaRPr lang="en-GB" sz="1100" dirty="0">
              <a:latin typeface="+mn-lt"/>
            </a:endParaRPr>
          </a:p>
          <a:p>
            <a:pPr marL="182563" marR="0" lvl="1" indent="-182563" algn="l" rtl="0">
              <a:spcBef>
                <a:spcPts val="0"/>
              </a:spcBef>
              <a:spcAft>
                <a:spcPts val="600"/>
              </a:spcAft>
              <a:buClr>
                <a:schemeClr val="dk1"/>
              </a:buClr>
              <a:buSzPts val="1200"/>
              <a:buFont typeface="Calibri"/>
              <a:buAutoNum type="arabicPeriod"/>
            </a:pPr>
            <a:r>
              <a:rPr lang="en-GB" sz="1100" b="0" i="0" u="none" strike="noStrike" cap="none" dirty="0">
                <a:solidFill>
                  <a:schemeClr val="dk1"/>
                </a:solidFill>
                <a:latin typeface="+mn-lt"/>
                <a:ea typeface="Calibri"/>
                <a:cs typeface="Calibri"/>
                <a:sym typeface="Calibri"/>
              </a:rPr>
              <a:t>How did Swindon become a record breaker?</a:t>
            </a:r>
            <a:endParaRPr lang="en-GB" sz="1100" dirty="0">
              <a:latin typeface="+mn-lt"/>
            </a:endParaRPr>
          </a:p>
        </p:txBody>
      </p:sp>
      <p:sp>
        <p:nvSpPr>
          <p:cNvPr id="9" name="TextBox 8">
            <a:extLst>
              <a:ext uri="{FF2B5EF4-FFF2-40B4-BE49-F238E27FC236}">
                <a16:creationId xmlns:a16="http://schemas.microsoft.com/office/drawing/2014/main" id="{CFA02218-B4AB-419C-8449-5FD64A91CA2C}"/>
              </a:ext>
            </a:extLst>
          </p:cNvPr>
          <p:cNvSpPr txBox="1"/>
          <p:nvPr/>
        </p:nvSpPr>
        <p:spPr>
          <a:xfrm>
            <a:off x="328613" y="9141200"/>
            <a:ext cx="6215062" cy="430887"/>
          </a:xfrm>
          <a:prstGeom prst="rect">
            <a:avLst/>
          </a:prstGeom>
          <a:noFill/>
        </p:spPr>
        <p:txBody>
          <a:bodyPr wrap="square">
            <a:spAutoFit/>
          </a:bodyPr>
          <a:lstStyle/>
          <a:p>
            <a:pPr marL="0" marR="0" lvl="0" indent="0" algn="l" rtl="0">
              <a:spcBef>
                <a:spcPts val="0"/>
              </a:spcBef>
              <a:spcAft>
                <a:spcPts val="0"/>
              </a:spcAft>
              <a:buNone/>
            </a:pPr>
            <a:r>
              <a:rPr lang="en-GB" sz="1100" b="1" i="1" dirty="0">
                <a:solidFill>
                  <a:schemeClr val="dk1"/>
                </a:solidFill>
                <a:latin typeface="+mn-lt"/>
                <a:ea typeface="Calibri"/>
                <a:cs typeface="Calibri"/>
                <a:sym typeface="Calibri"/>
              </a:rPr>
              <a:t>Stretch:</a:t>
            </a:r>
            <a:r>
              <a:rPr lang="en-GB" sz="1100" i="1" dirty="0">
                <a:solidFill>
                  <a:schemeClr val="dk1"/>
                </a:solidFill>
                <a:latin typeface="+mn-lt"/>
                <a:ea typeface="Calibri"/>
                <a:cs typeface="Calibri"/>
                <a:sym typeface="Calibri"/>
              </a:rPr>
              <a:t> Pick out the 3 events from the timeline that you think are the most significant and explain why.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0767D0FA-7195-4FFB-B722-711AD782CF14}"/>
              </a:ext>
            </a:extLst>
          </p:cNvPr>
          <p:cNvGraphicFramePr>
            <a:graphicFrameLocks noGrp="1"/>
          </p:cNvGraphicFramePr>
          <p:nvPr/>
        </p:nvGraphicFramePr>
        <p:xfrm>
          <a:off x="0" y="0"/>
          <a:ext cx="6858000" cy="9906000"/>
        </p:xfrm>
        <a:graphic>
          <a:graphicData uri="http://schemas.openxmlformats.org/drawingml/2006/table">
            <a:tbl>
              <a:tblPr firstRow="1" bandRow="1">
                <a:tableStyleId>{5940675A-B579-460E-94D1-54222C63F5DA}</a:tableStyleId>
              </a:tblPr>
              <a:tblGrid>
                <a:gridCol w="6858000">
                  <a:extLst>
                    <a:ext uri="{9D8B030D-6E8A-4147-A177-3AD203B41FA5}">
                      <a16:colId xmlns:a16="http://schemas.microsoft.com/office/drawing/2014/main" val="3408197159"/>
                    </a:ext>
                  </a:extLst>
                </a:gridCol>
              </a:tblGrid>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noFill/>
                      <a:prstDash val="dot"/>
                      <a:round/>
                      <a:headEnd type="none" w="med" len="med"/>
                      <a:tailEnd type="none" w="med" len="med"/>
                    </a:lnT>
                    <a:lnB w="6350" cap="flat" cmpd="sng" algn="ctr">
                      <a:solidFill>
                        <a:schemeClr val="tx1"/>
                      </a:solidFill>
                      <a:prstDash val="dot"/>
                      <a:round/>
                      <a:headEnd type="none" w="med" len="med"/>
                      <a:tailEnd type="none" w="med" len="med"/>
                    </a:lnB>
                  </a:tcPr>
                </a:tc>
                <a:extLst>
                  <a:ext uri="{0D108BD9-81ED-4DB2-BD59-A6C34878D82A}">
                    <a16:rowId xmlns:a16="http://schemas.microsoft.com/office/drawing/2014/main" val="892524939"/>
                  </a:ext>
                </a:extLst>
              </a:tr>
              <a:tr h="4953000">
                <a:tc>
                  <a:txBody>
                    <a:bodyPr/>
                    <a:lstStyle/>
                    <a:p>
                      <a:endParaRPr lang="en-GB" dirty="0"/>
                    </a:p>
                  </a:txBody>
                  <a:tcP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tx1"/>
                      </a:solidFill>
                      <a:prstDash val="dot"/>
                      <a:round/>
                      <a:headEnd type="none" w="med" len="med"/>
                      <a:tailEnd type="none" w="med" len="med"/>
                    </a:lnT>
                    <a:lnB w="6350" cap="flat" cmpd="sng" algn="ctr">
                      <a:noFill/>
                      <a:prstDash val="dot"/>
                      <a:round/>
                      <a:headEnd type="none" w="med" len="med"/>
                      <a:tailEnd type="none" w="med" len="med"/>
                    </a:lnB>
                  </a:tcPr>
                </a:tc>
                <a:extLst>
                  <a:ext uri="{0D108BD9-81ED-4DB2-BD59-A6C34878D82A}">
                    <a16:rowId xmlns:a16="http://schemas.microsoft.com/office/drawing/2014/main" val="2281861112"/>
                  </a:ext>
                </a:extLst>
              </a:tr>
            </a:tbl>
          </a:graphicData>
        </a:graphic>
      </p:graphicFrame>
      <p:sp>
        <p:nvSpPr>
          <p:cNvPr id="44" name="Rectangle: Rounded Corners 43">
            <a:extLst>
              <a:ext uri="{FF2B5EF4-FFF2-40B4-BE49-F238E27FC236}">
                <a16:creationId xmlns:a16="http://schemas.microsoft.com/office/drawing/2014/main" id="{E83FD9BB-809B-4DCC-A45B-D0C5D1BAD5E0}"/>
              </a:ext>
            </a:extLst>
          </p:cNvPr>
          <p:cNvSpPr/>
          <p:nvPr/>
        </p:nvSpPr>
        <p:spPr>
          <a:xfrm>
            <a:off x="430306" y="379157"/>
            <a:ext cx="5997388" cy="359794"/>
          </a:xfrm>
          <a:prstGeom prst="roundRect">
            <a:avLst/>
          </a:prstGeom>
          <a:solidFill>
            <a:srgbClr val="2C2B6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TASK: </a:t>
            </a:r>
            <a:r>
              <a:rPr lang="en-GB" sz="1400" dirty="0"/>
              <a:t>Read Swindon’s Railway Story then complete thes</a:t>
            </a:r>
            <a:r>
              <a:rPr lang="en-GB" dirty="0"/>
              <a:t>e sentences…</a:t>
            </a:r>
            <a:endParaRPr lang="en-GB" sz="1400" b="1" dirty="0">
              <a:solidFill>
                <a:schemeClr val="bg1"/>
              </a:solidFill>
            </a:endParaRPr>
          </a:p>
        </p:txBody>
      </p:sp>
      <p:sp>
        <p:nvSpPr>
          <p:cNvPr id="125" name="Rectangle: Rounded Corners 124">
            <a:extLst>
              <a:ext uri="{FF2B5EF4-FFF2-40B4-BE49-F238E27FC236}">
                <a16:creationId xmlns:a16="http://schemas.microsoft.com/office/drawing/2014/main" id="{D739BE14-C09B-45C5-A3ED-00CE7877C769}"/>
              </a:ext>
            </a:extLst>
          </p:cNvPr>
          <p:cNvSpPr/>
          <p:nvPr/>
        </p:nvSpPr>
        <p:spPr>
          <a:xfrm>
            <a:off x="430306" y="5248401"/>
            <a:ext cx="5997388" cy="359794"/>
          </a:xfrm>
          <a:prstGeom prst="roundRect">
            <a:avLst/>
          </a:prstGeom>
          <a:solidFill>
            <a:srgbClr val="2C2B6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TASK: </a:t>
            </a:r>
            <a:r>
              <a:rPr lang="en-GB" sz="1400" dirty="0"/>
              <a:t>Read Swindon’s Railway Story then complete thes</a:t>
            </a:r>
            <a:r>
              <a:rPr lang="en-GB" dirty="0"/>
              <a:t>e sentences…</a:t>
            </a:r>
            <a:endParaRPr lang="en-GB" sz="1400" b="1" dirty="0">
              <a:solidFill>
                <a:schemeClr val="bg1"/>
              </a:solidFill>
            </a:endParaRPr>
          </a:p>
        </p:txBody>
      </p:sp>
      <p:pic>
        <p:nvPicPr>
          <p:cNvPr id="126" name="Picture 125">
            <a:extLst>
              <a:ext uri="{FF2B5EF4-FFF2-40B4-BE49-F238E27FC236}">
                <a16:creationId xmlns:a16="http://schemas.microsoft.com/office/drawing/2014/main" id="{5F1E6A56-829B-42B2-B791-8927C1D6F5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3155" y="9341428"/>
            <a:ext cx="3204845" cy="543560"/>
          </a:xfrm>
          <a:prstGeom prst="rect">
            <a:avLst/>
          </a:prstGeom>
        </p:spPr>
      </p:pic>
      <p:pic>
        <p:nvPicPr>
          <p:cNvPr id="5" name="Picture 4">
            <a:extLst>
              <a:ext uri="{FF2B5EF4-FFF2-40B4-BE49-F238E27FC236}">
                <a16:creationId xmlns:a16="http://schemas.microsoft.com/office/drawing/2014/main" id="{644F7365-221B-4C7A-9CA6-5B425C2F43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3154" y="4292287"/>
            <a:ext cx="3204845" cy="543560"/>
          </a:xfrm>
          <a:prstGeom prst="rect">
            <a:avLst/>
          </a:prstGeom>
        </p:spPr>
      </p:pic>
      <p:sp>
        <p:nvSpPr>
          <p:cNvPr id="8" name="TextBox 7">
            <a:extLst>
              <a:ext uri="{FF2B5EF4-FFF2-40B4-BE49-F238E27FC236}">
                <a16:creationId xmlns:a16="http://schemas.microsoft.com/office/drawing/2014/main" id="{BBBE7952-C654-4DEB-8163-006225BA62AC}"/>
              </a:ext>
            </a:extLst>
          </p:cNvPr>
          <p:cNvSpPr txBox="1"/>
          <p:nvPr/>
        </p:nvSpPr>
        <p:spPr>
          <a:xfrm>
            <a:off x="430306" y="950596"/>
            <a:ext cx="5997388" cy="3154710"/>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Construction on the Great Western Railway started in…</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Isambard Kingdom Brunel was the…</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Swindon was chosen as the site for the GWR factory</a:t>
            </a:r>
            <a:r>
              <a:rPr lang="en-GB" sz="1200" dirty="0">
                <a:solidFill>
                  <a:srgbClr val="2F2967"/>
                </a:solidFill>
                <a:ea typeface="+mn-ea"/>
                <a:cs typeface="+mn-cs"/>
              </a:rPr>
              <a:t> by…</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Swindon was chosen because…</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lang="en-GB" sz="1200" dirty="0">
              <a:solidFill>
                <a:srgbClr val="2F2967"/>
              </a:solidFill>
              <a:ea typeface="+mn-ea"/>
              <a:cs typeface="+mn-cs"/>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After the railway and Works were constructed, the population of Swindon…</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Swindon become a record breaker because…</a:t>
            </a:r>
            <a:endParaRPr lang="en-GB" sz="1200" dirty="0"/>
          </a:p>
        </p:txBody>
      </p:sp>
      <p:sp>
        <p:nvSpPr>
          <p:cNvPr id="9" name="TextBox 8">
            <a:extLst>
              <a:ext uri="{FF2B5EF4-FFF2-40B4-BE49-F238E27FC236}">
                <a16:creationId xmlns:a16="http://schemas.microsoft.com/office/drawing/2014/main" id="{470E4A5C-2366-4FB7-8DFA-E0994119CDC2}"/>
              </a:ext>
            </a:extLst>
          </p:cNvPr>
          <p:cNvSpPr txBox="1"/>
          <p:nvPr/>
        </p:nvSpPr>
        <p:spPr>
          <a:xfrm>
            <a:off x="430306" y="5816524"/>
            <a:ext cx="5997388" cy="3154710"/>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Construction on the Great Western Railway started in…</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Isambard Kingdom Brunel was the…</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Swindon was chosen as the site for the GWR factory</a:t>
            </a:r>
            <a:r>
              <a:rPr lang="en-GB" sz="1200" dirty="0">
                <a:solidFill>
                  <a:srgbClr val="2F2967"/>
                </a:solidFill>
                <a:ea typeface="+mn-ea"/>
                <a:cs typeface="+mn-cs"/>
              </a:rPr>
              <a:t> by…</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Swindon was chosen because…</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lang="en-GB" sz="1200" dirty="0">
              <a:solidFill>
                <a:srgbClr val="2F2967"/>
              </a:solidFill>
              <a:ea typeface="+mn-ea"/>
              <a:cs typeface="+mn-cs"/>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After the railway and Works were constructed, the population of Swindon…</a:t>
            </a: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endParaRPr kumimoji="0" lang="en-GB" sz="1200" i="0" u="none" strike="noStrike" kern="0" cap="none" spc="0" normalizeH="0" baseline="0" noProof="0" dirty="0">
              <a:ln>
                <a:noFill/>
              </a:ln>
              <a:solidFill>
                <a:srgbClr val="2F2967"/>
              </a:solidFill>
              <a:effectLst/>
              <a:uLnTx/>
              <a:uFillTx/>
              <a:latin typeface="Arial"/>
              <a:ea typeface="+mn-ea"/>
              <a:cs typeface="+mn-cs"/>
              <a:sym typeface="Arial"/>
            </a:endParaRPr>
          </a:p>
          <a:p>
            <a:pPr marL="342900" marR="0" lvl="0" indent="-342900" algn="l" defTabSz="914400" rtl="0" eaLnBrk="1" fontAlgn="auto" latinLnBrk="0" hangingPunct="1">
              <a:lnSpc>
                <a:spcPct val="100000"/>
              </a:lnSpc>
              <a:spcBef>
                <a:spcPts val="0"/>
              </a:spcBef>
              <a:spcAft>
                <a:spcPts val="600"/>
              </a:spcAft>
              <a:buClr>
                <a:srgbClr val="2C2B64"/>
              </a:buClr>
              <a:buSzTx/>
              <a:buFont typeface="+mj-lt"/>
              <a:buAutoNum type="arabicPeriod"/>
              <a:tabLst/>
              <a:defRPr/>
            </a:pPr>
            <a:r>
              <a:rPr kumimoji="0" lang="en-GB" sz="1200" i="0" u="none" strike="noStrike" kern="0" cap="none" spc="0" normalizeH="0" baseline="0" noProof="0" dirty="0">
                <a:ln>
                  <a:noFill/>
                </a:ln>
                <a:solidFill>
                  <a:srgbClr val="2F2967"/>
                </a:solidFill>
                <a:effectLst/>
                <a:uLnTx/>
                <a:uFillTx/>
                <a:latin typeface="Arial"/>
                <a:ea typeface="+mn-ea"/>
                <a:cs typeface="+mn-cs"/>
                <a:sym typeface="Arial"/>
              </a:rPr>
              <a:t>Swindon become a record breaker because…</a:t>
            </a:r>
            <a:endParaRPr lang="en-GB" sz="1200" dirty="0"/>
          </a:p>
        </p:txBody>
      </p:sp>
    </p:spTree>
    <p:extLst>
      <p:ext uri="{BB962C8B-B14F-4D97-AF65-F5344CB8AC3E}">
        <p14:creationId xmlns:p14="http://schemas.microsoft.com/office/powerpoint/2010/main" val="740117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graphicFrame>
        <p:nvGraphicFramePr>
          <p:cNvPr id="117" name="Google Shape;117;p4"/>
          <p:cNvGraphicFramePr/>
          <p:nvPr>
            <p:extLst>
              <p:ext uri="{D42A27DB-BD31-4B8C-83A1-F6EECF244321}">
                <p14:modId xmlns:p14="http://schemas.microsoft.com/office/powerpoint/2010/main" val="1461179802"/>
              </p:ext>
            </p:extLst>
          </p:nvPr>
        </p:nvGraphicFramePr>
        <p:xfrm>
          <a:off x="281562" y="1005548"/>
          <a:ext cx="6294875" cy="8595420"/>
        </p:xfrm>
        <a:graphic>
          <a:graphicData uri="http://schemas.openxmlformats.org/drawingml/2006/table">
            <a:tbl>
              <a:tblPr firstRow="1" bandRow="1">
                <a:noFill/>
                <a:tableStyleId>{802EC355-BD21-499D-9DDE-F8942B25D288}</a:tableStyleId>
              </a:tblPr>
              <a:tblGrid>
                <a:gridCol w="2097175">
                  <a:extLst>
                    <a:ext uri="{9D8B030D-6E8A-4147-A177-3AD203B41FA5}">
                      <a16:colId xmlns:a16="http://schemas.microsoft.com/office/drawing/2014/main" val="20000"/>
                    </a:ext>
                  </a:extLst>
                </a:gridCol>
                <a:gridCol w="2098850">
                  <a:extLst>
                    <a:ext uri="{9D8B030D-6E8A-4147-A177-3AD203B41FA5}">
                      <a16:colId xmlns:a16="http://schemas.microsoft.com/office/drawing/2014/main" val="20001"/>
                    </a:ext>
                  </a:extLst>
                </a:gridCol>
                <a:gridCol w="2098850">
                  <a:extLst>
                    <a:ext uri="{9D8B030D-6E8A-4147-A177-3AD203B41FA5}">
                      <a16:colId xmlns:a16="http://schemas.microsoft.com/office/drawing/2014/main" val="20002"/>
                    </a:ext>
                  </a:extLst>
                </a:gridCol>
              </a:tblGrid>
              <a:tr h="629650">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solidFill>
                            <a:schemeClr val="dk1"/>
                          </a:solidFill>
                          <a:latin typeface="+mn-lt"/>
                        </a:rPr>
                        <a:t>Thousands of jobs were created by the railway industry. When the GWR Works first started it employed 200 men. This grew to 2,000 in 1851 and, by the turn of the 20</a:t>
                      </a:r>
                      <a:r>
                        <a:rPr lang="en-GB" sz="1100" baseline="30000" dirty="0">
                          <a:solidFill>
                            <a:schemeClr val="dk1"/>
                          </a:solidFill>
                          <a:latin typeface="+mn-lt"/>
                        </a:rPr>
                        <a:t>th</a:t>
                      </a:r>
                      <a:r>
                        <a:rPr lang="en-GB" sz="1100" dirty="0">
                          <a:solidFill>
                            <a:schemeClr val="dk1"/>
                          </a:solidFill>
                          <a:latin typeface="+mn-lt"/>
                        </a:rPr>
                        <a:t> century, GWR employed over 14,000 people in Swindon.</a:t>
                      </a:r>
                      <a:endParaRPr sz="1100" dirty="0">
                        <a:latin typeface="+mn-lt"/>
                      </a:endParaRPr>
                    </a:p>
                  </a:txBody>
                  <a:tcPr marL="91450" marR="91450" marT="45725" marB="45725" anchor="ctr"/>
                </a:tc>
                <a:tc>
                  <a:txBody>
                    <a:bodyPr/>
                    <a:lstStyle/>
                    <a:p>
                      <a:pPr marL="0" marR="0" lvl="0" indent="0" algn="l" rtl="0">
                        <a:spcBef>
                          <a:spcPts val="0"/>
                        </a:spcBef>
                        <a:spcAft>
                          <a:spcPts val="0"/>
                        </a:spcAft>
                        <a:buNone/>
                      </a:pPr>
                      <a:r>
                        <a:rPr lang="en-GB" sz="1100" dirty="0">
                          <a:latin typeface="+mn-lt"/>
                        </a:rPr>
                        <a:t>The time in Swindon became standardised with Greenwich Meantime because the trains had to run to a set timetable across the country. Before standardisation, people would have to change their pocket watches as they travelled between towns.</a:t>
                      </a:r>
                      <a:endParaRPr sz="1100" dirty="0">
                        <a:latin typeface="+mn-lt"/>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In 1847, GWR supported the establishment of a Medical Fund Society. It provided medicines and care for the workers and their families. Over the years this grew to become one of the best healthcare providers in the country and inspired the NHS.</a:t>
                      </a:r>
                      <a:endParaRPr sz="1100" dirty="0">
                        <a:latin typeface="+mn-lt"/>
                      </a:endParaRPr>
                    </a:p>
                  </a:txBody>
                  <a:tcPr marL="91450" marR="91450" marT="45725" marB="45725" anchor="ctr"/>
                </a:tc>
                <a:extLst>
                  <a:ext uri="{0D108BD9-81ED-4DB2-BD59-A6C34878D82A}">
                    <a16:rowId xmlns:a16="http://schemas.microsoft.com/office/drawing/2014/main" val="10000"/>
                  </a:ext>
                </a:extLst>
              </a:tr>
              <a:tr h="629650">
                <a:tc>
                  <a:txBody>
                    <a:bodyPr/>
                    <a:lstStyle/>
                    <a:p>
                      <a:pPr marL="0" marR="0" lvl="0" indent="0" algn="l" rtl="0">
                        <a:spcBef>
                          <a:spcPts val="0"/>
                        </a:spcBef>
                        <a:spcAft>
                          <a:spcPts val="0"/>
                        </a:spcAft>
                        <a:buNone/>
                      </a:pPr>
                      <a:r>
                        <a:rPr lang="en-GB" sz="1100">
                          <a:latin typeface="+mn-lt"/>
                        </a:rPr>
                        <a:t>The people of Swindon could take holidays and day trips to the seaside.</a:t>
                      </a:r>
                      <a:endParaRPr sz="1100">
                        <a:latin typeface="+mn-lt"/>
                      </a:endParaRPr>
                    </a:p>
                    <a:p>
                      <a:pPr marL="0" marR="0" lvl="0" indent="0" algn="l" rtl="0">
                        <a:spcBef>
                          <a:spcPts val="0"/>
                        </a:spcBef>
                        <a:spcAft>
                          <a:spcPts val="0"/>
                        </a:spcAft>
                        <a:buNone/>
                      </a:pPr>
                      <a:r>
                        <a:rPr lang="en-GB" sz="1100">
                          <a:latin typeface="+mn-lt"/>
                        </a:rPr>
                        <a:t>GWR workers and their families were given a day off each year from 1849 to attend a special outing on the train to a popular resort. In the 20</a:t>
                      </a:r>
                      <a:r>
                        <a:rPr lang="en-GB" sz="1100" baseline="30000">
                          <a:latin typeface="+mn-lt"/>
                        </a:rPr>
                        <a:t>th</a:t>
                      </a:r>
                      <a:r>
                        <a:rPr lang="en-GB" sz="1100">
                          <a:latin typeface="+mn-lt"/>
                        </a:rPr>
                        <a:t> century this became a whole week to the seaside.</a:t>
                      </a:r>
                      <a:endParaRPr sz="1100">
                        <a:latin typeface="+mn-lt"/>
                      </a:endParaRPr>
                    </a:p>
                  </a:txBody>
                  <a:tcPr marL="91450" marR="91450" marT="45725" marB="45725" anchor="ctr"/>
                </a:tc>
                <a:tc>
                  <a:txBody>
                    <a:bodyPr/>
                    <a:lstStyle/>
                    <a:p>
                      <a:pPr marL="0" marR="0" lvl="0" indent="0" algn="l" rtl="0">
                        <a:spcBef>
                          <a:spcPts val="0"/>
                        </a:spcBef>
                        <a:spcAft>
                          <a:spcPts val="0"/>
                        </a:spcAft>
                        <a:buNone/>
                      </a:pPr>
                      <a:r>
                        <a:rPr lang="en-GB" sz="1100" dirty="0">
                          <a:latin typeface="+mn-lt"/>
                        </a:rPr>
                        <a:t>The railways enabled national sports leagues to be established, as teams could now travel for matches. </a:t>
                      </a:r>
                      <a:endParaRPr sz="1100" dirty="0">
                        <a:latin typeface="+mn-lt"/>
                      </a:endParaRPr>
                    </a:p>
                    <a:p>
                      <a:pPr marL="0" marR="0" lvl="0" indent="0" algn="l" rtl="0">
                        <a:spcBef>
                          <a:spcPts val="0"/>
                        </a:spcBef>
                        <a:spcAft>
                          <a:spcPts val="0"/>
                        </a:spcAft>
                        <a:buNone/>
                      </a:pPr>
                      <a:r>
                        <a:rPr lang="en-GB" sz="1100" dirty="0">
                          <a:latin typeface="+mn-lt"/>
                        </a:rPr>
                        <a:t>A Swindon cricket club was the first team to form shortly after the GWR Works was built, then Swindon Town Football Club was formed in 1881 and the Swindon Rugby Club in 1895.</a:t>
                      </a:r>
                      <a:endParaRPr sz="1100" dirty="0">
                        <a:latin typeface="+mn-lt"/>
                      </a:endParaRPr>
                    </a:p>
                  </a:txBody>
                  <a:tcPr marL="91450" marR="91450" marT="45725" marB="45725" anchor="ctr"/>
                </a:tc>
                <a:tc>
                  <a:txBody>
                    <a:bodyPr/>
                    <a:lstStyle/>
                    <a:p>
                      <a:pPr marL="0" marR="0" lvl="0" indent="0" algn="l" rtl="0">
                        <a:spcBef>
                          <a:spcPts val="0"/>
                        </a:spcBef>
                        <a:spcAft>
                          <a:spcPts val="0"/>
                        </a:spcAft>
                        <a:buNone/>
                      </a:pPr>
                      <a:r>
                        <a:rPr lang="en-GB" sz="1100" dirty="0">
                          <a:latin typeface="+mn-lt"/>
                        </a:rPr>
                        <a:t>Newspapers could be sent from the capital all across the country, so people could learn about important news and events much more quickly.</a:t>
                      </a:r>
                      <a:endParaRPr sz="1100" dirty="0">
                        <a:latin typeface="+mn-lt"/>
                      </a:endParaRPr>
                    </a:p>
                    <a:p>
                      <a:pPr marL="0" marR="0" lvl="0" indent="0" algn="l" rtl="0">
                        <a:spcBef>
                          <a:spcPts val="0"/>
                        </a:spcBef>
                        <a:spcAft>
                          <a:spcPts val="0"/>
                        </a:spcAft>
                        <a:buNone/>
                      </a:pPr>
                      <a:r>
                        <a:rPr lang="en-GB" sz="1100" dirty="0">
                          <a:latin typeface="+mn-lt"/>
                        </a:rPr>
                        <a:t>Swindon’s first newspaper was established in 1854 and as well as local news it contained lots of space for local businesses to advertise.</a:t>
                      </a:r>
                      <a:endParaRPr sz="1100" dirty="0">
                        <a:latin typeface="+mn-lt"/>
                      </a:endParaRPr>
                    </a:p>
                  </a:txBody>
                  <a:tcPr marL="91450" marR="91450" marT="45725" marB="45725" anchor="ctr"/>
                </a:tc>
                <a:extLst>
                  <a:ext uri="{0D108BD9-81ED-4DB2-BD59-A6C34878D82A}">
                    <a16:rowId xmlns:a16="http://schemas.microsoft.com/office/drawing/2014/main" val="10001"/>
                  </a:ext>
                </a:extLst>
              </a:tr>
              <a:tr h="629650">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Railways hugely cut the cost of transporting goods. By road, a horse could carry half a ton ten miles per day. A train could transport 40 tons 200 miles per day.</a:t>
                      </a:r>
                      <a:endParaRPr sz="1100" dirty="0">
                        <a:latin typeface="+mn-lt"/>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People employed by the Wilts &amp; Berks Canal in Swindon and the turnpike trusts (to look after the roads) lost out as railways took their business. Many became unemployed.</a:t>
                      </a:r>
                      <a:endParaRPr sz="1100" dirty="0">
                        <a:latin typeface="+mn-lt"/>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The population of Swindon grew rapidly once the railways arrived. In 1821 the population of Swindon was about 1,600. This had grown to nearly 4,900 by 1851 and by 1901 the population had reached over 45,000.</a:t>
                      </a:r>
                      <a:endParaRPr sz="1100" dirty="0">
                        <a:latin typeface="+mn-lt"/>
                      </a:endParaRPr>
                    </a:p>
                  </a:txBody>
                  <a:tcPr marL="91450" marR="91450" marT="45725" marB="45725" anchor="ctr"/>
                </a:tc>
                <a:extLst>
                  <a:ext uri="{0D108BD9-81ED-4DB2-BD59-A6C34878D82A}">
                    <a16:rowId xmlns:a16="http://schemas.microsoft.com/office/drawing/2014/main" val="10002"/>
                  </a:ext>
                </a:extLst>
              </a:tr>
              <a:tr h="629650">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With the arrival of daily newspapers, people became more interested in politics. This led to the development of political parties. </a:t>
                      </a:r>
                      <a:endParaRPr sz="1100" dirty="0">
                        <a:latin typeface="+mn-lt"/>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Accidents were very common in the Swindon Works in the 19</a:t>
                      </a:r>
                      <a:r>
                        <a:rPr lang="en-GB" sz="1100" baseline="30000" dirty="0">
                          <a:latin typeface="+mn-lt"/>
                        </a:rPr>
                        <a:t>th</a:t>
                      </a:r>
                      <a:r>
                        <a:rPr lang="en-GB" sz="1100" dirty="0">
                          <a:latin typeface="+mn-lt"/>
                        </a:rPr>
                        <a:t> and early 20</a:t>
                      </a:r>
                      <a:r>
                        <a:rPr lang="en-GB" sz="1100" baseline="30000" dirty="0">
                          <a:latin typeface="+mn-lt"/>
                        </a:rPr>
                        <a:t>th</a:t>
                      </a:r>
                      <a:r>
                        <a:rPr lang="en-GB" sz="1100" dirty="0">
                          <a:latin typeface="+mn-lt"/>
                        </a:rPr>
                        <a:t> centuries. In 1869, three people died within a month at the factory. </a:t>
                      </a:r>
                      <a:endParaRPr sz="1100" dirty="0">
                        <a:latin typeface="+mn-lt"/>
                      </a:endParaRPr>
                    </a:p>
                  </a:txBody>
                  <a:tcPr marL="91450" marR="91450" marT="45725" marB="45725" anchor="ctr"/>
                </a:tc>
                <a:tc>
                  <a:txBody>
                    <a:bodyPr/>
                    <a:lstStyle/>
                    <a:p>
                      <a:pPr marL="0" marR="0" lvl="0" indent="0" algn="l" rtl="0">
                        <a:spcBef>
                          <a:spcPts val="0"/>
                        </a:spcBef>
                        <a:spcAft>
                          <a:spcPts val="0"/>
                        </a:spcAft>
                        <a:buNone/>
                      </a:pPr>
                      <a:r>
                        <a:rPr lang="en-GB" sz="1100">
                          <a:latin typeface="+mn-lt"/>
                        </a:rPr>
                        <a:t>The railway put Swindon on the map. It turned from a small and sleepy market town into the largest town in Wiltshire.</a:t>
                      </a:r>
                      <a:endParaRPr sz="1100">
                        <a:latin typeface="+mn-lt"/>
                      </a:endParaRPr>
                    </a:p>
                  </a:txBody>
                  <a:tcPr marL="91450" marR="91450" marT="45725" marB="45725" anchor="ctr"/>
                </a:tc>
                <a:extLst>
                  <a:ext uri="{0D108BD9-81ED-4DB2-BD59-A6C34878D82A}">
                    <a16:rowId xmlns:a16="http://schemas.microsoft.com/office/drawing/2014/main" val="10003"/>
                  </a:ext>
                </a:extLst>
              </a:tr>
              <a:tr h="629650">
                <a:tc>
                  <a:txBody>
                    <a:bodyPr/>
                    <a:lstStyle/>
                    <a:p>
                      <a:pPr marL="0" marR="0" lvl="0" indent="0" algn="l" rtl="0">
                        <a:spcBef>
                          <a:spcPts val="0"/>
                        </a:spcBef>
                        <a:spcAft>
                          <a:spcPts val="0"/>
                        </a:spcAft>
                        <a:buNone/>
                      </a:pPr>
                      <a:r>
                        <a:rPr lang="en-GB" sz="1100" dirty="0">
                          <a:latin typeface="+mn-lt"/>
                        </a:rPr>
                        <a:t>In 1871, the GWR company built a cottage hospital to serve the health needs of the workers and their families. </a:t>
                      </a:r>
                      <a:endParaRPr sz="1100" dirty="0">
                        <a:latin typeface="+mn-lt"/>
                      </a:endParaRPr>
                    </a:p>
                  </a:txBody>
                  <a:tcPr marL="91450" marR="91450" marT="45725" marB="45725" anchor="ctr"/>
                </a:tc>
                <a:tc>
                  <a:txBody>
                    <a:bodyPr/>
                    <a:lstStyle/>
                    <a:p>
                      <a:pPr marL="0" marR="0" lvl="0" indent="0" algn="l" rtl="0">
                        <a:spcBef>
                          <a:spcPts val="0"/>
                        </a:spcBef>
                        <a:spcAft>
                          <a:spcPts val="0"/>
                        </a:spcAft>
                        <a:buNone/>
                      </a:pPr>
                      <a:r>
                        <a:rPr lang="en-GB" sz="1100">
                          <a:latin typeface="+mn-lt"/>
                        </a:rPr>
                        <a:t>Along with the new housing, GWR built a school and a church to meet the needs of the workers.</a:t>
                      </a:r>
                      <a:endParaRPr sz="1100">
                        <a:latin typeface="+mn-lt"/>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Farmers could sell their fresh produce much further without it spoiling. Milk from Wiltshire was sold in London.</a:t>
                      </a:r>
                      <a:endParaRPr sz="1100" dirty="0">
                        <a:latin typeface="+mn-lt"/>
                      </a:endParaRPr>
                    </a:p>
                  </a:txBody>
                  <a:tcPr marL="91450" marR="91450" marT="45725" marB="45725" anchor="ctr"/>
                </a:tc>
                <a:extLst>
                  <a:ext uri="{0D108BD9-81ED-4DB2-BD59-A6C34878D82A}">
                    <a16:rowId xmlns:a16="http://schemas.microsoft.com/office/drawing/2014/main" val="10004"/>
                  </a:ext>
                </a:extLst>
              </a:tr>
              <a:tr h="629650">
                <a:tc>
                  <a:txBody>
                    <a:bodyPr/>
                    <a:lstStyle/>
                    <a:p>
                      <a:pPr marL="0" marR="0" lvl="0" indent="0" algn="l" rtl="0">
                        <a:spcBef>
                          <a:spcPts val="0"/>
                        </a:spcBef>
                        <a:spcAft>
                          <a:spcPts val="0"/>
                        </a:spcAft>
                        <a:buNone/>
                      </a:pPr>
                      <a:r>
                        <a:rPr lang="en-GB" sz="1100" dirty="0">
                          <a:latin typeface="+mn-lt"/>
                        </a:rPr>
                        <a:t>There had been no heavy industry in Swindon before the arrival of the railways, so workers had to be brought in from other parts of the country. Suddenly the population of Swindon became much more culturally and religiously diverse. It may have helped to break down stereotypes.</a:t>
                      </a:r>
                      <a:endParaRPr sz="1100" dirty="0">
                        <a:latin typeface="+mn-lt"/>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Townspeople were able to receive food supplies brought in from the countryside while they were still fresh. This led to an improvement in people’s diets. The people of Swindon could now eat fish, despite not being by the sea, as it could be transported quickly from the ports to markets whilst still fresh.</a:t>
                      </a:r>
                      <a:endParaRPr sz="1100" dirty="0">
                        <a:latin typeface="+mn-lt"/>
                      </a:endParaRPr>
                    </a:p>
                  </a:txBody>
                  <a:tcPr marL="91450" marR="91450" marT="45725" marB="45725" anchor="ctr"/>
                </a:tc>
                <a:tc>
                  <a:txBody>
                    <a:bodyPr/>
                    <a:lstStyle/>
                    <a:p>
                      <a:pPr marL="0" marR="0" lvl="0" indent="0" algn="l" rtl="0">
                        <a:spcBef>
                          <a:spcPts val="0"/>
                        </a:spcBef>
                        <a:spcAft>
                          <a:spcPts val="0"/>
                        </a:spcAft>
                        <a:buNone/>
                      </a:pPr>
                      <a:r>
                        <a:rPr lang="en-GB" sz="1100" dirty="0">
                          <a:latin typeface="+mn-lt"/>
                        </a:rPr>
                        <a:t>Overcrowding and lack of sanitation and drains in New Swindon, built to house the growing workforce of the GWR Works, led to poor conditions and the rapid spread of disease. Diphtheria and tuberculosis spread rapidly and killed many.</a:t>
                      </a:r>
                      <a:endParaRPr sz="1100" dirty="0">
                        <a:latin typeface="+mn-lt"/>
                      </a:endParaRPr>
                    </a:p>
                  </a:txBody>
                  <a:tcPr marL="91450" marR="91450" marT="45725" marB="45725" anchor="ctr"/>
                </a:tc>
                <a:extLst>
                  <a:ext uri="{0D108BD9-81ED-4DB2-BD59-A6C34878D82A}">
                    <a16:rowId xmlns:a16="http://schemas.microsoft.com/office/drawing/2014/main" val="10005"/>
                  </a:ext>
                </a:extLst>
              </a:tr>
            </a:tbl>
          </a:graphicData>
        </a:graphic>
      </p:graphicFrame>
      <p:sp>
        <p:nvSpPr>
          <p:cNvPr id="3" name="Rectangle: Rounded Corners 2">
            <a:extLst>
              <a:ext uri="{FF2B5EF4-FFF2-40B4-BE49-F238E27FC236}">
                <a16:creationId xmlns:a16="http://schemas.microsoft.com/office/drawing/2014/main" id="{D1C9ACF0-4F19-4A74-8F29-E1906FBD1D67}"/>
              </a:ext>
            </a:extLst>
          </p:cNvPr>
          <p:cNvSpPr/>
          <p:nvPr/>
        </p:nvSpPr>
        <p:spPr>
          <a:xfrm>
            <a:off x="281563" y="286050"/>
            <a:ext cx="6294874" cy="549294"/>
          </a:xfrm>
          <a:prstGeom prst="roundRect">
            <a:avLst>
              <a:gd name="adj" fmla="val 20587"/>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GB" sz="2000" b="1" i="0" u="none" strike="noStrike" cap="none" dirty="0">
                <a:solidFill>
                  <a:schemeClr val="dk1"/>
                </a:solidFill>
                <a:latin typeface="+mn-lt"/>
                <a:ea typeface="Calibri"/>
                <a:cs typeface="Calibri"/>
                <a:sym typeface="Calibri"/>
              </a:rPr>
              <a:t>Impacts Cards</a:t>
            </a:r>
            <a:endParaRPr lang="en-GB" sz="2000" dirty="0">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graphicFrame>
        <p:nvGraphicFramePr>
          <p:cNvPr id="123" name="Google Shape;123;p5"/>
          <p:cNvGraphicFramePr/>
          <p:nvPr>
            <p:extLst>
              <p:ext uri="{D42A27DB-BD31-4B8C-83A1-F6EECF244321}">
                <p14:modId xmlns:p14="http://schemas.microsoft.com/office/powerpoint/2010/main" val="52573233"/>
              </p:ext>
            </p:extLst>
          </p:nvPr>
        </p:nvGraphicFramePr>
        <p:xfrm>
          <a:off x="281562" y="898207"/>
          <a:ext cx="6294875" cy="8763060"/>
        </p:xfrm>
        <a:graphic>
          <a:graphicData uri="http://schemas.openxmlformats.org/drawingml/2006/table">
            <a:tbl>
              <a:tblPr firstRow="1" bandRow="1">
                <a:noFill/>
                <a:tableStyleId>{802EC355-BD21-499D-9DDE-F8942B25D288}</a:tableStyleId>
              </a:tblPr>
              <a:tblGrid>
                <a:gridCol w="2097175">
                  <a:extLst>
                    <a:ext uri="{9D8B030D-6E8A-4147-A177-3AD203B41FA5}">
                      <a16:colId xmlns:a16="http://schemas.microsoft.com/office/drawing/2014/main" val="20000"/>
                    </a:ext>
                  </a:extLst>
                </a:gridCol>
                <a:gridCol w="2098850">
                  <a:extLst>
                    <a:ext uri="{9D8B030D-6E8A-4147-A177-3AD203B41FA5}">
                      <a16:colId xmlns:a16="http://schemas.microsoft.com/office/drawing/2014/main" val="20001"/>
                    </a:ext>
                  </a:extLst>
                </a:gridCol>
                <a:gridCol w="2098850">
                  <a:extLst>
                    <a:ext uri="{9D8B030D-6E8A-4147-A177-3AD203B41FA5}">
                      <a16:colId xmlns:a16="http://schemas.microsoft.com/office/drawing/2014/main" val="20002"/>
                    </a:ext>
                  </a:extLst>
                </a:gridCol>
              </a:tblGrid>
              <a:tr h="629650">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solidFill>
                            <a:schemeClr val="dk1"/>
                          </a:solidFill>
                          <a:latin typeface="+mn-lt"/>
                        </a:rPr>
                        <a:t>Thousands of jobs were created by the railway industry. When the GWR Works first started it employed 200 men. This grew to 2,000 in 1851 and, by the turn of the 20</a:t>
                      </a:r>
                      <a:r>
                        <a:rPr lang="en-GB" sz="1100" baseline="30000" dirty="0">
                          <a:solidFill>
                            <a:schemeClr val="dk1"/>
                          </a:solidFill>
                          <a:latin typeface="+mn-lt"/>
                        </a:rPr>
                        <a:t>th</a:t>
                      </a:r>
                      <a:r>
                        <a:rPr lang="en-GB" sz="1100" dirty="0">
                          <a:solidFill>
                            <a:schemeClr val="dk1"/>
                          </a:solidFill>
                          <a:latin typeface="+mn-lt"/>
                        </a:rPr>
                        <a:t> century, GWR employed over 14,000 people in Swindon.</a:t>
                      </a:r>
                      <a:endParaRPr sz="1200" dirty="0">
                        <a:latin typeface="+mn-lt"/>
                      </a:endParaRPr>
                    </a:p>
                  </a:txBody>
                  <a:tcPr marL="91450" marR="91450" marT="45725" marB="45725" anchor="ctr">
                    <a:solidFill>
                      <a:srgbClr val="FBE4D4"/>
                    </a:solidFill>
                  </a:tcPr>
                </a:tc>
                <a:tc>
                  <a:txBody>
                    <a:bodyPr/>
                    <a:lstStyle/>
                    <a:p>
                      <a:pPr marL="0" marR="0" lvl="0" indent="0" algn="l" rtl="0">
                        <a:spcBef>
                          <a:spcPts val="0"/>
                        </a:spcBef>
                        <a:spcAft>
                          <a:spcPts val="0"/>
                        </a:spcAft>
                        <a:buNone/>
                      </a:pPr>
                      <a:r>
                        <a:rPr lang="en-GB" sz="1100" dirty="0">
                          <a:latin typeface="+mn-lt"/>
                        </a:rPr>
                        <a:t>The time in Swindon became standardised with Greenwich Meantime because the trains had to run to a set timetable across the country. Before standardisation, people would have to change their pocket watches as they travelled between towns.</a:t>
                      </a:r>
                      <a:endParaRPr sz="1200" dirty="0">
                        <a:latin typeface="+mn-lt"/>
                      </a:endParaRPr>
                    </a:p>
                  </a:txBody>
                  <a:tcPr marL="91450" marR="91450" marT="45725" marB="45725" anchor="ctr">
                    <a:solidFill>
                      <a:srgbClr val="DDEAF6"/>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In 1847, GWR supported the establishment of a Medical Fund Society. It provided medicines and care for the workers and their families. Over the years this grew to become one of the best healthcare providers in the country and inspired the NHS.</a:t>
                      </a:r>
                      <a:endParaRPr sz="1200" dirty="0">
                        <a:latin typeface="+mn-lt"/>
                      </a:endParaRPr>
                    </a:p>
                  </a:txBody>
                  <a:tcPr marL="91450" marR="91450" marT="45725" marB="45725" anchor="ctr">
                    <a:solidFill>
                      <a:srgbClr val="DDEAF6"/>
                    </a:solidFill>
                  </a:tcPr>
                </a:tc>
                <a:extLst>
                  <a:ext uri="{0D108BD9-81ED-4DB2-BD59-A6C34878D82A}">
                    <a16:rowId xmlns:a16="http://schemas.microsoft.com/office/drawing/2014/main" val="10000"/>
                  </a:ext>
                </a:extLst>
              </a:tr>
              <a:tr h="629650">
                <a:tc>
                  <a:txBody>
                    <a:bodyPr/>
                    <a:lstStyle/>
                    <a:p>
                      <a:pPr marL="0" marR="0" lvl="0" indent="0" algn="l" rtl="0">
                        <a:spcBef>
                          <a:spcPts val="0"/>
                        </a:spcBef>
                        <a:spcAft>
                          <a:spcPts val="0"/>
                        </a:spcAft>
                        <a:buNone/>
                      </a:pPr>
                      <a:r>
                        <a:rPr lang="en-GB" sz="1100">
                          <a:latin typeface="+mn-lt"/>
                        </a:rPr>
                        <a:t>The people of Swindon could take holidays and day trips to the seaside.</a:t>
                      </a:r>
                      <a:endParaRPr sz="1200">
                        <a:latin typeface="+mn-lt"/>
                      </a:endParaRPr>
                    </a:p>
                    <a:p>
                      <a:pPr marL="0" marR="0" lvl="0" indent="0" algn="l" rtl="0">
                        <a:spcBef>
                          <a:spcPts val="0"/>
                        </a:spcBef>
                        <a:spcAft>
                          <a:spcPts val="0"/>
                        </a:spcAft>
                        <a:buNone/>
                      </a:pPr>
                      <a:r>
                        <a:rPr lang="en-GB" sz="1100">
                          <a:latin typeface="+mn-lt"/>
                        </a:rPr>
                        <a:t>GWR workers and their families were given a day off each year from 1849 to attend a special outing on the train to a popular resort. In the 20</a:t>
                      </a:r>
                      <a:r>
                        <a:rPr lang="en-GB" sz="1100" baseline="30000">
                          <a:latin typeface="+mn-lt"/>
                        </a:rPr>
                        <a:t>th</a:t>
                      </a:r>
                      <a:r>
                        <a:rPr lang="en-GB" sz="1100">
                          <a:latin typeface="+mn-lt"/>
                        </a:rPr>
                        <a:t> century this became a whole week to the seaside.</a:t>
                      </a:r>
                      <a:endParaRPr sz="1200">
                        <a:latin typeface="+mn-lt"/>
                      </a:endParaRPr>
                    </a:p>
                  </a:txBody>
                  <a:tcPr marL="91450" marR="91450" marT="45725" marB="45725" anchor="ctr">
                    <a:solidFill>
                      <a:srgbClr val="FFF2CC"/>
                    </a:solidFill>
                  </a:tcPr>
                </a:tc>
                <a:tc>
                  <a:txBody>
                    <a:bodyPr/>
                    <a:lstStyle/>
                    <a:p>
                      <a:pPr marL="0" marR="0" lvl="0" indent="0" algn="l" rtl="0">
                        <a:spcBef>
                          <a:spcPts val="0"/>
                        </a:spcBef>
                        <a:spcAft>
                          <a:spcPts val="0"/>
                        </a:spcAft>
                        <a:buNone/>
                      </a:pPr>
                      <a:r>
                        <a:rPr lang="en-GB" sz="1100" dirty="0">
                          <a:latin typeface="+mn-lt"/>
                        </a:rPr>
                        <a:t>The railways enabled national sports leagues to be established, as teams could now travel for matches. </a:t>
                      </a:r>
                      <a:endParaRPr sz="1200" dirty="0">
                        <a:latin typeface="+mn-lt"/>
                      </a:endParaRPr>
                    </a:p>
                    <a:p>
                      <a:pPr marL="0" marR="0" lvl="0" indent="0" algn="l" rtl="0">
                        <a:spcBef>
                          <a:spcPts val="0"/>
                        </a:spcBef>
                        <a:spcAft>
                          <a:spcPts val="0"/>
                        </a:spcAft>
                        <a:buNone/>
                      </a:pPr>
                      <a:r>
                        <a:rPr lang="en-GB" sz="1100" dirty="0">
                          <a:latin typeface="+mn-lt"/>
                        </a:rPr>
                        <a:t>A Swindon cricket club was the first team to form shortly after the GWR Works was built, then Swindon Town Football Club was formed in 1881 and the Swindon Rugby Club in 1895.</a:t>
                      </a:r>
                      <a:endParaRPr sz="1200" dirty="0">
                        <a:latin typeface="+mn-lt"/>
                      </a:endParaRPr>
                    </a:p>
                  </a:txBody>
                  <a:tcPr marL="91450" marR="91450" marT="45725" marB="45725" anchor="ctr">
                    <a:solidFill>
                      <a:srgbClr val="FFF2CC"/>
                    </a:solidFill>
                  </a:tcPr>
                </a:tc>
                <a:tc>
                  <a:txBody>
                    <a:bodyPr/>
                    <a:lstStyle/>
                    <a:p>
                      <a:pPr marL="0" marR="0" lvl="0" indent="0" algn="l" rtl="0">
                        <a:spcBef>
                          <a:spcPts val="0"/>
                        </a:spcBef>
                        <a:spcAft>
                          <a:spcPts val="0"/>
                        </a:spcAft>
                        <a:buNone/>
                      </a:pPr>
                      <a:r>
                        <a:rPr lang="en-GB" sz="1100" dirty="0">
                          <a:latin typeface="+mn-lt"/>
                        </a:rPr>
                        <a:t>Newspapers could be sent from the capital all across the country, so people could learn about important news and events much more quickly.</a:t>
                      </a:r>
                      <a:endParaRPr sz="1200" dirty="0">
                        <a:latin typeface="+mn-lt"/>
                      </a:endParaRPr>
                    </a:p>
                    <a:p>
                      <a:pPr marL="0" marR="0" lvl="0" indent="0" algn="l" rtl="0">
                        <a:spcBef>
                          <a:spcPts val="0"/>
                        </a:spcBef>
                        <a:spcAft>
                          <a:spcPts val="0"/>
                        </a:spcAft>
                        <a:buNone/>
                      </a:pPr>
                      <a:r>
                        <a:rPr lang="en-GB" sz="1100" dirty="0">
                          <a:latin typeface="+mn-lt"/>
                        </a:rPr>
                        <a:t>Swindon’s first newspaper was established in 1854 and as well as local news it contained lots of space for local businesses to advertise.</a:t>
                      </a:r>
                      <a:endParaRPr sz="1200" dirty="0">
                        <a:latin typeface="+mn-lt"/>
                      </a:endParaRPr>
                    </a:p>
                  </a:txBody>
                  <a:tcPr marL="91450" marR="91450" marT="45725" marB="45725" anchor="ctr">
                    <a:solidFill>
                      <a:srgbClr val="E1EFD8"/>
                    </a:solidFill>
                  </a:tcPr>
                </a:tc>
                <a:extLst>
                  <a:ext uri="{0D108BD9-81ED-4DB2-BD59-A6C34878D82A}">
                    <a16:rowId xmlns:a16="http://schemas.microsoft.com/office/drawing/2014/main" val="10001"/>
                  </a:ext>
                </a:extLst>
              </a:tr>
              <a:tr h="629650">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Railways hugely cut the cost of transporting goods. By road, a horse could carry half a ton ten miles per day. A train could transport 40 tons 200 miles per day.</a:t>
                      </a:r>
                      <a:endParaRPr sz="1200" dirty="0">
                        <a:latin typeface="+mn-lt"/>
                      </a:endParaRPr>
                    </a:p>
                  </a:txBody>
                  <a:tcPr marL="91450" marR="91450" marT="45725" marB="45725" anchor="ctr">
                    <a:solidFill>
                      <a:srgbClr val="FBE4D4"/>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People employed by the Wilts &amp; Berks Canal in Swindon and the turnpike trusts (to look after the roads) lost out as railways took their business. Many became unemployed.</a:t>
                      </a:r>
                      <a:endParaRPr sz="1200" dirty="0">
                        <a:latin typeface="+mn-lt"/>
                      </a:endParaRPr>
                    </a:p>
                  </a:txBody>
                  <a:tcPr marL="91450" marR="91450" marT="45725" marB="45725" anchor="ctr">
                    <a:solidFill>
                      <a:srgbClr val="FBE4D4"/>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a:latin typeface="+mn-lt"/>
                        </a:rPr>
                        <a:t>The population of Swindon grew rapidly once the railways arrived. In 1821 the population of Swindon was about 1,600. This had grown to nearly 4,900 by 1851 and by 1901 the population had reached over 45,000.</a:t>
                      </a:r>
                      <a:endParaRPr sz="1200">
                        <a:latin typeface="+mn-lt"/>
                      </a:endParaRPr>
                    </a:p>
                  </a:txBody>
                  <a:tcPr marL="91450" marR="91450" marT="45725" marB="45725" anchor="ctr">
                    <a:solidFill>
                      <a:srgbClr val="DDEAF6"/>
                    </a:solidFill>
                  </a:tcPr>
                </a:tc>
                <a:extLst>
                  <a:ext uri="{0D108BD9-81ED-4DB2-BD59-A6C34878D82A}">
                    <a16:rowId xmlns:a16="http://schemas.microsoft.com/office/drawing/2014/main" val="10002"/>
                  </a:ext>
                </a:extLst>
              </a:tr>
              <a:tr h="629650">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With the arrival of daily newspapers, people became more interested in politics. This led to the development of political parties. </a:t>
                      </a:r>
                      <a:endParaRPr sz="1200" dirty="0">
                        <a:latin typeface="+mn-lt"/>
                      </a:endParaRPr>
                    </a:p>
                  </a:txBody>
                  <a:tcPr marL="91450" marR="91450" marT="45725" marB="45725" anchor="ctr">
                    <a:solidFill>
                      <a:srgbClr val="E1EFD8"/>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Accidents were very common in the Swindon Works in the 19</a:t>
                      </a:r>
                      <a:r>
                        <a:rPr lang="en-GB" sz="1100" baseline="30000" dirty="0">
                          <a:latin typeface="+mn-lt"/>
                        </a:rPr>
                        <a:t>th</a:t>
                      </a:r>
                      <a:r>
                        <a:rPr lang="en-GB" sz="1100" dirty="0">
                          <a:latin typeface="+mn-lt"/>
                        </a:rPr>
                        <a:t> and early 20</a:t>
                      </a:r>
                      <a:r>
                        <a:rPr lang="en-GB" sz="1100" baseline="30000" dirty="0">
                          <a:latin typeface="+mn-lt"/>
                        </a:rPr>
                        <a:t>th</a:t>
                      </a:r>
                      <a:r>
                        <a:rPr lang="en-GB" sz="1100" dirty="0">
                          <a:latin typeface="+mn-lt"/>
                        </a:rPr>
                        <a:t> centuries. In 1869, three people died within a month at the factory. </a:t>
                      </a:r>
                      <a:endParaRPr sz="1200" dirty="0">
                        <a:latin typeface="+mn-lt"/>
                      </a:endParaRPr>
                    </a:p>
                  </a:txBody>
                  <a:tcPr marL="91450" marR="91450" marT="45725" marB="45725" anchor="ctr">
                    <a:solidFill>
                      <a:srgbClr val="DDEAF6"/>
                    </a:solidFill>
                  </a:tcPr>
                </a:tc>
                <a:tc>
                  <a:txBody>
                    <a:bodyPr/>
                    <a:lstStyle/>
                    <a:p>
                      <a:pPr marL="0" marR="0" lvl="0" indent="0" algn="l" rtl="0">
                        <a:spcBef>
                          <a:spcPts val="0"/>
                        </a:spcBef>
                        <a:spcAft>
                          <a:spcPts val="0"/>
                        </a:spcAft>
                        <a:buNone/>
                      </a:pPr>
                      <a:r>
                        <a:rPr lang="en-GB" sz="1100" dirty="0">
                          <a:latin typeface="+mn-lt"/>
                        </a:rPr>
                        <a:t>The railway put Swindon on the map. It turned from a small and sleepy market town into the largest town in Wiltshire. It gained its own local government in 1864.</a:t>
                      </a:r>
                      <a:endParaRPr sz="1200" dirty="0">
                        <a:latin typeface="+mn-lt"/>
                      </a:endParaRPr>
                    </a:p>
                  </a:txBody>
                  <a:tcPr marL="91450" marR="91450" marT="45725" marB="45725" anchor="ctr">
                    <a:solidFill>
                      <a:srgbClr val="E1EFD8"/>
                    </a:solidFill>
                  </a:tcPr>
                </a:tc>
                <a:extLst>
                  <a:ext uri="{0D108BD9-81ED-4DB2-BD59-A6C34878D82A}">
                    <a16:rowId xmlns:a16="http://schemas.microsoft.com/office/drawing/2014/main" val="10003"/>
                  </a:ext>
                </a:extLst>
              </a:tr>
              <a:tr h="629650">
                <a:tc>
                  <a:txBody>
                    <a:bodyPr/>
                    <a:lstStyle/>
                    <a:p>
                      <a:pPr marL="0" marR="0" lvl="0" indent="0" algn="l" rtl="0">
                        <a:spcBef>
                          <a:spcPts val="0"/>
                        </a:spcBef>
                        <a:spcAft>
                          <a:spcPts val="0"/>
                        </a:spcAft>
                        <a:buNone/>
                      </a:pPr>
                      <a:r>
                        <a:rPr lang="en-GB" sz="1100" dirty="0">
                          <a:latin typeface="+mn-lt"/>
                        </a:rPr>
                        <a:t>In 1871, the GWR company built a cottage hospital to serve the health needs of the workers and their families. </a:t>
                      </a:r>
                      <a:endParaRPr sz="1200" dirty="0">
                        <a:latin typeface="+mn-lt"/>
                      </a:endParaRPr>
                    </a:p>
                  </a:txBody>
                  <a:tcPr marL="91450" marR="91450" marT="45725" marB="45725" anchor="ctr">
                    <a:solidFill>
                      <a:srgbClr val="DDEAF6"/>
                    </a:solidFill>
                  </a:tcPr>
                </a:tc>
                <a:tc>
                  <a:txBody>
                    <a:bodyPr/>
                    <a:lstStyle/>
                    <a:p>
                      <a:pPr marL="0" marR="0" lvl="0" indent="0" algn="l" rtl="0">
                        <a:spcBef>
                          <a:spcPts val="0"/>
                        </a:spcBef>
                        <a:spcAft>
                          <a:spcPts val="0"/>
                        </a:spcAft>
                        <a:buNone/>
                      </a:pPr>
                      <a:r>
                        <a:rPr lang="en-GB" sz="1100">
                          <a:latin typeface="+mn-lt"/>
                        </a:rPr>
                        <a:t>Along with the new housing, GWR built a school and a church to meet the needs of the workers.</a:t>
                      </a:r>
                      <a:endParaRPr sz="1200">
                        <a:latin typeface="+mn-lt"/>
                      </a:endParaRPr>
                    </a:p>
                  </a:txBody>
                  <a:tcPr marL="91450" marR="91450" marT="45725" marB="45725" anchor="ctr">
                    <a:solidFill>
                      <a:srgbClr val="DDEAF6"/>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a:latin typeface="+mn-lt"/>
                        </a:rPr>
                        <a:t>Farmers could sell their fresh produce much further without it spoiling. Milk from Wiltshire was sold in London.</a:t>
                      </a:r>
                      <a:endParaRPr sz="1200">
                        <a:latin typeface="+mn-lt"/>
                      </a:endParaRPr>
                    </a:p>
                  </a:txBody>
                  <a:tcPr marL="91450" marR="91450" marT="45725" marB="45725" anchor="ctr">
                    <a:solidFill>
                      <a:srgbClr val="FBE4D4"/>
                    </a:solidFill>
                  </a:tcPr>
                </a:tc>
                <a:extLst>
                  <a:ext uri="{0D108BD9-81ED-4DB2-BD59-A6C34878D82A}">
                    <a16:rowId xmlns:a16="http://schemas.microsoft.com/office/drawing/2014/main" val="10004"/>
                  </a:ext>
                </a:extLst>
              </a:tr>
              <a:tr h="629650">
                <a:tc>
                  <a:txBody>
                    <a:bodyPr/>
                    <a:lstStyle/>
                    <a:p>
                      <a:pPr marL="0" marR="0" lvl="0" indent="0" algn="l" rtl="0">
                        <a:spcBef>
                          <a:spcPts val="0"/>
                        </a:spcBef>
                        <a:spcAft>
                          <a:spcPts val="0"/>
                        </a:spcAft>
                        <a:buNone/>
                      </a:pPr>
                      <a:r>
                        <a:rPr lang="en-GB" sz="1100" dirty="0">
                          <a:latin typeface="+mn-lt"/>
                        </a:rPr>
                        <a:t>There had been no heavy industry in Swindon before the arrival of the railways, so workers had to be brought in from other parts of the country. Suddenly the population of Swindon became much more culturally and religiously diverse. It may have helped to break down stereotypes.</a:t>
                      </a:r>
                      <a:endParaRPr sz="1200" dirty="0">
                        <a:latin typeface="+mn-lt"/>
                      </a:endParaRPr>
                    </a:p>
                  </a:txBody>
                  <a:tcPr marL="91450" marR="91450" marT="45725" marB="45725" anchor="ctr">
                    <a:solidFill>
                      <a:srgbClr val="DDEAF6"/>
                    </a:solidFill>
                  </a:tcPr>
                </a:tc>
                <a:tc>
                  <a:txBody>
                    <a:bodyPr/>
                    <a:lstStyle/>
                    <a:p>
                      <a:pPr marL="0" marR="0" lvl="0" indent="0" algn="l" rtl="0">
                        <a:lnSpc>
                          <a:spcPct val="100000"/>
                        </a:lnSpc>
                        <a:spcBef>
                          <a:spcPts val="0"/>
                        </a:spcBef>
                        <a:spcAft>
                          <a:spcPts val="0"/>
                        </a:spcAft>
                        <a:buClr>
                          <a:schemeClr val="dk1"/>
                        </a:buClr>
                        <a:buSzPts val="1200"/>
                        <a:buFont typeface="Calibri"/>
                        <a:buNone/>
                      </a:pPr>
                      <a:r>
                        <a:rPr lang="en-GB" sz="1100" dirty="0">
                          <a:latin typeface="+mn-lt"/>
                        </a:rPr>
                        <a:t>Townspeople were able to receive food supplies brought in from the countryside while they were still fresh. This led to an improvement in people’s diets. The people of Swindon could now eat fish, despite not being by the sea, as it could be transported quickly from the ports to markets whilst still fresh.</a:t>
                      </a:r>
                      <a:endParaRPr sz="1200" dirty="0">
                        <a:latin typeface="+mn-lt"/>
                      </a:endParaRPr>
                    </a:p>
                  </a:txBody>
                  <a:tcPr marL="91450" marR="91450" marT="45725" marB="45725" anchor="ctr">
                    <a:solidFill>
                      <a:srgbClr val="DDEAF6"/>
                    </a:solidFill>
                  </a:tcPr>
                </a:tc>
                <a:tc>
                  <a:txBody>
                    <a:bodyPr/>
                    <a:lstStyle/>
                    <a:p>
                      <a:pPr marL="0" marR="0" lvl="0" indent="0" algn="l" rtl="0">
                        <a:spcBef>
                          <a:spcPts val="0"/>
                        </a:spcBef>
                        <a:spcAft>
                          <a:spcPts val="0"/>
                        </a:spcAft>
                        <a:buNone/>
                      </a:pPr>
                      <a:r>
                        <a:rPr lang="en-GB" sz="1100" dirty="0">
                          <a:latin typeface="+mn-lt"/>
                        </a:rPr>
                        <a:t>Overcrowding and lack of sanitation and drains in New Swindon, built to house the growing workforce of the GWR Works, led to poor conditions and the rapid spread of disease. Diphtheria and tuberculosis spread rapidly and killed many.</a:t>
                      </a:r>
                      <a:endParaRPr sz="1200" dirty="0">
                        <a:latin typeface="+mn-lt"/>
                      </a:endParaRPr>
                    </a:p>
                  </a:txBody>
                  <a:tcPr marL="91450" marR="91450" marT="45725" marB="45725" anchor="ctr">
                    <a:solidFill>
                      <a:srgbClr val="DDEAF6"/>
                    </a:solidFill>
                  </a:tcPr>
                </a:tc>
                <a:extLst>
                  <a:ext uri="{0D108BD9-81ED-4DB2-BD59-A6C34878D82A}">
                    <a16:rowId xmlns:a16="http://schemas.microsoft.com/office/drawing/2014/main" val="10005"/>
                  </a:ext>
                </a:extLst>
              </a:tr>
            </a:tbl>
          </a:graphicData>
        </a:graphic>
      </p:graphicFrame>
      <p:sp>
        <p:nvSpPr>
          <p:cNvPr id="3" name="Rectangle: Rounded Corners 2">
            <a:extLst>
              <a:ext uri="{FF2B5EF4-FFF2-40B4-BE49-F238E27FC236}">
                <a16:creationId xmlns:a16="http://schemas.microsoft.com/office/drawing/2014/main" id="{51B72540-5ECF-4A84-A25A-A483CBD1CA3E}"/>
              </a:ext>
            </a:extLst>
          </p:cNvPr>
          <p:cNvSpPr/>
          <p:nvPr/>
        </p:nvSpPr>
        <p:spPr>
          <a:xfrm>
            <a:off x="281563" y="286050"/>
            <a:ext cx="6294874" cy="456900"/>
          </a:xfrm>
          <a:prstGeom prst="roundRect">
            <a:avLst>
              <a:gd name="adj" fmla="val 20587"/>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GB" sz="2000" b="1" i="0" u="none" strike="noStrike" cap="none" dirty="0">
                <a:solidFill>
                  <a:schemeClr val="dk1"/>
                </a:solidFill>
                <a:latin typeface="+mn-lt"/>
                <a:ea typeface="Calibri"/>
                <a:cs typeface="Calibri"/>
                <a:sym typeface="Calibri"/>
              </a:rPr>
              <a:t>Impacts Cards - ANSWERS</a:t>
            </a:r>
            <a:endParaRPr lang="en-GB" sz="2000" dirty="0">
              <a:latin typeface="+mn-lt"/>
            </a:endParaRPr>
          </a:p>
        </p:txBody>
      </p:sp>
      <p:graphicFrame>
        <p:nvGraphicFramePr>
          <p:cNvPr id="2" name="Table 3">
            <a:extLst>
              <a:ext uri="{FF2B5EF4-FFF2-40B4-BE49-F238E27FC236}">
                <a16:creationId xmlns:a16="http://schemas.microsoft.com/office/drawing/2014/main" id="{B5F4748B-5685-4E08-A66D-2C241E054241}"/>
              </a:ext>
            </a:extLst>
          </p:cNvPr>
          <p:cNvGraphicFramePr>
            <a:graphicFrameLocks noGrp="1"/>
          </p:cNvGraphicFramePr>
          <p:nvPr>
            <p:extLst>
              <p:ext uri="{D42A27DB-BD31-4B8C-83A1-F6EECF244321}">
                <p14:modId xmlns:p14="http://schemas.microsoft.com/office/powerpoint/2010/main" val="1658246305"/>
              </p:ext>
            </p:extLst>
          </p:nvPr>
        </p:nvGraphicFramePr>
        <p:xfrm>
          <a:off x="7158037" y="514500"/>
          <a:ext cx="1574483" cy="1219200"/>
        </p:xfrm>
        <a:graphic>
          <a:graphicData uri="http://schemas.openxmlformats.org/drawingml/2006/table">
            <a:tbl>
              <a:tblPr firstRow="1" bandRow="1">
                <a:tableStyleId>{802EC355-BD21-499D-9DDE-F8942B25D288}</a:tableStyleId>
              </a:tblPr>
              <a:tblGrid>
                <a:gridCol w="230188">
                  <a:extLst>
                    <a:ext uri="{9D8B030D-6E8A-4147-A177-3AD203B41FA5}">
                      <a16:colId xmlns:a16="http://schemas.microsoft.com/office/drawing/2014/main" val="2793008358"/>
                    </a:ext>
                  </a:extLst>
                </a:gridCol>
                <a:gridCol w="1344295">
                  <a:extLst>
                    <a:ext uri="{9D8B030D-6E8A-4147-A177-3AD203B41FA5}">
                      <a16:colId xmlns:a16="http://schemas.microsoft.com/office/drawing/2014/main" val="3281493141"/>
                    </a:ext>
                  </a:extLst>
                </a:gridCol>
              </a:tblGrid>
              <a:tr h="0">
                <a:tc>
                  <a:txBody>
                    <a:bodyPr/>
                    <a:lstStyle/>
                    <a:p>
                      <a:endParaRPr lang="en-GB" dirty="0"/>
                    </a:p>
                  </a:txBody>
                  <a:tcPr>
                    <a:solidFill>
                      <a:srgbClr val="FBE4D4"/>
                    </a:solidFill>
                  </a:tcPr>
                </a:tc>
                <a:tc>
                  <a:txBody>
                    <a:bodyPr/>
                    <a:lstStyle/>
                    <a:p>
                      <a:r>
                        <a:rPr lang="en-GB" b="1" dirty="0">
                          <a:latin typeface="+mn-lt"/>
                        </a:rPr>
                        <a:t>Economic</a:t>
                      </a:r>
                    </a:p>
                  </a:txBody>
                  <a:tcPr>
                    <a:solidFill>
                      <a:srgbClr val="FFFFFF"/>
                    </a:solidFill>
                  </a:tcPr>
                </a:tc>
                <a:extLst>
                  <a:ext uri="{0D108BD9-81ED-4DB2-BD59-A6C34878D82A}">
                    <a16:rowId xmlns:a16="http://schemas.microsoft.com/office/drawing/2014/main" val="1732856331"/>
                  </a:ext>
                </a:extLst>
              </a:tr>
              <a:tr h="0">
                <a:tc>
                  <a:txBody>
                    <a:bodyPr/>
                    <a:lstStyle/>
                    <a:p>
                      <a:endParaRPr lang="en-GB" dirty="0"/>
                    </a:p>
                  </a:txBody>
                  <a:tcPr>
                    <a:solidFill>
                      <a:srgbClr val="DDEAF6"/>
                    </a:solidFill>
                  </a:tcPr>
                </a:tc>
                <a:tc>
                  <a:txBody>
                    <a:bodyPr/>
                    <a:lstStyle/>
                    <a:p>
                      <a:r>
                        <a:rPr lang="en-GB" b="1" dirty="0">
                          <a:latin typeface="+mn-lt"/>
                        </a:rPr>
                        <a:t>Social</a:t>
                      </a:r>
                    </a:p>
                  </a:txBody>
                  <a:tcPr>
                    <a:solidFill>
                      <a:srgbClr val="FFFFFF"/>
                    </a:solidFill>
                  </a:tcPr>
                </a:tc>
                <a:extLst>
                  <a:ext uri="{0D108BD9-81ED-4DB2-BD59-A6C34878D82A}">
                    <a16:rowId xmlns:a16="http://schemas.microsoft.com/office/drawing/2014/main" val="771207507"/>
                  </a:ext>
                </a:extLst>
              </a:tr>
              <a:tr h="0">
                <a:tc>
                  <a:txBody>
                    <a:bodyPr/>
                    <a:lstStyle/>
                    <a:p>
                      <a:endParaRPr lang="en-GB" dirty="0"/>
                    </a:p>
                  </a:txBody>
                  <a:tcPr>
                    <a:solidFill>
                      <a:srgbClr val="FFF2CC"/>
                    </a:solidFill>
                  </a:tcPr>
                </a:tc>
                <a:tc>
                  <a:txBody>
                    <a:bodyPr/>
                    <a:lstStyle/>
                    <a:p>
                      <a:r>
                        <a:rPr lang="en-GB" b="1" dirty="0">
                          <a:latin typeface="+mn-lt"/>
                        </a:rPr>
                        <a:t>Leisure</a:t>
                      </a:r>
                    </a:p>
                  </a:txBody>
                  <a:tcPr>
                    <a:solidFill>
                      <a:srgbClr val="FFFFFF"/>
                    </a:solidFill>
                  </a:tcPr>
                </a:tc>
                <a:extLst>
                  <a:ext uri="{0D108BD9-81ED-4DB2-BD59-A6C34878D82A}">
                    <a16:rowId xmlns:a16="http://schemas.microsoft.com/office/drawing/2014/main" val="850517433"/>
                  </a:ext>
                </a:extLst>
              </a:tr>
              <a:tr h="0">
                <a:tc>
                  <a:txBody>
                    <a:bodyPr/>
                    <a:lstStyle/>
                    <a:p>
                      <a:endParaRPr lang="en-GB" dirty="0"/>
                    </a:p>
                  </a:txBody>
                  <a:tcPr>
                    <a:solidFill>
                      <a:srgbClr val="E1EFD8"/>
                    </a:solidFill>
                  </a:tcPr>
                </a:tc>
                <a:tc>
                  <a:txBody>
                    <a:bodyPr/>
                    <a:lstStyle/>
                    <a:p>
                      <a:r>
                        <a:rPr lang="en-GB" b="1" dirty="0">
                          <a:latin typeface="+mn-lt"/>
                        </a:rPr>
                        <a:t>Politics</a:t>
                      </a:r>
                    </a:p>
                  </a:txBody>
                  <a:tcPr>
                    <a:solidFill>
                      <a:srgbClr val="FFFFFF"/>
                    </a:solidFill>
                  </a:tcPr>
                </a:tc>
                <a:extLst>
                  <a:ext uri="{0D108BD9-81ED-4DB2-BD59-A6C34878D82A}">
                    <a16:rowId xmlns:a16="http://schemas.microsoft.com/office/drawing/2014/main" val="47383962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6" name="Picture 5">
            <a:extLst>
              <a:ext uri="{FF2B5EF4-FFF2-40B4-BE49-F238E27FC236}">
                <a16:creationId xmlns:a16="http://schemas.microsoft.com/office/drawing/2014/main" id="{839A167B-E032-4A4D-AEE8-EB08DE53ADB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671" y="8270543"/>
            <a:ext cx="6852329" cy="1635457"/>
          </a:xfrm>
          <a:prstGeom prst="rect">
            <a:avLst/>
          </a:prstGeom>
        </p:spPr>
      </p:pic>
      <p:sp>
        <p:nvSpPr>
          <p:cNvPr id="108" name="Google Shape;108;p5"/>
          <p:cNvSpPr txBox="1">
            <a:spLocks noGrp="1"/>
          </p:cNvSpPr>
          <p:nvPr>
            <p:ph type="body" idx="1"/>
          </p:nvPr>
        </p:nvSpPr>
        <p:spPr>
          <a:xfrm>
            <a:off x="342900" y="2955870"/>
            <a:ext cx="4574628" cy="714038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750"/>
              </a:spcBef>
              <a:spcAft>
                <a:spcPts val="600"/>
              </a:spcAft>
              <a:buClr>
                <a:schemeClr val="dk1"/>
              </a:buClr>
              <a:buSzPts val="1400"/>
              <a:buNone/>
            </a:pPr>
            <a:r>
              <a:rPr lang="en-GB" sz="1200" dirty="0">
                <a:latin typeface="Arial" panose="020B0604020202020204" pitchFamily="34" charset="0"/>
                <a:cs typeface="Arial" panose="020B0604020202020204" pitchFamily="34" charset="0"/>
              </a:rPr>
              <a:t>Life was better for people in Swindon after the arrival of the Great Western Railway because  _________________________ ____________________________________________________</a:t>
            </a:r>
          </a:p>
          <a:p>
            <a:pPr marL="0" lvl="0" indent="0" algn="l" rtl="0">
              <a:lnSpc>
                <a:spcPct val="100000"/>
              </a:lnSpc>
              <a:spcBef>
                <a:spcPts val="750"/>
              </a:spcBef>
              <a:spcAft>
                <a:spcPts val="600"/>
              </a:spcAft>
              <a:buClr>
                <a:schemeClr val="dk1"/>
              </a:buClr>
              <a:buSzPts val="1400"/>
              <a:buNone/>
            </a:pPr>
            <a:r>
              <a:rPr lang="en-GB" sz="1200" dirty="0">
                <a:latin typeface="Arial" panose="020B0604020202020204" pitchFamily="34" charset="0"/>
                <a:cs typeface="Arial" panose="020B0604020202020204" pitchFamily="34" charset="0"/>
              </a:rPr>
              <a:t>For example, people could ______________________________ ________________________________________________________________________________________________________</a:t>
            </a:r>
          </a:p>
          <a:p>
            <a:pPr marL="0" lvl="0" indent="0" algn="l" rtl="0">
              <a:lnSpc>
                <a:spcPct val="100000"/>
              </a:lnSpc>
              <a:spcBef>
                <a:spcPts val="750"/>
              </a:spcBef>
              <a:spcAft>
                <a:spcPts val="600"/>
              </a:spcAft>
              <a:buClr>
                <a:schemeClr val="dk1"/>
              </a:buClr>
              <a:buSzPts val="1400"/>
              <a:buNone/>
            </a:pPr>
            <a:r>
              <a:rPr lang="en-GB" sz="1200" dirty="0">
                <a:latin typeface="Arial" panose="020B0604020202020204" pitchFamily="34" charset="0"/>
                <a:cs typeface="Arial" panose="020B0604020202020204" pitchFamily="34" charset="0"/>
              </a:rPr>
              <a:t>This was good because  ________________________________ ________________________________________________________________________________________________________________________________________________________________________________________________________________</a:t>
            </a:r>
          </a:p>
          <a:p>
            <a:pPr marL="0" lvl="0" indent="0" algn="l" rtl="0">
              <a:lnSpc>
                <a:spcPct val="90000"/>
              </a:lnSpc>
              <a:spcBef>
                <a:spcPts val="0"/>
              </a:spcBef>
              <a:spcAft>
                <a:spcPts val="0"/>
              </a:spcAft>
              <a:buClr>
                <a:schemeClr val="dk1"/>
              </a:buClr>
              <a:buSzPts val="1400"/>
              <a:buNone/>
            </a:pPr>
            <a:endParaRPr lang="en-GB" sz="1200" dirty="0">
              <a:latin typeface="Arial" panose="020B0604020202020204" pitchFamily="34" charset="0"/>
              <a:cs typeface="Arial" panose="020B0604020202020204" pitchFamily="34" charset="0"/>
            </a:endParaRPr>
          </a:p>
          <a:p>
            <a:pPr marL="0" lvl="0" indent="0" algn="l" rtl="0">
              <a:lnSpc>
                <a:spcPct val="90000"/>
              </a:lnSpc>
              <a:spcBef>
                <a:spcPts val="0"/>
              </a:spcBef>
              <a:spcAft>
                <a:spcPts val="0"/>
              </a:spcAft>
              <a:buClr>
                <a:schemeClr val="dk1"/>
              </a:buClr>
              <a:buSzPts val="1400"/>
              <a:buNone/>
            </a:pPr>
            <a:r>
              <a:rPr lang="en-GB" sz="1200" dirty="0">
                <a:latin typeface="Arial" panose="020B0604020202020204" pitchFamily="34" charset="0"/>
                <a:cs typeface="Arial" panose="020B0604020202020204" pitchFamily="34" charset="0"/>
              </a:rPr>
              <a:t>However, in other ways life was harder for people because ____________________________________________________ ____________________________________________________</a:t>
            </a:r>
          </a:p>
          <a:p>
            <a:pPr marL="0" lvl="0" indent="0" algn="l" rtl="0">
              <a:lnSpc>
                <a:spcPct val="90000"/>
              </a:lnSpc>
              <a:spcBef>
                <a:spcPts val="750"/>
              </a:spcBef>
              <a:spcAft>
                <a:spcPts val="0"/>
              </a:spcAft>
              <a:buClr>
                <a:schemeClr val="dk1"/>
              </a:buClr>
              <a:buSzPts val="1400"/>
              <a:buNone/>
            </a:pPr>
            <a:r>
              <a:rPr lang="en-GB" sz="1200" dirty="0">
                <a:latin typeface="Arial" panose="020B0604020202020204" pitchFamily="34" charset="0"/>
                <a:cs typeface="Arial" panose="020B0604020202020204" pitchFamily="34" charset="0"/>
              </a:rPr>
              <a:t>For example, _________________________________________ ________________________________________________________________________________________________________</a:t>
            </a:r>
          </a:p>
          <a:p>
            <a:pPr marL="0" lvl="0" indent="0" algn="l" rtl="0">
              <a:lnSpc>
                <a:spcPct val="100000"/>
              </a:lnSpc>
              <a:spcBef>
                <a:spcPts val="750"/>
              </a:spcBef>
              <a:spcAft>
                <a:spcPts val="600"/>
              </a:spcAft>
              <a:buClr>
                <a:schemeClr val="dk1"/>
              </a:buClr>
              <a:buSzPts val="1400"/>
              <a:buNone/>
            </a:pPr>
            <a:r>
              <a:rPr lang="en-GB" sz="1200" dirty="0">
                <a:latin typeface="Arial" panose="020B0604020202020204" pitchFamily="34" charset="0"/>
                <a:cs typeface="Arial" panose="020B0604020202020204" pitchFamily="34" charset="0"/>
              </a:rPr>
              <a:t>This was a problem because  ____________________________ ________________________________________________________________________________________________________________________________________________________________________________________________________________</a:t>
            </a:r>
          </a:p>
          <a:p>
            <a:pPr marL="0" lvl="0" indent="0" algn="l" rtl="0">
              <a:lnSpc>
                <a:spcPct val="100000"/>
              </a:lnSpc>
              <a:spcBef>
                <a:spcPts val="0"/>
              </a:spcBef>
              <a:buClr>
                <a:schemeClr val="dk1"/>
              </a:buClr>
              <a:buSzPts val="1400"/>
              <a:buNone/>
            </a:pPr>
            <a:endParaRPr lang="en-GB" sz="1200"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600"/>
              </a:spcAft>
              <a:buClr>
                <a:schemeClr val="dk1"/>
              </a:buClr>
              <a:buSzPts val="1400"/>
              <a:buNone/>
            </a:pPr>
            <a:r>
              <a:rPr lang="en-GB" sz="1200" dirty="0">
                <a:latin typeface="Arial" panose="020B0604020202020204" pitchFamily="34" charset="0"/>
                <a:cs typeface="Arial" panose="020B0604020202020204" pitchFamily="34" charset="0"/>
              </a:rPr>
              <a:t>In conclusion, I mainly agree / disagree with the statement because  ____________________________________________ ________________________________________________________________________________________________________</a:t>
            </a:r>
          </a:p>
        </p:txBody>
      </p:sp>
      <p:sp>
        <p:nvSpPr>
          <p:cNvPr id="109" name="Google Shape;109;p5"/>
          <p:cNvSpPr txBox="1"/>
          <p:nvPr/>
        </p:nvSpPr>
        <p:spPr>
          <a:xfrm>
            <a:off x="5046222" y="2983116"/>
            <a:ext cx="1468878" cy="2573197"/>
          </a:xfrm>
          <a:prstGeom prst="roundRect">
            <a:avLst>
              <a:gd name="adj" fmla="val 8756"/>
            </a:avLst>
          </a:prstGeom>
          <a:solidFill>
            <a:srgbClr val="BFDCA0"/>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600"/>
              </a:spcBef>
              <a:spcAft>
                <a:spcPts val="600"/>
              </a:spcAft>
              <a:buNone/>
            </a:pPr>
            <a:r>
              <a:rPr lang="en-GB" sz="1050" b="1" i="0" u="none" strike="noStrike" cap="none" dirty="0">
                <a:solidFill>
                  <a:srgbClr val="2C2B64"/>
                </a:solidFill>
                <a:latin typeface="Arial" panose="020B0604020202020204" pitchFamily="34" charset="0"/>
                <a:ea typeface="Calibri"/>
                <a:cs typeface="Arial" panose="020B0604020202020204" pitchFamily="34" charset="0"/>
                <a:sym typeface="Calibri"/>
              </a:rPr>
              <a:t>TOP TIPS:</a:t>
            </a:r>
            <a:endParaRPr sz="1050" b="1" dirty="0">
              <a:solidFill>
                <a:srgbClr val="2C2B64"/>
              </a:solidFill>
              <a:latin typeface="Arial" panose="020B060402020202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600"/>
              </a:spcAft>
              <a:buClr>
                <a:srgbClr val="FFFFFF"/>
              </a:buClr>
              <a:buSzTx/>
              <a:tabLst/>
              <a:defRPr/>
            </a:pPr>
            <a:r>
              <a:rPr kumimoji="0" lang="en-GB" sz="1050" b="0" i="0" u="none" strike="noStrike" kern="0" cap="none" spc="0" normalizeH="0" baseline="0" noProof="0" dirty="0">
                <a:ln>
                  <a:noFill/>
                </a:ln>
                <a:solidFill>
                  <a:srgbClr val="2C2B64"/>
                </a:solidFill>
                <a:effectLst/>
                <a:uLnTx/>
                <a:uFillTx/>
                <a:latin typeface="Arial"/>
                <a:ea typeface="+mn-ea"/>
                <a:cs typeface="+mn-cs"/>
                <a:sym typeface="Arial"/>
              </a:rPr>
              <a:t>Your answer does not need to be balanced. If you think there were more advantages than disadvantages, make sure you give more reasons why life was better.</a:t>
            </a:r>
          </a:p>
          <a:p>
            <a:pPr marR="0" lvl="0" algn="l" defTabSz="914400" rtl="0" eaLnBrk="1" fontAlgn="auto" latinLnBrk="0" hangingPunct="1">
              <a:lnSpc>
                <a:spcPct val="100000"/>
              </a:lnSpc>
              <a:spcBef>
                <a:spcPts val="0"/>
              </a:spcBef>
              <a:spcAft>
                <a:spcPts val="600"/>
              </a:spcAft>
              <a:buClr>
                <a:srgbClr val="FFFFFF"/>
              </a:buClr>
              <a:buSzTx/>
              <a:tabLst/>
              <a:defRPr/>
            </a:pPr>
            <a:r>
              <a:rPr kumimoji="0" lang="en-GB" sz="1050" b="0" i="0" u="none" strike="noStrike" kern="0" cap="none" spc="0" normalizeH="0" baseline="0" noProof="0" dirty="0">
                <a:ln>
                  <a:noFill/>
                </a:ln>
                <a:solidFill>
                  <a:srgbClr val="2C2B64"/>
                </a:solidFill>
                <a:effectLst/>
                <a:uLnTx/>
                <a:uFillTx/>
                <a:latin typeface="Arial"/>
                <a:ea typeface="+mn-ea"/>
                <a:cs typeface="+mn-cs"/>
                <a:sym typeface="Arial"/>
              </a:rPr>
              <a:t>Your conclusion must match your arguments.</a:t>
            </a:r>
          </a:p>
        </p:txBody>
      </p:sp>
      <p:sp>
        <p:nvSpPr>
          <p:cNvPr id="110" name="Google Shape;110;p5"/>
          <p:cNvSpPr txBox="1"/>
          <p:nvPr/>
        </p:nvSpPr>
        <p:spPr>
          <a:xfrm>
            <a:off x="5046223" y="5742982"/>
            <a:ext cx="1468877" cy="984069"/>
          </a:xfrm>
          <a:prstGeom prst="roundRect">
            <a:avLst>
              <a:gd name="adj" fmla="val 7966"/>
            </a:avLst>
          </a:prstGeom>
          <a:solidFill>
            <a:srgbClr val="D7EEF5"/>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GB" sz="1100" b="1" dirty="0">
                <a:solidFill>
                  <a:srgbClr val="2C2B64"/>
                </a:solidFill>
                <a:latin typeface="Arial" panose="020B0604020202020204" pitchFamily="34" charset="0"/>
                <a:ea typeface="Calibri"/>
                <a:cs typeface="Arial" panose="020B0604020202020204" pitchFamily="34" charset="0"/>
                <a:sym typeface="Calibri"/>
              </a:rPr>
              <a:t>WORD BANK:</a:t>
            </a:r>
            <a:endParaRPr sz="1100" b="1" dirty="0">
              <a:solidFill>
                <a:srgbClr val="2C2B64"/>
              </a:solidFill>
              <a:latin typeface="Arial" panose="020B0604020202020204" pitchFamily="34" charset="0"/>
              <a:cs typeface="Arial" panose="020B0604020202020204" pitchFamily="34" charset="0"/>
            </a:endParaRPr>
          </a:p>
          <a:p>
            <a:pPr marL="174625" marR="0" lvl="0" indent="-174625" algn="l" rtl="0">
              <a:spcBef>
                <a:spcPts val="0"/>
              </a:spcBef>
              <a:spcAft>
                <a:spcPts val="0"/>
              </a:spcAft>
              <a:buClr>
                <a:schemeClr val="dk1"/>
              </a:buClr>
              <a:buSzPts val="1200"/>
              <a:buFont typeface="Arial"/>
              <a:buChar char="•"/>
            </a:pPr>
            <a:r>
              <a:rPr lang="en-GB" sz="1100" dirty="0">
                <a:solidFill>
                  <a:srgbClr val="2C2B64"/>
                </a:solidFill>
                <a:latin typeface="Arial" panose="020B0604020202020204" pitchFamily="34" charset="0"/>
                <a:ea typeface="Calibri"/>
                <a:cs typeface="Arial" panose="020B0604020202020204" pitchFamily="34" charset="0"/>
                <a:sym typeface="Calibri"/>
              </a:rPr>
              <a:t>Social</a:t>
            </a:r>
          </a:p>
          <a:p>
            <a:pPr marL="174625" marR="0" lvl="0" indent="-174625" algn="l" rtl="0">
              <a:spcBef>
                <a:spcPts val="0"/>
              </a:spcBef>
              <a:spcAft>
                <a:spcPts val="0"/>
              </a:spcAft>
              <a:buClr>
                <a:schemeClr val="dk1"/>
              </a:buClr>
              <a:buSzPts val="1200"/>
              <a:buFont typeface="Arial"/>
              <a:buChar char="•"/>
            </a:pPr>
            <a:r>
              <a:rPr lang="en-GB" sz="1100" dirty="0">
                <a:solidFill>
                  <a:srgbClr val="2C2B64"/>
                </a:solidFill>
                <a:latin typeface="Arial" panose="020B0604020202020204" pitchFamily="34" charset="0"/>
                <a:cs typeface="Arial" panose="020B0604020202020204" pitchFamily="34" charset="0"/>
                <a:sym typeface="Calibri"/>
              </a:rPr>
              <a:t>Economic</a:t>
            </a:r>
          </a:p>
          <a:p>
            <a:pPr marL="174625" marR="0" lvl="0" indent="-174625" algn="l" rtl="0">
              <a:spcBef>
                <a:spcPts val="0"/>
              </a:spcBef>
              <a:spcAft>
                <a:spcPts val="0"/>
              </a:spcAft>
              <a:buClr>
                <a:schemeClr val="dk1"/>
              </a:buClr>
              <a:buSzPts val="1200"/>
              <a:buFont typeface="Arial"/>
              <a:buChar char="•"/>
            </a:pPr>
            <a:r>
              <a:rPr lang="en-GB" sz="1100" dirty="0">
                <a:solidFill>
                  <a:srgbClr val="2C2B64"/>
                </a:solidFill>
                <a:latin typeface="Arial" panose="020B0604020202020204" pitchFamily="34" charset="0"/>
                <a:cs typeface="Arial" panose="020B0604020202020204" pitchFamily="34" charset="0"/>
                <a:sym typeface="Calibri"/>
              </a:rPr>
              <a:t>Political</a:t>
            </a:r>
          </a:p>
          <a:p>
            <a:pPr marL="174625" marR="0" lvl="0" indent="-174625" algn="l" rtl="0">
              <a:spcBef>
                <a:spcPts val="0"/>
              </a:spcBef>
              <a:spcAft>
                <a:spcPts val="0"/>
              </a:spcAft>
              <a:buClr>
                <a:schemeClr val="dk1"/>
              </a:buClr>
              <a:buSzPts val="1200"/>
              <a:buFont typeface="Arial"/>
              <a:buChar char="•"/>
            </a:pPr>
            <a:r>
              <a:rPr lang="en-GB" sz="1100" dirty="0">
                <a:solidFill>
                  <a:srgbClr val="2C2B64"/>
                </a:solidFill>
                <a:latin typeface="Arial" panose="020B0604020202020204" pitchFamily="34" charset="0"/>
                <a:cs typeface="Arial" panose="020B0604020202020204" pitchFamily="34" charset="0"/>
                <a:sym typeface="Calibri"/>
              </a:rPr>
              <a:t>Leisure</a:t>
            </a:r>
          </a:p>
        </p:txBody>
      </p:sp>
      <p:sp>
        <p:nvSpPr>
          <p:cNvPr id="7" name="Rectangle: Rounded Corners 6">
            <a:extLst>
              <a:ext uri="{FF2B5EF4-FFF2-40B4-BE49-F238E27FC236}">
                <a16:creationId xmlns:a16="http://schemas.microsoft.com/office/drawing/2014/main" id="{B048A754-DB4C-4EC4-8998-210EE42EFC9F}"/>
              </a:ext>
            </a:extLst>
          </p:cNvPr>
          <p:cNvSpPr/>
          <p:nvPr/>
        </p:nvSpPr>
        <p:spPr>
          <a:xfrm>
            <a:off x="342900" y="385763"/>
            <a:ext cx="6137303" cy="1026615"/>
          </a:xfrm>
          <a:prstGeom prst="roundRect">
            <a:avLst>
              <a:gd name="adj" fmla="val 13562"/>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spcAft>
                <a:spcPts val="600"/>
              </a:spcAft>
              <a:buClr>
                <a:srgbClr val="2C2B64"/>
              </a:buClr>
            </a:pPr>
            <a:r>
              <a:rPr lang="en-GB" sz="1600" b="1" i="1" kern="1200" dirty="0">
                <a:solidFill>
                  <a:srgbClr val="2B2B64"/>
                </a:solidFill>
                <a:latin typeface="Arial" panose="020B0604020202020204" pitchFamily="34" charset="0"/>
                <a:cs typeface="Arial" panose="020B0604020202020204" pitchFamily="34" charset="0"/>
              </a:rPr>
              <a:t>“Life was much better for people in Swindon once the Great Western Railway arrived.”</a:t>
            </a:r>
          </a:p>
          <a:p>
            <a:pPr defTabSz="457200">
              <a:spcAft>
                <a:spcPts val="600"/>
              </a:spcAft>
              <a:buClr>
                <a:srgbClr val="2C2B64"/>
              </a:buClr>
            </a:pPr>
            <a:r>
              <a:rPr lang="en-GB" sz="1600" kern="1200" dirty="0">
                <a:solidFill>
                  <a:srgbClr val="2B2B64"/>
                </a:solidFill>
                <a:latin typeface="Arial" panose="020B0604020202020204" pitchFamily="34" charset="0"/>
                <a:cs typeface="Arial" panose="020B0604020202020204" pitchFamily="34" charset="0"/>
              </a:rPr>
              <a:t>Do you agree or disagree with this statement? Explain why.</a:t>
            </a:r>
          </a:p>
        </p:txBody>
      </p:sp>
      <p:sp>
        <p:nvSpPr>
          <p:cNvPr id="10" name="Rectangle: Rounded Corners 9">
            <a:extLst>
              <a:ext uri="{FF2B5EF4-FFF2-40B4-BE49-F238E27FC236}">
                <a16:creationId xmlns:a16="http://schemas.microsoft.com/office/drawing/2014/main" id="{0A25436A-A53E-4749-86E8-0E086FE744FD}"/>
              </a:ext>
            </a:extLst>
          </p:cNvPr>
          <p:cNvSpPr/>
          <p:nvPr/>
        </p:nvSpPr>
        <p:spPr>
          <a:xfrm>
            <a:off x="342900" y="1591884"/>
            <a:ext cx="4446145" cy="1256739"/>
          </a:xfrm>
          <a:prstGeom prst="roundRect">
            <a:avLst>
              <a:gd name="adj" fmla="val 7785"/>
            </a:avLst>
          </a:prstGeom>
          <a:solidFill>
            <a:srgbClr val="2B2B6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l" rtl="0">
              <a:lnSpc>
                <a:spcPct val="90000"/>
              </a:lnSpc>
              <a:spcBef>
                <a:spcPts val="0"/>
              </a:spcBef>
              <a:spcAft>
                <a:spcPts val="0"/>
              </a:spcAft>
              <a:buClr>
                <a:schemeClr val="dk1"/>
              </a:buClr>
              <a:buSzPts val="1400"/>
              <a:buNone/>
            </a:pPr>
            <a:r>
              <a:rPr lang="en-GB" sz="1200" b="1" dirty="0">
                <a:latin typeface="Arial" panose="020B0604020202020204" pitchFamily="34" charset="0"/>
                <a:cs typeface="Arial" panose="020B0604020202020204" pitchFamily="34" charset="0"/>
              </a:rPr>
              <a:t>TASK: Write a P E W paragraph to answer this question.</a:t>
            </a:r>
            <a:endParaRPr lang="en-GB" sz="1200" dirty="0">
              <a:latin typeface="Arial" panose="020B0604020202020204" pitchFamily="34" charset="0"/>
              <a:cs typeface="Arial" panose="020B0604020202020204" pitchFamily="34" charset="0"/>
            </a:endParaRPr>
          </a:p>
          <a:p>
            <a:pPr marL="538163" lvl="0" indent="-269874" algn="l" rtl="0">
              <a:lnSpc>
                <a:spcPct val="90000"/>
              </a:lnSpc>
              <a:spcBef>
                <a:spcPts val="750"/>
              </a:spcBef>
              <a:spcAft>
                <a:spcPts val="0"/>
              </a:spcAft>
              <a:buClr>
                <a:schemeClr val="dk1"/>
              </a:buClr>
              <a:buSzPts val="1400"/>
              <a:buNone/>
            </a:pPr>
            <a:r>
              <a:rPr lang="en-GB" sz="1200" b="1"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 = Make your </a:t>
            </a:r>
            <a:r>
              <a:rPr lang="en-GB" sz="1200" b="1" dirty="0">
                <a:latin typeface="Arial" panose="020B0604020202020204" pitchFamily="34" charset="0"/>
                <a:cs typeface="Arial" panose="020B0604020202020204" pitchFamily="34" charset="0"/>
              </a:rPr>
              <a:t>point</a:t>
            </a:r>
            <a:endParaRPr lang="en-GB" sz="1200" dirty="0">
              <a:latin typeface="Arial" panose="020B0604020202020204" pitchFamily="34" charset="0"/>
              <a:cs typeface="Arial" panose="020B0604020202020204" pitchFamily="34" charset="0"/>
            </a:endParaRPr>
          </a:p>
          <a:p>
            <a:pPr marL="538163" lvl="0" indent="-269874" algn="l" rtl="0">
              <a:lnSpc>
                <a:spcPct val="90000"/>
              </a:lnSpc>
              <a:spcBef>
                <a:spcPts val="750"/>
              </a:spcBef>
              <a:spcAft>
                <a:spcPts val="0"/>
              </a:spcAft>
              <a:buClr>
                <a:schemeClr val="dk1"/>
              </a:buClr>
              <a:buSzPts val="1400"/>
              <a:buNone/>
            </a:pPr>
            <a:r>
              <a:rPr lang="en-GB" sz="1200" b="1"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 = Give your </a:t>
            </a:r>
            <a:r>
              <a:rPr lang="en-GB" sz="1200" b="1" dirty="0">
                <a:latin typeface="Arial" panose="020B0604020202020204" pitchFamily="34" charset="0"/>
                <a:cs typeface="Arial" panose="020B0604020202020204" pitchFamily="34" charset="0"/>
              </a:rPr>
              <a:t>evidence</a:t>
            </a:r>
            <a:r>
              <a:rPr lang="en-GB" sz="1200" dirty="0">
                <a:latin typeface="Arial" panose="020B0604020202020204" pitchFamily="34" charset="0"/>
                <a:cs typeface="Arial" panose="020B0604020202020204" pitchFamily="34" charset="0"/>
              </a:rPr>
              <a:t> (an </a:t>
            </a:r>
            <a:r>
              <a:rPr lang="en-GB" sz="1200" b="1" dirty="0">
                <a:latin typeface="Arial" panose="020B0604020202020204" pitchFamily="34" charset="0"/>
                <a:cs typeface="Arial" panose="020B0604020202020204" pitchFamily="34" charset="0"/>
              </a:rPr>
              <a:t>example</a:t>
            </a:r>
            <a:r>
              <a:rPr lang="en-GB" sz="1200" dirty="0">
                <a:latin typeface="Arial" panose="020B0604020202020204" pitchFamily="34" charset="0"/>
                <a:cs typeface="Arial" panose="020B0604020202020204" pitchFamily="34" charset="0"/>
              </a:rPr>
              <a:t> or fact that backs up your point)</a:t>
            </a:r>
          </a:p>
          <a:p>
            <a:pPr marL="538163" lvl="0" indent="-269874" algn="l" rtl="0">
              <a:lnSpc>
                <a:spcPct val="90000"/>
              </a:lnSpc>
              <a:spcBef>
                <a:spcPts val="750"/>
              </a:spcBef>
              <a:spcAft>
                <a:spcPts val="0"/>
              </a:spcAft>
              <a:buClr>
                <a:schemeClr val="dk1"/>
              </a:buClr>
              <a:buSzPts val="1400"/>
              <a:buNone/>
            </a:pPr>
            <a:r>
              <a:rPr lang="en-GB" sz="1200" b="1" dirty="0">
                <a:latin typeface="Arial" panose="020B0604020202020204" pitchFamily="34" charset="0"/>
                <a:cs typeface="Arial" panose="020B0604020202020204" pitchFamily="34" charset="0"/>
              </a:rPr>
              <a:t>W</a:t>
            </a:r>
            <a:r>
              <a:rPr lang="en-GB" sz="1200" dirty="0">
                <a:latin typeface="Arial" panose="020B0604020202020204" pitchFamily="34" charset="0"/>
                <a:cs typeface="Arial" panose="020B0604020202020204" pitchFamily="34" charset="0"/>
              </a:rPr>
              <a:t> = Explain your reason </a:t>
            </a:r>
            <a:r>
              <a:rPr lang="en-GB" sz="1200" b="1" dirty="0">
                <a:latin typeface="Arial" panose="020B0604020202020204" pitchFamily="34" charset="0"/>
                <a:cs typeface="Arial" panose="020B0604020202020204" pitchFamily="34" charset="0"/>
              </a:rPr>
              <a:t>why</a:t>
            </a:r>
            <a:endParaRPr lang="en-GB" sz="1200" dirty="0">
              <a:latin typeface="Arial" panose="020B0604020202020204" pitchFamily="34" charset="0"/>
              <a:cs typeface="Arial" panose="020B0604020202020204" pitchFamily="34" charset="0"/>
            </a:endParaRPr>
          </a:p>
        </p:txBody>
      </p:sp>
      <p:pic>
        <p:nvPicPr>
          <p:cNvPr id="3" name="Picture 2" descr="Icon&#10;&#10;Description automatically generated">
            <a:extLst>
              <a:ext uri="{FF2B5EF4-FFF2-40B4-BE49-F238E27FC236}">
                <a16:creationId xmlns:a16="http://schemas.microsoft.com/office/drawing/2014/main" id="{029B1EF2-6B60-42BF-8889-C791E4510821}"/>
              </a:ext>
            </a:extLst>
          </p:cNvPr>
          <p:cNvPicPr>
            <a:picLocks noChangeAspect="1"/>
          </p:cNvPicPr>
          <p:nvPr/>
        </p:nvPicPr>
        <p:blipFill>
          <a:blip r:embed="rId4"/>
          <a:stretch>
            <a:fillRect/>
          </a:stretch>
        </p:blipFill>
        <p:spPr>
          <a:xfrm>
            <a:off x="5046222" y="1558251"/>
            <a:ext cx="1433981" cy="1250819"/>
          </a:xfrm>
          <a:prstGeom prst="rect">
            <a:avLst/>
          </a:prstGeom>
        </p:spPr>
      </p:pic>
    </p:spTree>
    <p:extLst>
      <p:ext uri="{BB962C8B-B14F-4D97-AF65-F5344CB8AC3E}">
        <p14:creationId xmlns:p14="http://schemas.microsoft.com/office/powerpoint/2010/main" val="1643079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8" name="Picture 7">
            <a:extLst>
              <a:ext uri="{FF2B5EF4-FFF2-40B4-BE49-F238E27FC236}">
                <a16:creationId xmlns:a16="http://schemas.microsoft.com/office/drawing/2014/main" id="{D5C924FB-D3D6-4D98-9056-2D01B8D4BA6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3653155" y="9341428"/>
            <a:ext cx="3204845" cy="543560"/>
          </a:xfrm>
          <a:prstGeom prst="rect">
            <a:avLst/>
          </a:prstGeom>
        </p:spPr>
      </p:pic>
      <p:sp>
        <p:nvSpPr>
          <p:cNvPr id="129" name="Google Shape;129;p6"/>
          <p:cNvSpPr txBox="1">
            <a:spLocks noGrp="1"/>
          </p:cNvSpPr>
          <p:nvPr>
            <p:ph type="body" idx="1"/>
          </p:nvPr>
        </p:nvSpPr>
        <p:spPr>
          <a:xfrm>
            <a:off x="471488" y="6566508"/>
            <a:ext cx="5915025" cy="3063629"/>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00000"/>
              </a:lnSpc>
              <a:spcBef>
                <a:spcPts val="0"/>
              </a:spcBef>
              <a:spcAft>
                <a:spcPts val="0"/>
              </a:spcAft>
              <a:buClr>
                <a:schemeClr val="dk1"/>
              </a:buClr>
              <a:buSzPts val="1785"/>
              <a:buNone/>
            </a:pPr>
            <a:r>
              <a:rPr lang="en-GB" sz="1685" b="1" dirty="0">
                <a:latin typeface="+mj-lt"/>
              </a:rPr>
              <a:t>Ideas for activities:</a:t>
            </a:r>
            <a:endParaRPr sz="1685" b="1" dirty="0">
              <a:latin typeface="+mj-lt"/>
            </a:endParaRPr>
          </a:p>
          <a:p>
            <a:pPr marL="359220" lvl="0" algn="l" rtl="0">
              <a:lnSpc>
                <a:spcPct val="100000"/>
              </a:lnSpc>
              <a:spcBef>
                <a:spcPts val="750"/>
              </a:spcBef>
              <a:spcAft>
                <a:spcPts val="0"/>
              </a:spcAft>
              <a:buClr>
                <a:schemeClr val="dk1"/>
              </a:buClr>
              <a:buSzPts val="1685"/>
              <a:buFont typeface="+mj-lt"/>
              <a:buAutoNum type="arabicPeriod"/>
            </a:pPr>
            <a:r>
              <a:rPr lang="en-GB" sz="1685" dirty="0">
                <a:latin typeface="+mj-lt"/>
              </a:rPr>
              <a:t>Plot the total population change on a line graph</a:t>
            </a:r>
            <a:endParaRPr sz="1685" dirty="0">
              <a:latin typeface="+mj-lt"/>
            </a:endParaRPr>
          </a:p>
          <a:p>
            <a:pPr marL="375412" lvl="0" algn="l" rtl="0">
              <a:lnSpc>
                <a:spcPct val="100000"/>
              </a:lnSpc>
              <a:spcBef>
                <a:spcPts val="750"/>
              </a:spcBef>
              <a:spcAft>
                <a:spcPts val="0"/>
              </a:spcAft>
              <a:buSzPts val="1430"/>
              <a:buFont typeface="+mj-lt"/>
              <a:buAutoNum type="arabicPeriod"/>
            </a:pPr>
            <a:r>
              <a:rPr lang="en-GB" sz="1685" dirty="0">
                <a:latin typeface="+mj-lt"/>
              </a:rPr>
              <a:t>Choose one year and produce a pie chart showing the proportions of Swindon’s population born in different places </a:t>
            </a:r>
            <a:endParaRPr sz="1685" dirty="0">
              <a:latin typeface="+mj-lt"/>
            </a:endParaRPr>
          </a:p>
          <a:p>
            <a:pPr marL="359220" lvl="0" algn="l" rtl="0">
              <a:lnSpc>
                <a:spcPct val="100000"/>
              </a:lnSpc>
              <a:spcBef>
                <a:spcPts val="750"/>
              </a:spcBef>
              <a:spcAft>
                <a:spcPts val="0"/>
              </a:spcAft>
              <a:buClr>
                <a:schemeClr val="dk1"/>
              </a:buClr>
              <a:buSzPts val="1685"/>
              <a:buFont typeface="+mj-lt"/>
              <a:buAutoNum type="arabicPeriod"/>
            </a:pPr>
            <a:r>
              <a:rPr lang="en-GB" sz="1685" dirty="0">
                <a:latin typeface="+mj-lt"/>
              </a:rPr>
              <a:t>Map the origins of the population of Swindon – on a map of the UK, mark Swindon and draw arrows from all the places mentioned where people were born</a:t>
            </a:r>
            <a:endParaRPr sz="1685" dirty="0">
              <a:latin typeface="+mj-lt"/>
            </a:endParaRPr>
          </a:p>
          <a:p>
            <a:pPr marL="359220" lvl="0" algn="l" rtl="0">
              <a:lnSpc>
                <a:spcPct val="100000"/>
              </a:lnSpc>
              <a:spcBef>
                <a:spcPts val="750"/>
              </a:spcBef>
              <a:spcAft>
                <a:spcPts val="0"/>
              </a:spcAft>
              <a:buClr>
                <a:schemeClr val="dk1"/>
              </a:buClr>
              <a:buSzPts val="1685"/>
              <a:buFont typeface="+mj-lt"/>
              <a:buAutoNum type="arabicPeriod"/>
            </a:pPr>
            <a:r>
              <a:rPr lang="en-GB" sz="1685" dirty="0">
                <a:latin typeface="+mj-lt"/>
              </a:rPr>
              <a:t>Survey the class to find out what proportions of the class were born in Swindon / elsewhere – how does your small survey compare?</a:t>
            </a:r>
            <a:endParaRPr sz="1685" dirty="0">
              <a:latin typeface="+mj-lt"/>
            </a:endParaRPr>
          </a:p>
          <a:p>
            <a:pPr marL="359220" lvl="0" algn="l" rtl="0">
              <a:lnSpc>
                <a:spcPct val="100000"/>
              </a:lnSpc>
              <a:spcBef>
                <a:spcPts val="750"/>
              </a:spcBef>
              <a:spcAft>
                <a:spcPts val="0"/>
              </a:spcAft>
              <a:buClr>
                <a:schemeClr val="dk1"/>
              </a:buClr>
              <a:buSzPts val="1685"/>
              <a:buFont typeface="+mj-lt"/>
              <a:buAutoNum type="arabicPeriod"/>
            </a:pPr>
            <a:r>
              <a:rPr lang="en-GB" sz="1685" dirty="0">
                <a:latin typeface="+mj-lt"/>
              </a:rPr>
              <a:t>Ask students to suggest different ways of presenting this data</a:t>
            </a:r>
            <a:endParaRPr sz="1685" dirty="0">
              <a:latin typeface="+mj-lt"/>
            </a:endParaRPr>
          </a:p>
        </p:txBody>
      </p:sp>
      <p:grpSp>
        <p:nvGrpSpPr>
          <p:cNvPr id="2" name="Group 1">
            <a:extLst>
              <a:ext uri="{FF2B5EF4-FFF2-40B4-BE49-F238E27FC236}">
                <a16:creationId xmlns:a16="http://schemas.microsoft.com/office/drawing/2014/main" id="{B4B39BB3-E74C-43E9-AF78-14A5ED04FA3A}"/>
              </a:ext>
            </a:extLst>
          </p:cNvPr>
          <p:cNvGrpSpPr/>
          <p:nvPr/>
        </p:nvGrpSpPr>
        <p:grpSpPr>
          <a:xfrm>
            <a:off x="395007" y="988574"/>
            <a:ext cx="5991506" cy="5534941"/>
            <a:chOff x="395007" y="779488"/>
            <a:chExt cx="5991506" cy="5534941"/>
          </a:xfrm>
        </p:grpSpPr>
        <p:pic>
          <p:nvPicPr>
            <p:cNvPr id="130" name="Google Shape;130;p6"/>
            <p:cNvPicPr preferRelativeResize="0"/>
            <p:nvPr/>
          </p:nvPicPr>
          <p:blipFill rotWithShape="1">
            <a:blip r:embed="rId4">
              <a:alphaModFix/>
            </a:blip>
            <a:srcRect r="61581"/>
            <a:stretch/>
          </p:blipFill>
          <p:spPr>
            <a:xfrm>
              <a:off x="395007" y="779489"/>
              <a:ext cx="3415950" cy="5534940"/>
            </a:xfrm>
            <a:prstGeom prst="rect">
              <a:avLst/>
            </a:prstGeom>
            <a:noFill/>
            <a:ln>
              <a:noFill/>
            </a:ln>
          </p:spPr>
        </p:pic>
        <p:pic>
          <p:nvPicPr>
            <p:cNvPr id="131" name="Google Shape;131;p6"/>
            <p:cNvPicPr preferRelativeResize="0"/>
            <p:nvPr/>
          </p:nvPicPr>
          <p:blipFill rotWithShape="1">
            <a:blip r:embed="rId4">
              <a:alphaModFix/>
            </a:blip>
            <a:srcRect l="70649"/>
            <a:stretch/>
          </p:blipFill>
          <p:spPr>
            <a:xfrm>
              <a:off x="3776846" y="779488"/>
              <a:ext cx="2609667" cy="5534939"/>
            </a:xfrm>
            <a:prstGeom prst="rect">
              <a:avLst/>
            </a:prstGeom>
            <a:noFill/>
            <a:ln>
              <a:noFill/>
            </a:ln>
          </p:spPr>
        </p:pic>
      </p:grpSp>
      <p:sp>
        <p:nvSpPr>
          <p:cNvPr id="6" name="Rectangle: Rounded Corners 5">
            <a:extLst>
              <a:ext uri="{FF2B5EF4-FFF2-40B4-BE49-F238E27FC236}">
                <a16:creationId xmlns:a16="http://schemas.microsoft.com/office/drawing/2014/main" id="{A72089FC-3CE5-46D0-B9BD-C6B68CC77C7A}"/>
              </a:ext>
            </a:extLst>
          </p:cNvPr>
          <p:cNvSpPr/>
          <p:nvPr/>
        </p:nvSpPr>
        <p:spPr>
          <a:xfrm>
            <a:off x="395007" y="396287"/>
            <a:ext cx="5991506" cy="549294"/>
          </a:xfrm>
          <a:prstGeom prst="roundRect">
            <a:avLst>
              <a:gd name="adj" fmla="val 20587"/>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GB" sz="2000" b="1" i="0" u="none" strike="noStrike" cap="none" dirty="0">
                <a:solidFill>
                  <a:schemeClr val="dk1"/>
                </a:solidFill>
                <a:latin typeface="+mn-lt"/>
                <a:ea typeface="Calibri"/>
                <a:cs typeface="Calibri"/>
                <a:sym typeface="Calibri"/>
              </a:rPr>
              <a:t>Population data for Swindon 1851-1931</a:t>
            </a:r>
            <a:endParaRPr lang="en-GB" sz="2000" dirty="0">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5" name="Picture 4">
            <a:extLst>
              <a:ext uri="{FF2B5EF4-FFF2-40B4-BE49-F238E27FC236}">
                <a16:creationId xmlns:a16="http://schemas.microsoft.com/office/drawing/2014/main" id="{0EC7D422-B050-4A25-B992-6E36754214F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3653155" y="9341428"/>
            <a:ext cx="3204845" cy="543560"/>
          </a:xfrm>
          <a:prstGeom prst="rect">
            <a:avLst/>
          </a:prstGeom>
        </p:spPr>
      </p:pic>
      <p:pic>
        <p:nvPicPr>
          <p:cNvPr id="138" name="Google Shape;138;g112e986df88_0_0"/>
          <p:cNvPicPr preferRelativeResize="0"/>
          <p:nvPr/>
        </p:nvPicPr>
        <p:blipFill>
          <a:blip r:embed="rId4">
            <a:alphaModFix/>
          </a:blip>
          <a:stretch>
            <a:fillRect/>
          </a:stretch>
        </p:blipFill>
        <p:spPr>
          <a:xfrm>
            <a:off x="395006" y="1113100"/>
            <a:ext cx="5991493" cy="4510459"/>
          </a:xfrm>
          <a:prstGeom prst="rect">
            <a:avLst/>
          </a:prstGeom>
          <a:noFill/>
          <a:ln>
            <a:noFill/>
          </a:ln>
        </p:spPr>
      </p:pic>
      <p:sp>
        <p:nvSpPr>
          <p:cNvPr id="139" name="Google Shape;139;g112e986df88_0_0"/>
          <p:cNvSpPr txBox="1">
            <a:spLocks noGrp="1"/>
          </p:cNvSpPr>
          <p:nvPr>
            <p:ph type="body" idx="1"/>
          </p:nvPr>
        </p:nvSpPr>
        <p:spPr>
          <a:xfrm>
            <a:off x="395006" y="5623559"/>
            <a:ext cx="5991493" cy="1828801"/>
          </a:xfrm>
          <a:prstGeom prst="rect">
            <a:avLst/>
          </a:prstGeom>
        </p:spPr>
        <p:txBody>
          <a:bodyPr spcFirstLastPara="1" wrap="square" lIns="91425" tIns="45700" rIns="91425" bIns="45700" anchor="t" anchorCtr="0">
            <a:normAutofit/>
          </a:bodyPr>
          <a:lstStyle/>
          <a:p>
            <a:pPr marL="0" lvl="0" indent="0" algn="l" rtl="0">
              <a:spcBef>
                <a:spcPts val="750"/>
              </a:spcBef>
              <a:spcAft>
                <a:spcPts val="0"/>
              </a:spcAft>
              <a:buNone/>
            </a:pPr>
            <a:r>
              <a:rPr lang="en-GB" sz="1800" dirty="0">
                <a:latin typeface="+mn-lt"/>
              </a:rPr>
              <a:t>This painting is called ‘Railway Town’ and was painted by Terry Court, who grew up in Swindon in the first half of the 20</a:t>
            </a:r>
            <a:r>
              <a:rPr lang="en-GB" sz="1800" baseline="30000" dirty="0">
                <a:latin typeface="+mn-lt"/>
              </a:rPr>
              <a:t>th</a:t>
            </a:r>
            <a:r>
              <a:rPr lang="en-GB" sz="1800" dirty="0">
                <a:latin typeface="+mn-lt"/>
              </a:rPr>
              <a:t> century. This is an Impressionist painting, which means it hasn’t been painted to be an exact representation of the scene, but rather to capture the perspective and feelings of the artist.</a:t>
            </a:r>
            <a:endParaRPr sz="1800" dirty="0">
              <a:latin typeface="+mn-lt"/>
            </a:endParaRPr>
          </a:p>
        </p:txBody>
      </p:sp>
      <p:sp>
        <p:nvSpPr>
          <p:cNvPr id="6" name="Rectangle: Rounded Corners 5">
            <a:extLst>
              <a:ext uri="{FF2B5EF4-FFF2-40B4-BE49-F238E27FC236}">
                <a16:creationId xmlns:a16="http://schemas.microsoft.com/office/drawing/2014/main" id="{9607E779-F3C3-48DB-B4C3-D5F1D11866D8}"/>
              </a:ext>
            </a:extLst>
          </p:cNvPr>
          <p:cNvSpPr/>
          <p:nvPr/>
        </p:nvSpPr>
        <p:spPr>
          <a:xfrm>
            <a:off x="395007" y="396287"/>
            <a:ext cx="5991506" cy="549294"/>
          </a:xfrm>
          <a:prstGeom prst="roundRect">
            <a:avLst>
              <a:gd name="adj" fmla="val 20587"/>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GB" sz="2000" b="1" i="0" u="none" strike="noStrike" cap="none" dirty="0">
                <a:solidFill>
                  <a:schemeClr val="dk1"/>
                </a:solidFill>
                <a:latin typeface="+mn-lt"/>
                <a:ea typeface="Calibri"/>
                <a:cs typeface="Calibri"/>
                <a:sym typeface="Calibri"/>
              </a:rPr>
              <a:t>Railway Town</a:t>
            </a:r>
            <a:endParaRPr lang="en-GB" sz="2000" dirty="0">
              <a:latin typeface="+mn-lt"/>
            </a:endParaRPr>
          </a:p>
        </p:txBody>
      </p:sp>
      <p:sp>
        <p:nvSpPr>
          <p:cNvPr id="7" name="Google Shape;139;g112e986df88_0_0">
            <a:extLst>
              <a:ext uri="{FF2B5EF4-FFF2-40B4-BE49-F238E27FC236}">
                <a16:creationId xmlns:a16="http://schemas.microsoft.com/office/drawing/2014/main" id="{169070BC-8507-4A34-B4C0-F266E73F7A35}"/>
              </a:ext>
            </a:extLst>
          </p:cNvPr>
          <p:cNvSpPr txBox="1">
            <a:spLocks/>
          </p:cNvSpPr>
          <p:nvPr/>
        </p:nvSpPr>
        <p:spPr>
          <a:xfrm>
            <a:off x="395005" y="7512627"/>
            <a:ext cx="5991493" cy="1717770"/>
          </a:xfrm>
          <a:prstGeom prst="roundRect">
            <a:avLst>
              <a:gd name="adj" fmla="val 75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lnSpc>
                <a:spcPct val="90000"/>
              </a:lnSpc>
              <a:spcAft>
                <a:spcPts val="600"/>
              </a:spcAft>
              <a:buClr>
                <a:schemeClr val="dk1"/>
              </a:buClr>
              <a:buSzPct val="100000"/>
              <a:defRPr sz="1600" b="1">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GB" dirty="0"/>
              <a:t>TASKS:</a:t>
            </a:r>
            <a:endParaRPr lang="en-GB" b="0" dirty="0"/>
          </a:p>
          <a:p>
            <a:pPr marL="342900" indent="-342900">
              <a:buClr>
                <a:schemeClr val="bg1"/>
              </a:buClr>
              <a:buFont typeface="+mj-lt"/>
              <a:buAutoNum type="arabicPeriod"/>
            </a:pPr>
            <a:r>
              <a:rPr lang="en-GB" b="0" dirty="0"/>
              <a:t>How does Terry Court portray Swindon in this painting? Explain your answer.</a:t>
            </a:r>
          </a:p>
          <a:p>
            <a:pPr marL="342900" indent="-342900">
              <a:buClr>
                <a:schemeClr val="bg1"/>
              </a:buClr>
              <a:buFont typeface="+mj-lt"/>
              <a:buAutoNum type="arabicPeriod"/>
            </a:pPr>
            <a:r>
              <a:rPr lang="en-GB" b="0" dirty="0"/>
              <a:t>Create your own artwork of the Model Village at Swindon. Decide whether you want to focus on the positive or negative aspects of Victorian life there.</a:t>
            </a: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2665</Words>
  <Application>Microsoft Office PowerPoint</Application>
  <PresentationFormat>A4 Paper (210x297 mm)</PresentationFormat>
  <Paragraphs>154</Paragraphs>
  <Slides>9</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Imogen Sackett</dc:creator>
  <cp:lastModifiedBy>Tom Blow</cp:lastModifiedBy>
  <cp:revision>2</cp:revision>
  <dcterms:created xsi:type="dcterms:W3CDTF">2022-02-07T05:58:04Z</dcterms:created>
  <dcterms:modified xsi:type="dcterms:W3CDTF">2025-10-17T06:52:05Z</dcterms:modified>
</cp:coreProperties>
</file>