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314" r:id="rId3"/>
    <p:sldId id="313" r:id="rId4"/>
    <p:sldId id="305" r:id="rId5"/>
    <p:sldId id="308" r:id="rId6"/>
    <p:sldId id="309" r:id="rId7"/>
    <p:sldId id="310" r:id="rId8"/>
    <p:sldId id="311" r:id="rId9"/>
    <p:sldId id="312" r:id="rId10"/>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2B64"/>
    <a:srgbClr val="5BB9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EC360C-3C23-4FB2-9656-AEE52439E805}" v="5" dt="2024-04-06T15:15:36.5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4548" autoAdjust="0"/>
  </p:normalViewPr>
  <p:slideViewPr>
    <p:cSldViewPr snapToGrid="0">
      <p:cViewPr varScale="1">
        <p:scale>
          <a:sx n="55" d="100"/>
          <a:sy n="55" d="100"/>
        </p:scale>
        <p:origin x="259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mogen Sackett" userId="983d8044-f657-429e-ae38-3185fb507e2d" providerId="ADAL" clId="{3AEC360C-3C23-4FB2-9656-AEE52439E805}"/>
    <pc:docChg chg="custSel addSld modSld">
      <pc:chgData name="Imogen Sackett" userId="983d8044-f657-429e-ae38-3185fb507e2d" providerId="ADAL" clId="{3AEC360C-3C23-4FB2-9656-AEE52439E805}" dt="2024-04-06T18:01:56.590" v="130" actId="20577"/>
      <pc:docMkLst>
        <pc:docMk/>
      </pc:docMkLst>
      <pc:sldChg chg="modSp mod">
        <pc:chgData name="Imogen Sackett" userId="983d8044-f657-429e-ae38-3185fb507e2d" providerId="ADAL" clId="{3AEC360C-3C23-4FB2-9656-AEE52439E805}" dt="2024-04-06T17:46:41.946" v="120" actId="20577"/>
        <pc:sldMkLst>
          <pc:docMk/>
          <pc:sldMk cId="4203279872" sldId="309"/>
        </pc:sldMkLst>
        <pc:spChg chg="mod">
          <ac:chgData name="Imogen Sackett" userId="983d8044-f657-429e-ae38-3185fb507e2d" providerId="ADAL" clId="{3AEC360C-3C23-4FB2-9656-AEE52439E805}" dt="2024-04-06T17:46:41.946" v="120" actId="20577"/>
          <ac:spMkLst>
            <pc:docMk/>
            <pc:sldMk cId="4203279872" sldId="309"/>
            <ac:spMk id="3" creationId="{85948DE7-8959-D5D0-CD47-782F34E6FDF6}"/>
          </ac:spMkLst>
        </pc:spChg>
      </pc:sldChg>
      <pc:sldChg chg="modSp mod">
        <pc:chgData name="Imogen Sackett" userId="983d8044-f657-429e-ae38-3185fb507e2d" providerId="ADAL" clId="{3AEC360C-3C23-4FB2-9656-AEE52439E805}" dt="2024-04-06T18:01:56.590" v="130" actId="20577"/>
        <pc:sldMkLst>
          <pc:docMk/>
          <pc:sldMk cId="41793482" sldId="311"/>
        </pc:sldMkLst>
        <pc:spChg chg="mod">
          <ac:chgData name="Imogen Sackett" userId="983d8044-f657-429e-ae38-3185fb507e2d" providerId="ADAL" clId="{3AEC360C-3C23-4FB2-9656-AEE52439E805}" dt="2024-04-06T18:01:56.590" v="130" actId="20577"/>
          <ac:spMkLst>
            <pc:docMk/>
            <pc:sldMk cId="41793482" sldId="311"/>
            <ac:spMk id="41" creationId="{B47047C1-D111-011E-D921-42651954B5DB}"/>
          </ac:spMkLst>
        </pc:spChg>
      </pc:sldChg>
      <pc:sldChg chg="modSp mod">
        <pc:chgData name="Imogen Sackett" userId="983d8044-f657-429e-ae38-3185fb507e2d" providerId="ADAL" clId="{3AEC360C-3C23-4FB2-9656-AEE52439E805}" dt="2024-04-06T17:46:17.612" v="104" actId="20577"/>
        <pc:sldMkLst>
          <pc:docMk/>
          <pc:sldMk cId="3799346332" sldId="312"/>
        </pc:sldMkLst>
        <pc:spChg chg="mod">
          <ac:chgData name="Imogen Sackett" userId="983d8044-f657-429e-ae38-3185fb507e2d" providerId="ADAL" clId="{3AEC360C-3C23-4FB2-9656-AEE52439E805}" dt="2024-04-06T17:46:17.612" v="104" actId="20577"/>
          <ac:spMkLst>
            <pc:docMk/>
            <pc:sldMk cId="3799346332" sldId="312"/>
            <ac:spMk id="7" creationId="{B7BD1B2F-BD28-9FFE-2DF4-9E9CF507B95B}"/>
          </ac:spMkLst>
        </pc:spChg>
      </pc:sldChg>
      <pc:sldChg chg="addSp delSp modSp new mod">
        <pc:chgData name="Imogen Sackett" userId="983d8044-f657-429e-ae38-3185fb507e2d" providerId="ADAL" clId="{3AEC360C-3C23-4FB2-9656-AEE52439E805}" dt="2024-04-06T15:15:53.860" v="101" actId="34135"/>
        <pc:sldMkLst>
          <pc:docMk/>
          <pc:sldMk cId="4159081994" sldId="314"/>
        </pc:sldMkLst>
        <pc:spChg chg="del">
          <ac:chgData name="Imogen Sackett" userId="983d8044-f657-429e-ae38-3185fb507e2d" providerId="ADAL" clId="{3AEC360C-3C23-4FB2-9656-AEE52439E805}" dt="2024-04-06T15:13:09.717" v="1" actId="478"/>
          <ac:spMkLst>
            <pc:docMk/>
            <pc:sldMk cId="4159081994" sldId="314"/>
            <ac:spMk id="2" creationId="{88878F1B-1859-F3E9-90F7-18D2E0953031}"/>
          </ac:spMkLst>
        </pc:spChg>
        <pc:spChg chg="del">
          <ac:chgData name="Imogen Sackett" userId="983d8044-f657-429e-ae38-3185fb507e2d" providerId="ADAL" clId="{3AEC360C-3C23-4FB2-9656-AEE52439E805}" dt="2024-04-06T15:13:09.717" v="1" actId="478"/>
          <ac:spMkLst>
            <pc:docMk/>
            <pc:sldMk cId="4159081994" sldId="314"/>
            <ac:spMk id="3" creationId="{207F58C1-A1DF-C9D5-2376-C8520122BDF2}"/>
          </ac:spMkLst>
        </pc:spChg>
        <pc:spChg chg="add mod">
          <ac:chgData name="Imogen Sackett" userId="983d8044-f657-429e-ae38-3185fb507e2d" providerId="ADAL" clId="{3AEC360C-3C23-4FB2-9656-AEE52439E805}" dt="2024-04-06T15:15:17.976" v="95" actId="1076"/>
          <ac:spMkLst>
            <pc:docMk/>
            <pc:sldMk cId="4159081994" sldId="314"/>
            <ac:spMk id="6" creationId="{240828E0-5DF0-3CEF-4F51-6E4CFB2B0875}"/>
          </ac:spMkLst>
        </pc:spChg>
        <pc:picChg chg="add mod modCrop">
          <ac:chgData name="Imogen Sackett" userId="983d8044-f657-429e-ae38-3185fb507e2d" providerId="ADAL" clId="{3AEC360C-3C23-4FB2-9656-AEE52439E805}" dt="2024-04-06T15:15:53.860" v="101" actId="34135"/>
          <ac:picMkLst>
            <pc:docMk/>
            <pc:sldMk cId="4159081994" sldId="314"/>
            <ac:picMk id="4" creationId="{B0ADA95D-0436-8B21-2937-3D647639E62D}"/>
          </ac:picMkLst>
        </pc:picChg>
        <pc:picChg chg="add mod modCrop">
          <ac:chgData name="Imogen Sackett" userId="983d8044-f657-429e-ae38-3185fb507e2d" providerId="ADAL" clId="{3AEC360C-3C23-4FB2-9656-AEE52439E805}" dt="2024-04-06T15:15:53.860" v="101" actId="34135"/>
          <ac:picMkLst>
            <pc:docMk/>
            <pc:sldMk cId="4159081994" sldId="314"/>
            <ac:picMk id="5" creationId="{C12C30DE-29F2-F21D-4694-F7EC800537AA}"/>
          </ac:picMkLst>
        </pc:picChg>
        <pc:picChg chg="add mod">
          <ac:chgData name="Imogen Sackett" userId="983d8044-f657-429e-ae38-3185fb507e2d" providerId="ADAL" clId="{3AEC360C-3C23-4FB2-9656-AEE52439E805}" dt="2024-04-06T15:15:53.860" v="101" actId="34135"/>
          <ac:picMkLst>
            <pc:docMk/>
            <pc:sldMk cId="4159081994" sldId="314"/>
            <ac:picMk id="7" creationId="{34F00095-5278-D349-6B20-18A76CD6837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6CDEFA-0FB8-4B62-88A1-178DC5D463D9}" type="datetimeFigureOut">
              <a:rPr lang="en-GB" smtClean="0"/>
              <a:t>06/04/2024</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9537E6-8D3A-4D73-BFEE-0DC06E476F31}" type="slidenum">
              <a:rPr lang="en-GB" smtClean="0"/>
              <a:t>‹#›</a:t>
            </a:fld>
            <a:endParaRPr lang="en-GB"/>
          </a:p>
        </p:txBody>
      </p:sp>
    </p:spTree>
    <p:extLst>
      <p:ext uri="{BB962C8B-B14F-4D97-AF65-F5344CB8AC3E}">
        <p14:creationId xmlns:p14="http://schemas.microsoft.com/office/powerpoint/2010/main" val="3954780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FBA1FC3-AC16-4878-8870-CC36548352A1}"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3874097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BA1FC3-AC16-4878-8870-CC36548352A1}"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1312447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BA1FC3-AC16-4878-8870-CC36548352A1}"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255485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BA1FC3-AC16-4878-8870-CC36548352A1}"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1737913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BA1FC3-AC16-4878-8870-CC36548352A1}" type="datetimeFigureOut">
              <a:rPr lang="en-GB" smtClean="0"/>
              <a:t>06/04/2024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2589270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FBA1FC3-AC16-4878-8870-CC36548352A1}"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3803541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FBA1FC3-AC16-4878-8870-CC36548352A1}" type="datetimeFigureOut">
              <a:rPr lang="en-GB" smtClean="0"/>
              <a:t>06/04/2024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2656170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FBA1FC3-AC16-4878-8870-CC36548352A1}" type="datetimeFigureOut">
              <a:rPr lang="en-GB" smtClean="0"/>
              <a:t>06/04/2024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1747969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BA1FC3-AC16-4878-8870-CC36548352A1}" type="datetimeFigureOut">
              <a:rPr lang="en-GB" smtClean="0"/>
              <a:t>06/04/2024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3876144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FBA1FC3-AC16-4878-8870-CC36548352A1}"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2569641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FBA1FC3-AC16-4878-8870-CC36548352A1}" type="datetimeFigureOut">
              <a:rPr lang="en-GB" smtClean="0"/>
              <a:t>06/04/2024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2F272FD-DE3D-4EEB-BEAD-40B36E886807}" type="slidenum">
              <a:rPr lang="en-GB" smtClean="0"/>
              <a:t>‹#›</a:t>
            </a:fld>
            <a:endParaRPr lang="en-GB"/>
          </a:p>
        </p:txBody>
      </p:sp>
    </p:spTree>
    <p:extLst>
      <p:ext uri="{BB962C8B-B14F-4D97-AF65-F5344CB8AC3E}">
        <p14:creationId xmlns:p14="http://schemas.microsoft.com/office/powerpoint/2010/main" val="201008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0FBA1FC3-AC16-4878-8870-CC36548352A1}" type="datetimeFigureOut">
              <a:rPr lang="en-GB" smtClean="0"/>
              <a:t>06/04/2024</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2F272FD-DE3D-4EEB-BEAD-40B36E886807}" type="slidenum">
              <a:rPr lang="en-GB" smtClean="0"/>
              <a:t>‹#›</a:t>
            </a:fld>
            <a:endParaRPr lang="en-GB"/>
          </a:p>
        </p:txBody>
      </p:sp>
    </p:spTree>
    <p:extLst>
      <p:ext uri="{BB962C8B-B14F-4D97-AF65-F5344CB8AC3E}">
        <p14:creationId xmlns:p14="http://schemas.microsoft.com/office/powerpoint/2010/main" val="19703723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microsoft.com/office/2007/relationships/hdphoto" Target="../media/hdphoto1.wdp"/><Relationship Id="rId7"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20.jpeg"/><Relationship Id="rId5" Type="http://schemas.openxmlformats.org/officeDocument/2006/relationships/image" Target="../media/image16.png"/><Relationship Id="rId10" Type="http://schemas.openxmlformats.org/officeDocument/2006/relationships/hyperlink" Target="https://commons.wikimedia.org/wiki/Category:GWR_3252s_of_Great_Western_Railway" TargetMode="External"/><Relationship Id="rId4" Type="http://schemas.openxmlformats.org/officeDocument/2006/relationships/image" Target="../media/image1.png"/><Relationship Id="rId9" Type="http://schemas.openxmlformats.org/officeDocument/2006/relationships/image" Target="../media/image19.jp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1.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hyperlink" Target="https://fr.vikidia.org/wiki/Great_Easter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6800AF-2768-4F62-B3CC-8C6401AC4C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3155" y="9362440"/>
            <a:ext cx="3204845" cy="543560"/>
          </a:xfrm>
          <a:prstGeom prst="rect">
            <a:avLst/>
          </a:prstGeom>
        </p:spPr>
      </p:pic>
      <p:graphicFrame>
        <p:nvGraphicFramePr>
          <p:cNvPr id="5" name="Table 5">
            <a:extLst>
              <a:ext uri="{FF2B5EF4-FFF2-40B4-BE49-F238E27FC236}">
                <a16:creationId xmlns:a16="http://schemas.microsoft.com/office/drawing/2014/main" id="{BA658B8D-B146-40CB-9274-22102B3B477C}"/>
              </a:ext>
            </a:extLst>
          </p:cNvPr>
          <p:cNvGraphicFramePr>
            <a:graphicFrameLocks noGrp="1"/>
          </p:cNvGraphicFramePr>
          <p:nvPr/>
        </p:nvGraphicFramePr>
        <p:xfrm>
          <a:off x="430305" y="1025235"/>
          <a:ext cx="5997388" cy="8220624"/>
        </p:xfrm>
        <a:graphic>
          <a:graphicData uri="http://schemas.openxmlformats.org/drawingml/2006/table">
            <a:tbl>
              <a:tblPr firstRow="1" bandRow="1">
                <a:tableStyleId>{5940675A-B579-460E-94D1-54222C63F5DA}</a:tableStyleId>
              </a:tblPr>
              <a:tblGrid>
                <a:gridCol w="2998694">
                  <a:extLst>
                    <a:ext uri="{9D8B030D-6E8A-4147-A177-3AD203B41FA5}">
                      <a16:colId xmlns:a16="http://schemas.microsoft.com/office/drawing/2014/main" val="2270266930"/>
                    </a:ext>
                  </a:extLst>
                </a:gridCol>
                <a:gridCol w="2998694">
                  <a:extLst>
                    <a:ext uri="{9D8B030D-6E8A-4147-A177-3AD203B41FA5}">
                      <a16:colId xmlns:a16="http://schemas.microsoft.com/office/drawing/2014/main" val="754952814"/>
                    </a:ext>
                  </a:extLst>
                </a:gridCol>
              </a:tblGrid>
              <a:tr h="2055156">
                <a:tc>
                  <a:txBody>
                    <a:bodyPr/>
                    <a:lstStyle/>
                    <a:p>
                      <a:pPr algn="ctr"/>
                      <a:r>
                        <a:rPr lang="en-GB" sz="2000" b="1" dirty="0">
                          <a:solidFill>
                            <a:srgbClr val="2F2967"/>
                          </a:solidFill>
                          <a:latin typeface="Arial" panose="020B0604020202020204" pitchFamily="34" charset="0"/>
                          <a:ea typeface="Calibri"/>
                          <a:cs typeface="Arial" panose="020B0604020202020204" pitchFamily="34" charset="0"/>
                          <a:sym typeface="Calibri"/>
                        </a:rPr>
                        <a:t>9</a:t>
                      </a:r>
                      <a:r>
                        <a:rPr lang="en-GB" sz="2000" b="1" baseline="30000" dirty="0">
                          <a:solidFill>
                            <a:srgbClr val="2F2967"/>
                          </a:solidFill>
                          <a:latin typeface="Arial" panose="020B0604020202020204" pitchFamily="34" charset="0"/>
                          <a:ea typeface="Calibri"/>
                          <a:cs typeface="Arial" panose="020B0604020202020204" pitchFamily="34" charset="0"/>
                          <a:sym typeface="Calibri"/>
                        </a:rPr>
                        <a:t>th</a:t>
                      </a:r>
                      <a:r>
                        <a:rPr lang="en-GB" sz="2000" b="1" dirty="0">
                          <a:solidFill>
                            <a:srgbClr val="2F2967"/>
                          </a:solidFill>
                          <a:latin typeface="Arial" panose="020B0604020202020204" pitchFamily="34" charset="0"/>
                          <a:ea typeface="Calibri"/>
                          <a:cs typeface="Arial" panose="020B0604020202020204" pitchFamily="34" charset="0"/>
                          <a:sym typeface="Calibri"/>
                        </a:rPr>
                        <a:t> April 1806</a:t>
                      </a:r>
                      <a:endParaRPr lang="en-GB" sz="2000" dirty="0">
                        <a:solidFill>
                          <a:srgbClr val="2F2967"/>
                        </a:solidFill>
                        <a:latin typeface="Arial" panose="020B0604020202020204" pitchFamily="34" charset="0"/>
                        <a:cs typeface="Arial" panose="020B0604020202020204" pitchFamily="34" charset="0"/>
                      </a:endParaRPr>
                    </a:p>
                    <a:p>
                      <a:pPr algn="ctr"/>
                      <a:endParaRPr lang="en-GB" sz="1400" dirty="0">
                        <a:solidFill>
                          <a:srgbClr val="2F2967"/>
                        </a:solidFill>
                        <a:effectLst/>
                        <a:latin typeface="Arial" panose="020B0604020202020204" pitchFamily="34" charset="0"/>
                        <a:ea typeface="Calibri" panose="020F0502020204030204" pitchFamily="34" charset="0"/>
                        <a:cs typeface="Arial" panose="020B0604020202020204" pitchFamily="34" charset="0"/>
                      </a:endParaRPr>
                    </a:p>
                    <a:p>
                      <a:pPr algn="ctr"/>
                      <a:r>
                        <a:rPr lang="en-GB" sz="1400" dirty="0">
                          <a:solidFill>
                            <a:srgbClr val="2F2967"/>
                          </a:solidFill>
                          <a:effectLst/>
                          <a:latin typeface="Arial" panose="020B0604020202020204" pitchFamily="34" charset="0"/>
                          <a:ea typeface="Calibri" panose="020F0502020204030204" pitchFamily="34" charset="0"/>
                          <a:cs typeface="Arial" panose="020B0604020202020204" pitchFamily="34" charset="0"/>
                        </a:rPr>
                        <a:t>Isambard Kingdom </a:t>
                      </a:r>
                      <a:br>
                        <a:rPr lang="en-GB" sz="1400" dirty="0">
                          <a:solidFill>
                            <a:srgbClr val="2F2967"/>
                          </a:solidFill>
                          <a:effectLst/>
                          <a:latin typeface="Arial" panose="020B0604020202020204" pitchFamily="34" charset="0"/>
                          <a:ea typeface="Calibri" panose="020F0502020204030204" pitchFamily="34" charset="0"/>
                          <a:cs typeface="Arial" panose="020B0604020202020204" pitchFamily="34" charset="0"/>
                        </a:rPr>
                      </a:br>
                      <a:r>
                        <a:rPr lang="en-GB" sz="1400" dirty="0">
                          <a:solidFill>
                            <a:srgbClr val="2F2967"/>
                          </a:solidFill>
                          <a:effectLst/>
                          <a:latin typeface="Arial" panose="020B0604020202020204" pitchFamily="34" charset="0"/>
                          <a:ea typeface="Calibri" panose="020F0502020204030204" pitchFamily="34" charset="0"/>
                          <a:cs typeface="Arial" panose="020B0604020202020204" pitchFamily="34" charset="0"/>
                        </a:rPr>
                        <a:t>Brunel was born in Portsmouth.</a:t>
                      </a:r>
                    </a:p>
                    <a:p>
                      <a:pPr algn="ctr"/>
                      <a:endParaRPr lang="en-GB" sz="1400" dirty="0">
                        <a:solidFill>
                          <a:srgbClr val="2F2967"/>
                        </a:solidFill>
                        <a:latin typeface="Arial" panose="020B0604020202020204" pitchFamily="34" charset="0"/>
                        <a:ea typeface="Calibri" panose="020F0502020204030204" pitchFamily="34" charset="0"/>
                        <a:cs typeface="Arial" panose="020B0604020202020204" pitchFamily="34" charset="0"/>
                      </a:endParaRPr>
                    </a:p>
                    <a:p>
                      <a:pPr algn="ctr"/>
                      <a:r>
                        <a:rPr lang="en-GB" sz="1400" dirty="0">
                          <a:solidFill>
                            <a:srgbClr val="2F2967"/>
                          </a:solidFill>
                          <a:effectLst/>
                          <a:latin typeface="Arial" panose="020B0604020202020204" pitchFamily="34" charset="0"/>
                          <a:ea typeface="Calibri" panose="020F0502020204030204" pitchFamily="34" charset="0"/>
                          <a:cs typeface="Arial" panose="020B0604020202020204" pitchFamily="34" charset="0"/>
                        </a:rPr>
                        <a:t>His father, Mark Isambard Brunel,  was a French engineer. His mother was called </a:t>
                      </a:r>
                      <a:r>
                        <a:rPr lang="en-GB" sz="1400" dirty="0">
                          <a:solidFill>
                            <a:srgbClr val="2F2967"/>
                          </a:solidFill>
                          <a:latin typeface="Arial" panose="020B0604020202020204" pitchFamily="34" charset="0"/>
                          <a:ea typeface="Calibri" panose="020F0502020204030204" pitchFamily="34" charset="0"/>
                          <a:cs typeface="Arial" panose="020B0604020202020204" pitchFamily="34" charset="0"/>
                        </a:rPr>
                        <a:t>Sophie Kingdom.</a:t>
                      </a:r>
                      <a:endParaRPr lang="en-GB" sz="1400" dirty="0">
                        <a:solidFill>
                          <a:srgbClr val="2F2967"/>
                        </a:solidFill>
                        <a:latin typeface="Arial" panose="020B0604020202020204" pitchFamily="34" charset="0"/>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1821</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803275"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He worked as an apprentice for a clock and watch maker.</a:t>
                      </a:r>
                      <a:endParaRPr lang="en-GB" sz="1400" dirty="0">
                        <a:solidFill>
                          <a:srgbClr val="2F2967"/>
                        </a:solidFill>
                        <a:latin typeface="Arial" panose="020B0604020202020204" pitchFamily="34" charset="0"/>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extLst>
                  <a:ext uri="{0D108BD9-81ED-4DB2-BD59-A6C34878D82A}">
                    <a16:rowId xmlns:a16="http://schemas.microsoft.com/office/drawing/2014/main" val="1046101864"/>
                  </a:ext>
                </a:extLst>
              </a:tr>
              <a:tr h="205515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1808</a:t>
                      </a:r>
                      <a:endParaRPr kumimoji="0" lang="en-GB" sz="2000" b="0" i="0" u="none" strike="noStrike" kern="1200" cap="none" spc="0" normalizeH="0" baseline="0" noProof="0" dirty="0">
                        <a:ln>
                          <a:noFill/>
                        </a:ln>
                        <a:solidFill>
                          <a:srgbClr val="2F2967"/>
                        </a:solidFill>
                        <a:effectLst/>
                        <a:uLnTx/>
                        <a:uFillTx/>
                        <a:latin typeface="Arial" panose="020B0604020202020204" pitchFamily="34" charset="0"/>
                        <a:ea typeface="+mn-ea"/>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He moved to London aged 2.</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1344613"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He was home-schooled by his father until he was 8 years old.</a:t>
                      </a:r>
                      <a:endParaRPr lang="en-GB" sz="1400" b="0" dirty="0">
                        <a:solidFill>
                          <a:srgbClr val="2F2967"/>
                        </a:solidFill>
                        <a:latin typeface="Arial" panose="020B0604020202020204" pitchFamily="34" charset="0"/>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1822</a:t>
                      </a:r>
                      <a:endParaRPr kumimoji="0" lang="en-GB" sz="2000" b="0" i="0" u="none" strike="noStrike" kern="1200" cap="none" spc="0" normalizeH="0" baseline="0" noProof="0" dirty="0">
                        <a:ln>
                          <a:noFill/>
                        </a:ln>
                        <a:solidFill>
                          <a:srgbClr val="2F2967"/>
                        </a:solidFill>
                        <a:effectLst/>
                        <a:uLnTx/>
                        <a:uFillTx/>
                        <a:latin typeface="Arial" panose="020B0604020202020204" pitchFamily="34" charset="0"/>
                        <a:ea typeface="+mn-ea"/>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720725"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Aged 16, Brunel returned to England and started work for his father in London.</a:t>
                      </a:r>
                      <a:endParaRPr lang="en-GB" sz="1400" dirty="0">
                        <a:solidFill>
                          <a:srgbClr val="2F2967"/>
                        </a:solidFill>
                        <a:latin typeface="Arial" panose="020B0604020202020204" pitchFamily="34" charset="0"/>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extLst>
                  <a:ext uri="{0D108BD9-81ED-4DB2-BD59-A6C34878D82A}">
                    <a16:rowId xmlns:a16="http://schemas.microsoft.com/office/drawing/2014/main" val="99333884"/>
                  </a:ext>
                </a:extLst>
              </a:tr>
              <a:tr h="205515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1814</a:t>
                      </a:r>
                      <a:endParaRPr kumimoji="0" lang="en-GB" sz="2000" b="0" i="0" u="none" strike="noStrike" kern="1200" cap="none" spc="0" normalizeH="0" baseline="0" noProof="0" dirty="0">
                        <a:ln>
                          <a:noFill/>
                        </a:ln>
                        <a:solidFill>
                          <a:srgbClr val="2F2967"/>
                        </a:solidFill>
                        <a:effectLst/>
                        <a:uLnTx/>
                        <a:uFillTx/>
                        <a:latin typeface="Arial" panose="020B0604020202020204" pitchFamily="34" charset="0"/>
                        <a:ea typeface="+mn-ea"/>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He was sent away to boarding school in Hove at the </a:t>
                      </a:r>
                      <a:b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age of 8.</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400" b="0" dirty="0">
                        <a:solidFill>
                          <a:srgbClr val="2F2967"/>
                        </a:solidFill>
                        <a:latin typeface="Arial" panose="020B0604020202020204" pitchFamily="34" charset="0"/>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1836</a:t>
                      </a:r>
                      <a:endParaRPr kumimoji="0" lang="en-GB" sz="2000" b="0" i="0" u="none" strike="noStrike" kern="1200" cap="none" spc="0" normalizeH="0" baseline="0" noProof="0" dirty="0">
                        <a:ln>
                          <a:noFill/>
                        </a:ln>
                        <a:solidFill>
                          <a:srgbClr val="2F2967"/>
                        </a:solidFill>
                        <a:effectLst/>
                        <a:uLnTx/>
                        <a:uFillTx/>
                        <a:latin typeface="Arial" panose="020B0604020202020204" pitchFamily="34" charset="0"/>
                        <a:ea typeface="+mn-ea"/>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Aged 30, Brunel married Mary Horsley. They had three children, Isambard, Henry and </a:t>
                      </a:r>
                      <a:b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Florence.</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400" dirty="0">
                        <a:solidFill>
                          <a:srgbClr val="2F2967"/>
                        </a:solidFill>
                        <a:latin typeface="Arial" panose="020B0604020202020204" pitchFamily="34" charset="0"/>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extLst>
                  <a:ext uri="{0D108BD9-81ED-4DB2-BD59-A6C34878D82A}">
                    <a16:rowId xmlns:a16="http://schemas.microsoft.com/office/drawing/2014/main" val="2181825601"/>
                  </a:ext>
                </a:extLst>
              </a:tr>
              <a:tr h="205515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1820</a:t>
                      </a:r>
                      <a:endParaRPr kumimoji="0" lang="en-GB" sz="2000" b="0" i="0" u="none" strike="noStrike" kern="1200" cap="none" spc="0" normalizeH="0" baseline="0" noProof="0" dirty="0">
                        <a:ln>
                          <a:noFill/>
                        </a:ln>
                        <a:solidFill>
                          <a:srgbClr val="2F2967"/>
                        </a:solidFill>
                        <a:effectLst/>
                        <a:uLnTx/>
                        <a:uFillTx/>
                        <a:latin typeface="Arial" panose="020B0604020202020204" pitchFamily="34" charset="0"/>
                        <a:ea typeface="+mn-ea"/>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1163638"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Aged 14, Brunel </a:t>
                      </a:r>
                      <a:b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was sent to France to study maths and engineering.</a:t>
                      </a:r>
                    </a:p>
                    <a:p>
                      <a:pPr marL="1260475" marR="0" lvl="0" indent="0" algn="ctr" defTabSz="685800"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While he was in France, his father was sent to prison for owing money. </a:t>
                      </a:r>
                      <a:endParaRPr lang="en-GB" sz="1400" b="0" i="0" kern="1200" dirty="0">
                        <a:solidFill>
                          <a:srgbClr val="2F2967"/>
                        </a:solidFill>
                        <a:effectLst/>
                        <a:latin typeface="Arial" panose="020B0604020202020204" pitchFamily="34" charset="0"/>
                        <a:ea typeface="+mn-ea"/>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15</a:t>
                      </a:r>
                      <a:r>
                        <a:rPr kumimoji="0" lang="en-GB" sz="2000" b="1" i="0" u="none" strike="noStrike" kern="1200" cap="none" spc="0" normalizeH="0" baseline="3000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th</a:t>
                      </a:r>
                      <a:r>
                        <a:rPr kumimoji="0" lang="en-GB" sz="2000" b="1" i="0" u="none" strike="noStrike" kern="1200" cap="none" spc="0" normalizeH="0" baseline="0" noProof="0" dirty="0">
                          <a:ln>
                            <a:noFill/>
                          </a:ln>
                          <a:solidFill>
                            <a:srgbClr val="2F2967"/>
                          </a:solidFill>
                          <a:effectLst/>
                          <a:uLnTx/>
                          <a:uFillTx/>
                          <a:latin typeface="Arial" panose="020B0604020202020204" pitchFamily="34" charset="0"/>
                          <a:ea typeface="Calibri"/>
                          <a:cs typeface="Arial" panose="020B0604020202020204" pitchFamily="34" charset="0"/>
                          <a:sym typeface="Calibri"/>
                        </a:rPr>
                        <a:t> September 1859</a:t>
                      </a:r>
                      <a:endParaRPr kumimoji="0" lang="en-GB" sz="2000" b="0" i="0" u="none" strike="noStrike" kern="1200" cap="none" spc="0" normalizeH="0" baseline="0" noProof="0" dirty="0">
                        <a:ln>
                          <a:noFill/>
                        </a:ln>
                        <a:solidFill>
                          <a:srgbClr val="2F2967"/>
                        </a:solidFill>
                        <a:effectLst/>
                        <a:uLnTx/>
                        <a:uFillTx/>
                        <a:latin typeface="Arial" panose="020B0604020202020204" pitchFamily="34" charset="0"/>
                        <a:ea typeface="+mn-ea"/>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538163"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Brunel died aged 53 </a:t>
                      </a:r>
                      <a:b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from a stroke.</a:t>
                      </a:r>
                    </a:p>
                    <a:p>
                      <a:pPr marL="538163"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endParaRPr>
                    </a:p>
                    <a:p>
                      <a:pPr marL="538163" marR="0" lvl="0" indent="0" algn="ctr"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F2967"/>
                          </a:solidFill>
                          <a:effectLst/>
                          <a:uLnTx/>
                          <a:uFillTx/>
                          <a:latin typeface="Arial" panose="020B0604020202020204" pitchFamily="34" charset="0"/>
                          <a:ea typeface="Calibri" panose="020F0502020204030204" pitchFamily="34" charset="0"/>
                          <a:cs typeface="Arial" panose="020B0604020202020204" pitchFamily="34" charset="0"/>
                        </a:rPr>
                        <a:t>He is buried in London.</a:t>
                      </a:r>
                      <a:endParaRPr lang="en-GB" sz="1400" dirty="0">
                        <a:solidFill>
                          <a:srgbClr val="2F2967"/>
                        </a:solidFill>
                        <a:latin typeface="Arial" panose="020B0604020202020204" pitchFamily="34" charset="0"/>
                        <a:cs typeface="Arial" panose="020B0604020202020204" pitchFamily="34" charset="0"/>
                      </a:endParaRPr>
                    </a:p>
                    <a:p>
                      <a:pPr marL="630238" marR="0" lvl="0" indent="0" algn="ctr" defTabSz="685800" rtl="0" eaLnBrk="1" fontAlgn="auto" latinLnBrk="0" hangingPunct="1">
                        <a:lnSpc>
                          <a:spcPct val="100000"/>
                        </a:lnSpc>
                        <a:spcBef>
                          <a:spcPts val="0"/>
                        </a:spcBef>
                        <a:spcAft>
                          <a:spcPts val="0"/>
                        </a:spcAft>
                        <a:buClrTx/>
                        <a:buSzTx/>
                        <a:buFontTx/>
                        <a:buNone/>
                        <a:tabLst/>
                        <a:defRPr/>
                      </a:pPr>
                      <a:endParaRPr lang="en-GB" sz="1400" dirty="0">
                        <a:solidFill>
                          <a:srgbClr val="2F2967"/>
                        </a:solidFill>
                        <a:latin typeface="Arial" panose="020B0604020202020204" pitchFamily="34" charset="0"/>
                        <a:cs typeface="Arial" panose="020B0604020202020204" pitchFamily="34" charset="0"/>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tcPr>
                </a:tc>
                <a:extLst>
                  <a:ext uri="{0D108BD9-81ED-4DB2-BD59-A6C34878D82A}">
                    <a16:rowId xmlns:a16="http://schemas.microsoft.com/office/drawing/2014/main" val="2235290668"/>
                  </a:ext>
                </a:extLst>
              </a:tr>
            </a:tbl>
          </a:graphicData>
        </a:graphic>
      </p:graphicFrame>
      <p:sp>
        <p:nvSpPr>
          <p:cNvPr id="3" name="Rectangle: Rounded Corners 2">
            <a:extLst>
              <a:ext uri="{FF2B5EF4-FFF2-40B4-BE49-F238E27FC236}">
                <a16:creationId xmlns:a16="http://schemas.microsoft.com/office/drawing/2014/main" id="{99561C1B-47E2-6D35-94A0-6E4D379BC254}"/>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 Timeline Cards</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8" name="Picture 7" descr="A cartoon of a baby's face&#10;&#10;Description automatically generated">
            <a:extLst>
              <a:ext uri="{FF2B5EF4-FFF2-40B4-BE49-F238E27FC236}">
                <a16:creationId xmlns:a16="http://schemas.microsoft.com/office/drawing/2014/main" id="{4CBB4074-8DDC-F2FC-2912-10BD19447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2219" y="1241041"/>
            <a:ext cx="562872" cy="626477"/>
          </a:xfrm>
          <a:prstGeom prst="rect">
            <a:avLst/>
          </a:prstGeom>
        </p:spPr>
      </p:pic>
      <p:pic>
        <p:nvPicPr>
          <p:cNvPr id="10" name="Picture 9" descr="A watch with a gold band&#10;&#10;Description automatically generated">
            <a:extLst>
              <a:ext uri="{FF2B5EF4-FFF2-40B4-BE49-F238E27FC236}">
                <a16:creationId xmlns:a16="http://schemas.microsoft.com/office/drawing/2014/main" id="{E11230A6-2172-A43D-9D89-3A4E3165BA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3655" y="1241041"/>
            <a:ext cx="1985545" cy="1654621"/>
          </a:xfrm>
          <a:prstGeom prst="rect">
            <a:avLst/>
          </a:prstGeom>
        </p:spPr>
      </p:pic>
      <p:pic>
        <p:nvPicPr>
          <p:cNvPr id="12" name="Picture 11" descr="A book with a drawing of a letter&#10;&#10;Description automatically generated">
            <a:extLst>
              <a:ext uri="{FF2B5EF4-FFF2-40B4-BE49-F238E27FC236}">
                <a16:creationId xmlns:a16="http://schemas.microsoft.com/office/drawing/2014/main" id="{B86B5B44-E88B-CC00-85AE-B2F7060D23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327" y="4009518"/>
            <a:ext cx="1403556" cy="888062"/>
          </a:xfrm>
          <a:prstGeom prst="rect">
            <a:avLst/>
          </a:prstGeom>
        </p:spPr>
      </p:pic>
      <p:pic>
        <p:nvPicPr>
          <p:cNvPr id="16" name="Picture 15" descr="A calculator and beaker with a calculator and a calculator&#10;&#10;Description automatically generated">
            <a:extLst>
              <a:ext uri="{FF2B5EF4-FFF2-40B4-BE49-F238E27FC236}">
                <a16:creationId xmlns:a16="http://schemas.microsoft.com/office/drawing/2014/main" id="{2AF2F75A-BB43-90AC-A869-3BF067F91E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327" y="7534334"/>
            <a:ext cx="1129144" cy="999857"/>
          </a:xfrm>
          <a:prstGeom prst="rect">
            <a:avLst/>
          </a:prstGeom>
        </p:spPr>
      </p:pic>
      <p:pic>
        <p:nvPicPr>
          <p:cNvPr id="23" name="Picture 22" descr="A cartoon of a child&#10;&#10;Description automatically generated">
            <a:extLst>
              <a:ext uri="{FF2B5EF4-FFF2-40B4-BE49-F238E27FC236}">
                <a16:creationId xmlns:a16="http://schemas.microsoft.com/office/drawing/2014/main" id="{AFDE7128-5D6A-BC42-F21D-3A81206BA85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36427" y="6355150"/>
            <a:ext cx="733383" cy="826156"/>
          </a:xfrm>
          <a:prstGeom prst="rect">
            <a:avLst/>
          </a:prstGeom>
        </p:spPr>
      </p:pic>
      <p:pic>
        <p:nvPicPr>
          <p:cNvPr id="25" name="Picture 24" descr="A cartoon of a child&#10;&#10;Description automatically generated">
            <a:extLst>
              <a:ext uri="{FF2B5EF4-FFF2-40B4-BE49-F238E27FC236}">
                <a16:creationId xmlns:a16="http://schemas.microsoft.com/office/drawing/2014/main" id="{DF2F6EB7-B0BD-7A07-91F2-68DFD093DA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47211" y="6407522"/>
            <a:ext cx="684053" cy="778794"/>
          </a:xfrm>
          <a:prstGeom prst="rect">
            <a:avLst/>
          </a:prstGeom>
        </p:spPr>
      </p:pic>
      <p:pic>
        <p:nvPicPr>
          <p:cNvPr id="21" name="Picture 20" descr="A cartoon of a child&#10;&#10;Description automatically generated">
            <a:extLst>
              <a:ext uri="{FF2B5EF4-FFF2-40B4-BE49-F238E27FC236}">
                <a16:creationId xmlns:a16="http://schemas.microsoft.com/office/drawing/2014/main" id="{86788320-EFC7-239B-2C97-93A341674992}"/>
              </a:ext>
            </a:extLst>
          </p:cNvPr>
          <p:cNvPicPr>
            <a:picLocks noChangeAspect="1"/>
          </p:cNvPicPr>
          <p:nvPr/>
        </p:nvPicPr>
        <p:blipFill rotWithShape="1">
          <a:blip r:embed="rId9">
            <a:extLst>
              <a:ext uri="{28A0092B-C50C-407E-A947-70E740481C1C}">
                <a14:useLocalDpi xmlns:a14="http://schemas.microsoft.com/office/drawing/2010/main" val="0"/>
              </a:ext>
            </a:extLst>
          </a:blip>
          <a:srcRect b="7965"/>
          <a:stretch/>
        </p:blipFill>
        <p:spPr>
          <a:xfrm>
            <a:off x="4662726" y="6492239"/>
            <a:ext cx="684053" cy="689067"/>
          </a:xfrm>
          <a:prstGeom prst="rect">
            <a:avLst/>
          </a:prstGeom>
        </p:spPr>
      </p:pic>
      <p:pic>
        <p:nvPicPr>
          <p:cNvPr id="29" name="Picture 28" descr="A grey cross with a black background&#10;&#10;Description automatically generated">
            <a:extLst>
              <a:ext uri="{FF2B5EF4-FFF2-40B4-BE49-F238E27FC236}">
                <a16:creationId xmlns:a16="http://schemas.microsoft.com/office/drawing/2014/main" id="{6C385F25-BF94-E699-4D95-53382C4633D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04090" y="7863841"/>
            <a:ext cx="612310" cy="1148080"/>
          </a:xfrm>
          <a:prstGeom prst="rect">
            <a:avLst/>
          </a:prstGeom>
        </p:spPr>
      </p:pic>
      <p:pic>
        <p:nvPicPr>
          <p:cNvPr id="31" name="Picture 30" descr="A green and blue silhouette of a dog&#10;&#10;Description automatically generated">
            <a:extLst>
              <a:ext uri="{FF2B5EF4-FFF2-40B4-BE49-F238E27FC236}">
                <a16:creationId xmlns:a16="http://schemas.microsoft.com/office/drawing/2014/main" id="{9DB61B73-DB2B-813B-098D-8653D494E4D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90192" y="3585638"/>
            <a:ext cx="892469" cy="1483282"/>
          </a:xfrm>
          <a:prstGeom prst="rect">
            <a:avLst/>
          </a:prstGeom>
        </p:spPr>
      </p:pic>
      <p:pic>
        <p:nvPicPr>
          <p:cNvPr id="33" name="Picture 32" descr="A building with a clock on top&#10;&#10;Description automatically generated">
            <a:extLst>
              <a:ext uri="{FF2B5EF4-FFF2-40B4-BE49-F238E27FC236}">
                <a16:creationId xmlns:a16="http://schemas.microsoft.com/office/drawing/2014/main" id="{4A83E2A0-F6D3-BF2A-3478-EDD7E373D58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5640" y="6304363"/>
            <a:ext cx="1153158" cy="876943"/>
          </a:xfrm>
          <a:prstGeom prst="rect">
            <a:avLst/>
          </a:prstGeom>
        </p:spPr>
      </p:pic>
    </p:spTree>
    <p:extLst>
      <p:ext uri="{BB962C8B-B14F-4D97-AF65-F5344CB8AC3E}">
        <p14:creationId xmlns:p14="http://schemas.microsoft.com/office/powerpoint/2010/main" val="571003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ADA95D-0436-8B21-2937-3D647639E62D}"/>
              </a:ext>
            </a:extLst>
          </p:cNvPr>
          <p:cNvPicPr>
            <a:picLocks noGrp="1" noRot="1" noChangeAspect="1" noMove="1" noResize="1" noEditPoints="1" noAdjustHandles="1" noChangeArrowheads="1" noChangeShapeType="1" noCrop="1"/>
          </p:cNvPicPr>
          <p:nvPr/>
        </p:nvPicPr>
        <p:blipFill rotWithShape="1">
          <a:blip r:embed="rId2"/>
          <a:srcRect b="46743"/>
          <a:stretch/>
        </p:blipFill>
        <p:spPr>
          <a:xfrm rot="16200000">
            <a:off x="-2489975" y="4049368"/>
            <a:ext cx="9725564" cy="1987700"/>
          </a:xfrm>
          <a:prstGeom prst="rect">
            <a:avLst/>
          </a:prstGeom>
        </p:spPr>
      </p:pic>
      <p:pic>
        <p:nvPicPr>
          <p:cNvPr id="5" name="Picture 4">
            <a:extLst>
              <a:ext uri="{FF2B5EF4-FFF2-40B4-BE49-F238E27FC236}">
                <a16:creationId xmlns:a16="http://schemas.microsoft.com/office/drawing/2014/main" id="{C12C30DE-29F2-F21D-4694-F7EC800537AA}"/>
              </a:ext>
            </a:extLst>
          </p:cNvPr>
          <p:cNvPicPr>
            <a:picLocks noGrp="1" noRot="1" noChangeAspect="1" noMove="1" noResize="1" noEditPoints="1" noAdjustHandles="1" noChangeArrowheads="1" noChangeShapeType="1" noCrop="1"/>
          </p:cNvPicPr>
          <p:nvPr/>
        </p:nvPicPr>
        <p:blipFill rotWithShape="1">
          <a:blip r:embed="rId2"/>
          <a:srcRect t="53257"/>
          <a:stretch/>
        </p:blipFill>
        <p:spPr>
          <a:xfrm rot="16200000">
            <a:off x="42262" y="4170908"/>
            <a:ext cx="9725564" cy="1744620"/>
          </a:xfrm>
          <a:prstGeom prst="rect">
            <a:avLst/>
          </a:prstGeom>
        </p:spPr>
      </p:pic>
      <p:sp>
        <p:nvSpPr>
          <p:cNvPr id="6" name="Rectangle: Rounded Corners 5">
            <a:extLst>
              <a:ext uri="{FF2B5EF4-FFF2-40B4-BE49-F238E27FC236}">
                <a16:creationId xmlns:a16="http://schemas.microsoft.com/office/drawing/2014/main" id="{240828E0-5DF0-3CEF-4F51-6E4CFB2B0875}"/>
              </a:ext>
            </a:extLst>
          </p:cNvPr>
          <p:cNvSpPr/>
          <p:nvPr/>
        </p:nvSpPr>
        <p:spPr>
          <a:xfrm rot="16200000">
            <a:off x="-3789598" y="4718169"/>
            <a:ext cx="9000802"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Kings and Queens of Great Britain 1700 to present day</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7" name="Picture 6">
            <a:extLst>
              <a:ext uri="{FF2B5EF4-FFF2-40B4-BE49-F238E27FC236}">
                <a16:creationId xmlns:a16="http://schemas.microsoft.com/office/drawing/2014/main" id="{34F00095-5278-D349-6B20-18A76CD68370}"/>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rot="16200000">
            <a:off x="4841009" y="1330642"/>
            <a:ext cx="3204845" cy="543560"/>
          </a:xfrm>
          <a:prstGeom prst="rect">
            <a:avLst/>
          </a:prstGeom>
        </p:spPr>
      </p:pic>
    </p:spTree>
    <p:extLst>
      <p:ext uri="{BB962C8B-B14F-4D97-AF65-F5344CB8AC3E}">
        <p14:creationId xmlns:p14="http://schemas.microsoft.com/office/powerpoint/2010/main" val="4159081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6800AF-2768-4F62-B3CC-8C6401AC4C4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3653155" y="9362440"/>
            <a:ext cx="3204845" cy="543560"/>
          </a:xfrm>
          <a:prstGeom prst="rect">
            <a:avLst/>
          </a:prstGeom>
        </p:spPr>
      </p:pic>
      <p:sp>
        <p:nvSpPr>
          <p:cNvPr id="35" name="Rectangle: Rounded Corners 34">
            <a:extLst>
              <a:ext uri="{FF2B5EF4-FFF2-40B4-BE49-F238E27FC236}">
                <a16:creationId xmlns:a16="http://schemas.microsoft.com/office/drawing/2014/main" id="{0A4E79B0-0922-655A-8937-0F9048B4BB4D}"/>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Biography: Isambard Kingdom Brunel</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2" name="Rectangle: Rounded Corners 1">
            <a:extLst>
              <a:ext uri="{FF2B5EF4-FFF2-40B4-BE49-F238E27FC236}">
                <a16:creationId xmlns:a16="http://schemas.microsoft.com/office/drawing/2014/main" id="{BBE90734-DD6D-7C7E-6826-E9DB4F20DA47}"/>
              </a:ext>
            </a:extLst>
          </p:cNvPr>
          <p:cNvSpPr/>
          <p:nvPr/>
        </p:nvSpPr>
        <p:spPr>
          <a:xfrm>
            <a:off x="430305" y="924805"/>
            <a:ext cx="5997388" cy="640760"/>
          </a:xfrm>
          <a:prstGeom prst="roundRect">
            <a:avLst>
              <a:gd name="adj" fmla="val 14331"/>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GB" sz="14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TASK</a:t>
            </a:r>
            <a:r>
              <a:rPr kumimoji="0" lang="en-GB" sz="1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a:t>
            </a:r>
            <a: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Write a </a:t>
            </a:r>
            <a:r>
              <a:rPr kumimoji="0" lang="en-GB"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biography</a:t>
            </a:r>
            <a: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of Brunel, using the biography cards. </a:t>
            </a:r>
            <a:b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br>
            <a: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For each card, add some extra detail from the film. </a:t>
            </a:r>
            <a:endParaRPr kumimoji="0" lang="en-GB" sz="1200" b="0" i="1" u="none" strike="noStrike" kern="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Arial"/>
            </a:endParaRPr>
          </a:p>
        </p:txBody>
      </p:sp>
      <p:pic>
        <p:nvPicPr>
          <p:cNvPr id="3" name="Picture 2" descr="A hand holding a pencil&#10;&#10;Description automatically generated">
            <a:extLst>
              <a:ext uri="{FF2B5EF4-FFF2-40B4-BE49-F238E27FC236}">
                <a16:creationId xmlns:a16="http://schemas.microsoft.com/office/drawing/2014/main" id="{6E6F8A7D-6C18-A0E3-6835-6980722AC88A}"/>
              </a:ext>
            </a:extLst>
          </p:cNvPr>
          <p:cNvPicPr>
            <a:picLocks noChangeAspect="1"/>
          </p:cNvPicPr>
          <p:nvPr/>
        </p:nvPicPr>
        <p:blipFill>
          <a:blip r:embed="rId3"/>
          <a:stretch>
            <a:fillRect/>
          </a:stretch>
        </p:blipFill>
        <p:spPr>
          <a:xfrm>
            <a:off x="5422116" y="658369"/>
            <a:ext cx="1133163" cy="851006"/>
          </a:xfrm>
          <a:prstGeom prst="rect">
            <a:avLst/>
          </a:prstGeom>
        </p:spPr>
      </p:pic>
      <p:sp>
        <p:nvSpPr>
          <p:cNvPr id="5" name="Rectangle: Rounded Corners 4">
            <a:extLst>
              <a:ext uri="{FF2B5EF4-FFF2-40B4-BE49-F238E27FC236}">
                <a16:creationId xmlns:a16="http://schemas.microsoft.com/office/drawing/2014/main" id="{3429D874-4785-B58C-0BAF-3247F4639305}"/>
              </a:ext>
            </a:extLst>
          </p:cNvPr>
          <p:cNvSpPr/>
          <p:nvPr/>
        </p:nvSpPr>
        <p:spPr>
          <a:xfrm>
            <a:off x="430305" y="1698266"/>
            <a:ext cx="5997388" cy="7549365"/>
          </a:xfrm>
          <a:prstGeom prst="roundRect">
            <a:avLst>
              <a:gd name="adj" fmla="val 2870"/>
            </a:avLst>
          </a:prstGeom>
          <a:no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Brunel was born in  __________________________________________ __________________________________________________________ __________________________________________________________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He moved to _______________________________________________ __________________________________________________________ __________________________________________________________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He was sent away to  ________________________________________ __________________________________________________________ __________________________________________________________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Aged 14, Brunel was sent to ___________________________________ __________________________________________________________ __________________________________________________________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In 1821, he worked as  _______________________________________ __________________________________________________________ ______________________________________________________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Aged 16, Brunel returned to _______________________________ _____________________________________________________</a:t>
            </a:r>
            <a:b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____________________________________________________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Aged 30, Brunel married _________________________________</a:t>
            </a:r>
            <a:b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____________________________________________________</a:t>
            </a:r>
            <a:b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____________________________________________________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Brunel died ___________________________________________ _____________________________________________________</a:t>
            </a:r>
            <a:b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b="0" i="0" u="none" strike="noStrike" kern="0" cap="none" spc="0" normalizeH="0" baseline="0" noProof="0" dirty="0">
                <a:ln>
                  <a:noFill/>
                </a:ln>
                <a:solidFill>
                  <a:srgbClr val="2F2967"/>
                </a:solidFill>
                <a:effectLst/>
                <a:uLnTx/>
                <a:uFillTx/>
                <a:latin typeface="Arial"/>
                <a:ea typeface="+mn-ea"/>
                <a:cs typeface="+mn-cs"/>
                <a:sym typeface="Arial"/>
              </a:rPr>
              <a:t>___________________________________________________</a:t>
            </a: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a:p>
            <a:pPr marL="0" marR="0" lvl="0" indent="0" algn="l" defTabSz="914400" rtl="0" eaLnBrk="1" fontAlgn="auto" latinLnBrk="0" hangingPunct="1">
              <a:lnSpc>
                <a:spcPct val="110000"/>
              </a:lnSpc>
              <a:spcBef>
                <a:spcPts val="0"/>
              </a:spcBef>
              <a:spcAft>
                <a:spcPts val="0"/>
              </a:spcAft>
              <a:buClr>
                <a:srgbClr val="2C2B64"/>
              </a:buClr>
              <a:buSzTx/>
              <a:buFontTx/>
              <a:buNone/>
              <a:tabLst/>
              <a:defRPr/>
            </a:pPr>
            <a:endParaRPr kumimoji="0" lang="en-GB" sz="14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6" name="Picture 5" descr="A person in a suit and top hat&#10;&#10;Description automatically generated">
            <a:extLst>
              <a:ext uri="{FF2B5EF4-FFF2-40B4-BE49-F238E27FC236}">
                <a16:creationId xmlns:a16="http://schemas.microsoft.com/office/drawing/2014/main" id="{5160C02B-191B-3C88-DF0B-D2C830D2BC79}"/>
              </a:ext>
            </a:extLst>
          </p:cNvPr>
          <p:cNvPicPr>
            <a:picLocks noGrp="1" noRot="1" noChangeAspect="1" noMove="1" noResize="1" noEditPoints="1" noAdjustHandles="1" noChangeArrowheads="1" noChangeShapeType="1" noCrop="1"/>
          </p:cNvPicPr>
          <p:nvPr/>
        </p:nvPicPr>
        <p:blipFill rotWithShape="1">
          <a:blip r:embed="rId4"/>
          <a:srcRect l="30805" t="10682" r="24728"/>
          <a:stretch/>
        </p:blipFill>
        <p:spPr>
          <a:xfrm>
            <a:off x="5578997" y="5949386"/>
            <a:ext cx="1279003" cy="3356863"/>
          </a:xfrm>
          <a:prstGeom prst="rect">
            <a:avLst/>
          </a:prstGeom>
        </p:spPr>
      </p:pic>
    </p:spTree>
    <p:extLst>
      <p:ext uri="{BB962C8B-B14F-4D97-AF65-F5344CB8AC3E}">
        <p14:creationId xmlns:p14="http://schemas.microsoft.com/office/powerpoint/2010/main" val="677879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The history of Box Tunnel, Wiltshire - Network Rail">
            <a:extLst>
              <a:ext uri="{FF2B5EF4-FFF2-40B4-BE49-F238E27FC236}">
                <a16:creationId xmlns:a16="http://schemas.microsoft.com/office/drawing/2014/main" id="{859D6486-4319-AF20-65C1-D0CE2C221471}"/>
              </a:ext>
            </a:extLst>
          </p:cNvPr>
          <p:cNvPicPr>
            <a:picLocks noChangeAspect="1" noChangeArrowheads="1"/>
          </p:cNvPicPr>
          <p:nvPr/>
        </p:nvPicPr>
        <p:blipFill rotWithShape="1">
          <a:blip r:embed="rId2">
            <a:grayscl/>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b="32815"/>
          <a:stretch/>
        </p:blipFill>
        <p:spPr bwMode="auto">
          <a:xfrm>
            <a:off x="3565218" y="7816143"/>
            <a:ext cx="2862474" cy="109423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2">
            <a:extLst>
              <a:ext uri="{FF2B5EF4-FFF2-40B4-BE49-F238E27FC236}">
                <a16:creationId xmlns:a16="http://schemas.microsoft.com/office/drawing/2014/main" id="{0767D0FA-7195-4FFB-B722-711AD782CF14}"/>
              </a:ext>
            </a:extLst>
          </p:cNvPr>
          <p:cNvGraphicFramePr>
            <a:graphicFrameLocks noGrp="1" noDrilldown="1" noMove="1" noResize="1"/>
          </p:cNvGraphicFramePr>
          <p:nvPr>
            <p:extLst>
              <p:ext uri="{D42A27DB-BD31-4B8C-83A1-F6EECF244321}">
                <p14:modId xmlns:p14="http://schemas.microsoft.com/office/powerpoint/2010/main" val="4034214223"/>
              </p:ext>
            </p:extLst>
          </p:nvPr>
        </p:nvGraphicFramePr>
        <p:xfrm>
          <a:off x="0" y="0"/>
          <a:ext cx="6858000" cy="9906000"/>
        </p:xfrm>
        <a:graphic>
          <a:graphicData uri="http://schemas.openxmlformats.org/drawingml/2006/table">
            <a:tbl>
              <a:tblPr firstRow="1" bandRow="1">
                <a:tableStyleId>{5940675A-B579-460E-94D1-54222C63F5DA}</a:tableStyleId>
              </a:tblPr>
              <a:tblGrid>
                <a:gridCol w="6858000">
                  <a:extLst>
                    <a:ext uri="{9D8B030D-6E8A-4147-A177-3AD203B41FA5}">
                      <a16:colId xmlns:a16="http://schemas.microsoft.com/office/drawing/2014/main" val="3408197159"/>
                    </a:ext>
                  </a:extLst>
                </a:gridCol>
              </a:tblGrid>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892524939"/>
                  </a:ext>
                </a:extLst>
              </a:tr>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tx1"/>
                      </a:solidFill>
                      <a:prstDash val="dot"/>
                      <a:round/>
                      <a:headEnd type="none" w="med" len="med"/>
                      <a:tailEnd type="none" w="med" len="med"/>
                    </a:lnT>
                    <a:lnB w="6350" cap="flat" cmpd="sng" algn="ctr">
                      <a:noFill/>
                      <a:prstDash val="dot"/>
                      <a:round/>
                      <a:headEnd type="none" w="med" len="med"/>
                      <a:tailEnd type="none" w="med" len="med"/>
                    </a:lnB>
                  </a:tcPr>
                </a:tc>
                <a:extLst>
                  <a:ext uri="{0D108BD9-81ED-4DB2-BD59-A6C34878D82A}">
                    <a16:rowId xmlns:a16="http://schemas.microsoft.com/office/drawing/2014/main" val="2281861112"/>
                  </a:ext>
                </a:extLst>
              </a:tr>
            </a:tbl>
          </a:graphicData>
        </a:graphic>
      </p:graphicFrame>
      <p:pic>
        <p:nvPicPr>
          <p:cNvPr id="26" name="Picture 25">
            <a:extLst>
              <a:ext uri="{FF2B5EF4-FFF2-40B4-BE49-F238E27FC236}">
                <a16:creationId xmlns:a16="http://schemas.microsoft.com/office/drawing/2014/main" id="{5B143863-3820-2E74-523C-0D334A853A52}"/>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282441" y="4440615"/>
            <a:ext cx="2575559" cy="436830"/>
          </a:xfrm>
          <a:prstGeom prst="rect">
            <a:avLst/>
          </a:prstGeom>
        </p:spPr>
      </p:pic>
      <p:sp>
        <p:nvSpPr>
          <p:cNvPr id="38" name="Rectangle: Rounded Corners 37">
            <a:extLst>
              <a:ext uri="{FF2B5EF4-FFF2-40B4-BE49-F238E27FC236}">
                <a16:creationId xmlns:a16="http://schemas.microsoft.com/office/drawing/2014/main" id="{3FAE28D2-E1A9-524B-64C5-AF30804CE81E}"/>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The Thames Tunnel</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0" name="Picture 39">
            <a:extLst>
              <a:ext uri="{FF2B5EF4-FFF2-40B4-BE49-F238E27FC236}">
                <a16:creationId xmlns:a16="http://schemas.microsoft.com/office/drawing/2014/main" id="{49B13F25-745D-37C5-0AE5-AF826D294004}"/>
              </a:ext>
            </a:extLst>
          </p:cNvPr>
          <p:cNvPicPr/>
          <p:nvPr/>
        </p:nvPicPr>
        <p:blipFill>
          <a:blip r:embed="rId4">
            <a:extLst>
              <a:ext uri="{28A0092B-C50C-407E-A947-70E740481C1C}">
                <a14:useLocalDpi xmlns:a14="http://schemas.microsoft.com/office/drawing/2010/main" val="0"/>
              </a:ext>
            </a:extLst>
          </a:blip>
          <a:stretch>
            <a:fillRect/>
          </a:stretch>
        </p:blipFill>
        <p:spPr>
          <a:xfrm>
            <a:off x="4282441" y="9350892"/>
            <a:ext cx="2575559" cy="436830"/>
          </a:xfrm>
          <a:prstGeom prst="rect">
            <a:avLst/>
          </a:prstGeom>
        </p:spPr>
      </p:pic>
      <p:sp>
        <p:nvSpPr>
          <p:cNvPr id="41" name="Rectangle: Rounded Corners 40">
            <a:extLst>
              <a:ext uri="{FF2B5EF4-FFF2-40B4-BE49-F238E27FC236}">
                <a16:creationId xmlns:a16="http://schemas.microsoft.com/office/drawing/2014/main" id="{B47047C1-D111-011E-D921-42651954B5DB}"/>
              </a:ext>
            </a:extLst>
          </p:cNvPr>
          <p:cNvSpPr/>
          <p:nvPr/>
        </p:nvSpPr>
        <p:spPr>
          <a:xfrm>
            <a:off x="430305" y="5232718"/>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buClr>
                <a:srgbClr val="000000"/>
              </a:buClr>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The Great Western Railway</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3" name="Rectangle 2">
            <a:extLst>
              <a:ext uri="{FF2B5EF4-FFF2-40B4-BE49-F238E27FC236}">
                <a16:creationId xmlns:a16="http://schemas.microsoft.com/office/drawing/2014/main" id="{85948DE7-8959-D5D0-CD47-782F34E6FDF6}"/>
              </a:ext>
            </a:extLst>
          </p:cNvPr>
          <p:cNvSpPr/>
          <p:nvPr/>
        </p:nvSpPr>
        <p:spPr>
          <a:xfrm>
            <a:off x="318655" y="947492"/>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Brunel worked on the Thames Tunnel with his father from 1825.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In 1827, the tunnel roof collapsed.  People doubted if a tunnel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underneath the river could be built safely. So,  Brunel held a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banquet in the tunnel to restore confidence. </a:t>
            </a:r>
          </a:p>
          <a:p>
            <a:pPr marL="1787525"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L="1787525"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In 1828, the roof of the tunnel collapsed again, and Brunel was lucky to get out alive.  He was badly injured and went to stay in Brislington in Bristol to recover. </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The Tunnel was finished in 1843.  However, the entrance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was not wide enough to allow the passage of carriages.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It was, nonetheless, the first underwater tunnel in the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world. Now it is part of the London Underground network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and carries trains.</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 name="Picture 2" descr="Thames Tunnel, London, 19th century - Stock Image - C040/9335 - Science  Photo Library">
            <a:extLst>
              <a:ext uri="{FF2B5EF4-FFF2-40B4-BE49-F238E27FC236}">
                <a16:creationId xmlns:a16="http://schemas.microsoft.com/office/drawing/2014/main" id="{51270665-2FC7-CEB1-2636-A3A1EA2022A0}"/>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021231" y="3122074"/>
            <a:ext cx="1504955" cy="133390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 banquet in a tunnel. There are two men front left, with a large table up some steps behind them. In the far background is a military brass band.">
            <a:extLst>
              <a:ext uri="{FF2B5EF4-FFF2-40B4-BE49-F238E27FC236}">
                <a16:creationId xmlns:a16="http://schemas.microsoft.com/office/drawing/2014/main" id="{ABE42535-4194-8A35-D2DE-EDEB0EF2D3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6553" y="941314"/>
            <a:ext cx="951139" cy="11693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looding during the excavation of the Thames Tunnel, London - Stock Image -  C045/4213 - Science Photo Library">
            <a:extLst>
              <a:ext uri="{FF2B5EF4-FFF2-40B4-BE49-F238E27FC236}">
                <a16:creationId xmlns:a16="http://schemas.microsoft.com/office/drawing/2014/main" id="{F56A12C7-A48C-2536-E454-A31849AAE9D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9381"/>
          <a:stretch/>
        </p:blipFill>
        <p:spPr bwMode="auto">
          <a:xfrm>
            <a:off x="402597" y="2110643"/>
            <a:ext cx="1741520" cy="98049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B7BD1B2F-BD28-9FFE-2DF4-9E9CF507B95B}"/>
              </a:ext>
            </a:extLst>
          </p:cNvPr>
          <p:cNvSpPr/>
          <p:nvPr/>
        </p:nvSpPr>
        <p:spPr>
          <a:xfrm>
            <a:off x="333896" y="5875924"/>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In 1833, Brunel was appointed chief engineer of the Great Western Railway. He walked the entire route of the railway from London to Bristol, to make calculations to guarantee the railway’s success. Rumour has it, he kept his packed lunch every day underneath his hat.  </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The railway features several famous structures: The Box Tunnel and the Maidenhead Bridge. Trains started running from London to Bristol in 1841. </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endParaRPr lang="en-GB" sz="1400" kern="0" dirty="0">
              <a:solidFill>
                <a:srgbClr val="2F2967"/>
              </a:solidFill>
              <a:latin typeface="Arial"/>
              <a:sym typeface="Arial"/>
            </a:endParaRP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endParaRPr lang="en-GB" sz="1400" kern="0" dirty="0">
              <a:solidFill>
                <a:srgbClr val="2F2967"/>
              </a:solidFill>
              <a:latin typeface="Arial"/>
              <a:sym typeface="Arial"/>
            </a:endParaRPr>
          </a:p>
          <a:p>
            <a:pPr marR="0" lvl="0" algn="r"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r" defTabSz="914400" rtl="0" eaLnBrk="1" fontAlgn="auto" latinLnBrk="0" hangingPunct="1">
              <a:lnSpc>
                <a:spcPct val="110000"/>
              </a:lnSpc>
              <a:buClr>
                <a:srgbClr val="2C2B64"/>
              </a:buClr>
              <a:buSzTx/>
              <a:tabLst/>
              <a:defRPr/>
            </a:pPr>
            <a:endParaRPr lang="en-GB" sz="1400" kern="0" dirty="0">
              <a:solidFill>
                <a:srgbClr val="2F2967"/>
              </a:solidFill>
              <a:latin typeface="Arial"/>
              <a:sym typeface="Arial"/>
            </a:endParaRPr>
          </a:p>
          <a:p>
            <a:pPr marR="0" lvl="0" algn="r"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       Box Tunnel 	</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8" name="Picture 7" descr="A train on the tracks&#10;&#10;Description automatically generated">
            <a:extLst>
              <a:ext uri="{FF2B5EF4-FFF2-40B4-BE49-F238E27FC236}">
                <a16:creationId xmlns:a16="http://schemas.microsoft.com/office/drawing/2014/main" id="{0BBD72A6-25B7-3BE7-E2B2-B21479F90E7C}"/>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425582" y="7626947"/>
            <a:ext cx="2899509" cy="1820247"/>
          </a:xfrm>
          <a:prstGeom prst="rect">
            <a:avLst/>
          </a:prstGeom>
        </p:spPr>
      </p:pic>
      <p:pic>
        <p:nvPicPr>
          <p:cNvPr id="1026" name="Picture 2" descr="Maps of Broad Gauge Railways – Richard's Treasure Chest">
            <a:extLst>
              <a:ext uri="{FF2B5EF4-FFF2-40B4-BE49-F238E27FC236}">
                <a16:creationId xmlns:a16="http://schemas.microsoft.com/office/drawing/2014/main" id="{87DF4D50-BE07-5D2A-5F08-1DFF9F07B69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344197">
            <a:off x="2897890" y="8523438"/>
            <a:ext cx="1522194" cy="1097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696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0767D0FA-7195-4FFB-B722-711AD782CF14}"/>
              </a:ext>
            </a:extLst>
          </p:cNvPr>
          <p:cNvGraphicFramePr>
            <a:graphicFrameLocks noGrp="1" noDrilldown="1" noMove="1" noResize="1"/>
          </p:cNvGraphicFramePr>
          <p:nvPr/>
        </p:nvGraphicFramePr>
        <p:xfrm>
          <a:off x="0" y="0"/>
          <a:ext cx="6858000" cy="9906000"/>
        </p:xfrm>
        <a:graphic>
          <a:graphicData uri="http://schemas.openxmlformats.org/drawingml/2006/table">
            <a:tbl>
              <a:tblPr firstRow="1" bandRow="1">
                <a:tableStyleId>{5940675A-B579-460E-94D1-54222C63F5DA}</a:tableStyleId>
              </a:tblPr>
              <a:tblGrid>
                <a:gridCol w="6858000">
                  <a:extLst>
                    <a:ext uri="{9D8B030D-6E8A-4147-A177-3AD203B41FA5}">
                      <a16:colId xmlns:a16="http://schemas.microsoft.com/office/drawing/2014/main" val="3408197159"/>
                    </a:ext>
                  </a:extLst>
                </a:gridCol>
              </a:tblGrid>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892524939"/>
                  </a:ext>
                </a:extLst>
              </a:tr>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tx1"/>
                      </a:solidFill>
                      <a:prstDash val="dot"/>
                      <a:round/>
                      <a:headEnd type="none" w="med" len="med"/>
                      <a:tailEnd type="none" w="med" len="med"/>
                    </a:lnT>
                    <a:lnB w="6350" cap="flat" cmpd="sng" algn="ctr">
                      <a:noFill/>
                      <a:prstDash val="dot"/>
                      <a:round/>
                      <a:headEnd type="none" w="med" len="med"/>
                      <a:tailEnd type="none" w="med" len="med"/>
                    </a:lnB>
                  </a:tcPr>
                </a:tc>
                <a:extLst>
                  <a:ext uri="{0D108BD9-81ED-4DB2-BD59-A6C34878D82A}">
                    <a16:rowId xmlns:a16="http://schemas.microsoft.com/office/drawing/2014/main" val="2281861112"/>
                  </a:ext>
                </a:extLst>
              </a:tr>
            </a:tbl>
          </a:graphicData>
        </a:graphic>
      </p:graphicFrame>
      <p:pic>
        <p:nvPicPr>
          <p:cNvPr id="26" name="Picture 25">
            <a:extLst>
              <a:ext uri="{FF2B5EF4-FFF2-40B4-BE49-F238E27FC236}">
                <a16:creationId xmlns:a16="http://schemas.microsoft.com/office/drawing/2014/main" id="{5B143863-3820-2E74-523C-0D334A853A5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4282441" y="4551455"/>
            <a:ext cx="2575559" cy="436830"/>
          </a:xfrm>
          <a:prstGeom prst="rect">
            <a:avLst/>
          </a:prstGeom>
        </p:spPr>
      </p:pic>
      <p:sp>
        <p:nvSpPr>
          <p:cNvPr id="38" name="Rectangle: Rounded Corners 37">
            <a:extLst>
              <a:ext uri="{FF2B5EF4-FFF2-40B4-BE49-F238E27FC236}">
                <a16:creationId xmlns:a16="http://schemas.microsoft.com/office/drawing/2014/main" id="{3FAE28D2-E1A9-524B-64C5-AF30804CE81E}"/>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Box Tunnel</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0" name="Picture 39">
            <a:extLst>
              <a:ext uri="{FF2B5EF4-FFF2-40B4-BE49-F238E27FC236}">
                <a16:creationId xmlns:a16="http://schemas.microsoft.com/office/drawing/2014/main" id="{49B13F25-745D-37C5-0AE5-AF826D29400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9350892"/>
            <a:ext cx="2575559" cy="436830"/>
          </a:xfrm>
          <a:prstGeom prst="rect">
            <a:avLst/>
          </a:prstGeom>
        </p:spPr>
      </p:pic>
      <p:sp>
        <p:nvSpPr>
          <p:cNvPr id="41" name="Rectangle: Rounded Corners 40">
            <a:extLst>
              <a:ext uri="{FF2B5EF4-FFF2-40B4-BE49-F238E27FC236}">
                <a16:creationId xmlns:a16="http://schemas.microsoft.com/office/drawing/2014/main" id="{B47047C1-D111-011E-D921-42651954B5DB}"/>
              </a:ext>
            </a:extLst>
          </p:cNvPr>
          <p:cNvSpPr/>
          <p:nvPr/>
        </p:nvSpPr>
        <p:spPr>
          <a:xfrm>
            <a:off x="430305" y="5232718"/>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buClr>
                <a:srgbClr val="000000"/>
              </a:buClr>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a:t>
            </a:r>
            <a:r>
              <a:rPr lang="en-GB" b="1" kern="0" dirty="0">
                <a:solidFill>
                  <a:srgbClr val="2F2967"/>
                </a:solidFill>
                <a:latin typeface="Arial"/>
                <a:sym typeface="Arial"/>
              </a:rPr>
              <a:t>The Maidenhead Bridge</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3" name="Rectangle 2">
            <a:extLst>
              <a:ext uri="{FF2B5EF4-FFF2-40B4-BE49-F238E27FC236}">
                <a16:creationId xmlns:a16="http://schemas.microsoft.com/office/drawing/2014/main" id="{85948DE7-8959-D5D0-CD47-782F34E6FDF6}"/>
              </a:ext>
            </a:extLst>
          </p:cNvPr>
          <p:cNvSpPr/>
          <p:nvPr/>
        </p:nvSpPr>
        <p:spPr>
          <a:xfrm>
            <a:off x="318655" y="864362"/>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Brunel began work on the Box Tunnel in 1836. To take the railway around Box Hill would have involved a long detour. But building a tunnel almost two miles long had never been done before. Tunnel building was dangerous work.  Over 100 men lost their lives during the construction</a:t>
            </a:r>
          </a:p>
          <a:p>
            <a:pPr marR="0" lvl="0" algn="l" defTabSz="914400" rtl="0" eaLnBrk="1" fontAlgn="auto" latinLnBrk="0" hangingPunct="1">
              <a:lnSpc>
                <a:spcPct val="110000"/>
              </a:lnSpc>
              <a:buClr>
                <a:srgbClr val="2C2B64"/>
              </a:buClr>
              <a:buSzTx/>
              <a:tabLst/>
              <a:defRPr/>
            </a:pPr>
            <a:endParaRPr kumimoji="0" lang="en-GB" sz="9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Brunel’s calculations for the tunnel were so accurate that the two teams of men digging from either side of the Box Hill met almost exactly in the middle. The tunnel was opened in 1841. At that time, it was the longest tunnel in the world. The tunnel is still in use today.</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B7BD1B2F-BD28-9FFE-2DF4-9E9CF507B95B}"/>
              </a:ext>
            </a:extLst>
          </p:cNvPr>
          <p:cNvSpPr/>
          <p:nvPr/>
        </p:nvSpPr>
        <p:spPr>
          <a:xfrm>
            <a:off x="333896" y="5806649"/>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When it opened in 1839, the Maidenhead Bridge caused an engineering sensation! Today, it is the longest brick-arch bridge in Europe.</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In order to complete the 190 km railway route from London to Bristol, Brunel had to cross the River Thames at Maidenhead. Brunel designed a brick arch bridge which is still in use today. </a:t>
            </a:r>
          </a:p>
        </p:txBody>
      </p:sp>
      <p:pic>
        <p:nvPicPr>
          <p:cNvPr id="10" name="Picture 4" descr="The history of Box Tunnel, Wiltshire - Network Rail">
            <a:extLst>
              <a:ext uri="{FF2B5EF4-FFF2-40B4-BE49-F238E27FC236}">
                <a16:creationId xmlns:a16="http://schemas.microsoft.com/office/drawing/2014/main" id="{AA947BC9-A9B4-6B6E-053F-2A718DB6A3BB}"/>
              </a:ext>
            </a:extLst>
          </p:cNvPr>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b="32815"/>
          <a:stretch/>
        </p:blipFill>
        <p:spPr bwMode="auto">
          <a:xfrm>
            <a:off x="1521848" y="3045909"/>
            <a:ext cx="3814302" cy="145808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aidenhead Railway Bridge | Neil Pulling | Flickr">
            <a:extLst>
              <a:ext uri="{FF2B5EF4-FFF2-40B4-BE49-F238E27FC236}">
                <a16:creationId xmlns:a16="http://schemas.microsoft.com/office/drawing/2014/main" id="{95AC0708-ABAB-107D-9E48-D2C870003EB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4121" b="16207"/>
          <a:stretch/>
        </p:blipFill>
        <p:spPr bwMode="auto">
          <a:xfrm>
            <a:off x="1361610" y="7366977"/>
            <a:ext cx="4134779" cy="19212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506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BB4FC0F0-114A-41EB-DC94-F39EDB5AD42D}"/>
              </a:ext>
            </a:extLst>
          </p:cNvPr>
          <p:cNvGraphicFramePr>
            <a:graphicFrameLocks noGrp="1" noDrilldown="1" noMove="1" noResize="1"/>
          </p:cNvGraphicFramePr>
          <p:nvPr>
            <p:extLst>
              <p:ext uri="{D42A27DB-BD31-4B8C-83A1-F6EECF244321}">
                <p14:modId xmlns:p14="http://schemas.microsoft.com/office/powerpoint/2010/main" val="3576738421"/>
              </p:ext>
            </p:extLst>
          </p:nvPr>
        </p:nvGraphicFramePr>
        <p:xfrm>
          <a:off x="0" y="0"/>
          <a:ext cx="6858000" cy="9906000"/>
        </p:xfrm>
        <a:graphic>
          <a:graphicData uri="http://schemas.openxmlformats.org/drawingml/2006/table">
            <a:tbl>
              <a:tblPr firstRow="1" bandRow="1">
                <a:tableStyleId>{5940675A-B579-460E-94D1-54222C63F5DA}</a:tableStyleId>
              </a:tblPr>
              <a:tblGrid>
                <a:gridCol w="6858000">
                  <a:extLst>
                    <a:ext uri="{9D8B030D-6E8A-4147-A177-3AD203B41FA5}">
                      <a16:colId xmlns:a16="http://schemas.microsoft.com/office/drawing/2014/main" val="3408197159"/>
                    </a:ext>
                  </a:extLst>
                </a:gridCol>
              </a:tblGrid>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892524939"/>
                  </a:ext>
                </a:extLst>
              </a:tr>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tx1"/>
                      </a:solidFill>
                      <a:prstDash val="dot"/>
                      <a:round/>
                      <a:headEnd type="none" w="med" len="med"/>
                      <a:tailEnd type="none" w="med" len="med"/>
                    </a:lnT>
                    <a:lnB w="6350" cap="flat" cmpd="sng" algn="ctr">
                      <a:noFill/>
                      <a:prstDash val="dot"/>
                      <a:round/>
                      <a:headEnd type="none" w="med" len="med"/>
                      <a:tailEnd type="none" w="med" len="med"/>
                    </a:lnB>
                  </a:tcPr>
                </a:tc>
                <a:extLst>
                  <a:ext uri="{0D108BD9-81ED-4DB2-BD59-A6C34878D82A}">
                    <a16:rowId xmlns:a16="http://schemas.microsoft.com/office/drawing/2014/main" val="2281861112"/>
                  </a:ext>
                </a:extLst>
              </a:tr>
            </a:tbl>
          </a:graphicData>
        </a:graphic>
      </p:graphicFrame>
      <p:sp>
        <p:nvSpPr>
          <p:cNvPr id="38" name="Rectangle: Rounded Corners 37">
            <a:extLst>
              <a:ext uri="{FF2B5EF4-FFF2-40B4-BE49-F238E27FC236}">
                <a16:creationId xmlns:a16="http://schemas.microsoft.com/office/drawing/2014/main" id="{3FAE28D2-E1A9-524B-64C5-AF30804CE81E}"/>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Bristol Temple Meads</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0" name="Picture 39">
            <a:extLst>
              <a:ext uri="{FF2B5EF4-FFF2-40B4-BE49-F238E27FC236}">
                <a16:creationId xmlns:a16="http://schemas.microsoft.com/office/drawing/2014/main" id="{49B13F25-745D-37C5-0AE5-AF826D29400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9350892"/>
            <a:ext cx="2575559" cy="436830"/>
          </a:xfrm>
          <a:prstGeom prst="rect">
            <a:avLst/>
          </a:prstGeom>
        </p:spPr>
      </p:pic>
      <p:sp>
        <p:nvSpPr>
          <p:cNvPr id="41" name="Rectangle: Rounded Corners 40">
            <a:extLst>
              <a:ext uri="{FF2B5EF4-FFF2-40B4-BE49-F238E27FC236}">
                <a16:creationId xmlns:a16="http://schemas.microsoft.com/office/drawing/2014/main" id="{B47047C1-D111-011E-D921-42651954B5DB}"/>
              </a:ext>
            </a:extLst>
          </p:cNvPr>
          <p:cNvSpPr/>
          <p:nvPr/>
        </p:nvSpPr>
        <p:spPr>
          <a:xfrm>
            <a:off x="430305" y="5232718"/>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buClr>
                <a:srgbClr val="000000"/>
              </a:buClr>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a:t>
            </a:r>
            <a:r>
              <a:rPr lang="en-GB" b="1" kern="0" dirty="0">
                <a:solidFill>
                  <a:srgbClr val="2F2967"/>
                </a:solidFill>
                <a:latin typeface="Arial"/>
                <a:sym typeface="Arial"/>
              </a:rPr>
              <a:t>The Royal Albert Bridge</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3" name="Rectangle 2">
            <a:extLst>
              <a:ext uri="{FF2B5EF4-FFF2-40B4-BE49-F238E27FC236}">
                <a16:creationId xmlns:a16="http://schemas.microsoft.com/office/drawing/2014/main" id="{85948DE7-8959-D5D0-CD47-782F34E6FDF6}"/>
              </a:ext>
            </a:extLst>
          </p:cNvPr>
          <p:cNvSpPr/>
          <p:nvPr/>
        </p:nvSpPr>
        <p:spPr>
          <a:xfrm>
            <a:off x="318655" y="864362"/>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327275" marR="0" lvl="0" algn="l" defTabSz="914400" rtl="0" eaLnBrk="1" fontAlgn="auto" latinLnBrk="0" hangingPunct="1">
              <a:lnSpc>
                <a:spcPct val="110000"/>
              </a:lnSpc>
              <a:buClr>
                <a:srgbClr val="2C2B64"/>
              </a:buClr>
              <a:buSzTx/>
              <a:tabLst/>
              <a:defRPr/>
            </a:pPr>
            <a:endParaRPr kumimoji="0" lang="en-GB" sz="1200" i="0" u="none" strike="noStrike" kern="0" cap="none" spc="0" normalizeH="0" baseline="0" noProof="0" dirty="0">
              <a:ln>
                <a:noFill/>
              </a:ln>
              <a:solidFill>
                <a:srgbClr val="2C2B64"/>
              </a:solidFill>
              <a:effectLst/>
              <a:uLnTx/>
              <a:uFillTx/>
              <a:latin typeface="Arial"/>
              <a:ea typeface="+mn-ea"/>
              <a:cs typeface="+mn-cs"/>
              <a:sym typeface="Arial"/>
            </a:endParaRPr>
          </a:p>
          <a:p>
            <a:pPr marL="2327275" marR="0" lvl="0" algn="l" defTabSz="914400" rtl="0" eaLnBrk="1" fontAlgn="auto" latinLnBrk="0" hangingPunct="1">
              <a:lnSpc>
                <a:spcPct val="110000"/>
              </a:lnSpc>
              <a:buClr>
                <a:srgbClr val="2C2B64"/>
              </a:buClr>
              <a:buSzTx/>
              <a:tabLst/>
              <a:defRPr/>
            </a:pPr>
            <a:r>
              <a:rPr kumimoji="0" lang="en-GB" i="0" u="none" strike="noStrike" kern="0" cap="none" spc="0" normalizeH="0" baseline="0" noProof="0" dirty="0">
                <a:ln>
                  <a:noFill/>
                </a:ln>
                <a:solidFill>
                  <a:srgbClr val="2C2B64"/>
                </a:solidFill>
                <a:effectLst/>
                <a:uLnTx/>
                <a:uFillTx/>
                <a:latin typeface="Arial"/>
                <a:ea typeface="+mn-ea"/>
                <a:cs typeface="+mn-cs"/>
                <a:sym typeface="Arial"/>
              </a:rPr>
              <a:t>Brunel designed Bristol Temple Meads Station. The original building opened in 1841.</a:t>
            </a:r>
          </a:p>
          <a:p>
            <a:pPr marL="2244725" marR="0" lvl="0" algn="l" defTabSz="914400" rtl="0" eaLnBrk="1" fontAlgn="auto" latinLnBrk="0" hangingPunct="1">
              <a:lnSpc>
                <a:spcPct val="110000"/>
              </a:lnSpc>
              <a:buClr>
                <a:srgbClr val="2C2B64"/>
              </a:buClr>
              <a:buSzTx/>
              <a:tabLst/>
              <a:defRPr/>
            </a:pPr>
            <a:endParaRPr lang="en-GB" sz="1400" kern="0" dirty="0">
              <a:solidFill>
                <a:srgbClr val="2C2B64"/>
              </a:solidFill>
              <a:latin typeface="Arial"/>
              <a:sym typeface="Arial"/>
            </a:endParaRP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C2B64"/>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C2B64"/>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endParaRPr lang="en-GB" sz="1400" kern="0" dirty="0">
              <a:solidFill>
                <a:srgbClr val="2C2B64"/>
              </a:solidFill>
              <a:latin typeface="Arial"/>
              <a:sym typeface="Arial"/>
            </a:endParaRP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C2B64"/>
              </a:solidFill>
              <a:effectLst/>
              <a:uLnTx/>
              <a:uFillTx/>
              <a:latin typeface="Arial"/>
              <a:ea typeface="+mn-ea"/>
              <a:cs typeface="+mn-cs"/>
              <a:sym typeface="Arial"/>
            </a:endParaRPr>
          </a:p>
          <a:p>
            <a:pPr marL="2424113" defTabSz="914400">
              <a:lnSpc>
                <a:spcPct val="110000"/>
              </a:lnSpc>
              <a:buClr>
                <a:srgbClr val="2C2B64"/>
              </a:buClr>
              <a:defRPr/>
            </a:pPr>
            <a:r>
              <a:rPr lang="en-GB" dirty="0">
                <a:solidFill>
                  <a:srgbClr val="2C2B64"/>
                </a:solidFill>
                <a:latin typeface="Arial" panose="020B0604020202020204" pitchFamily="34" charset="0"/>
                <a:ea typeface="Calibri"/>
                <a:cs typeface="Arial" panose="020B0604020202020204" pitchFamily="34" charset="0"/>
                <a:sym typeface="Calibri"/>
              </a:rPr>
              <a:t>Brunel designed Paddington Station</a:t>
            </a:r>
            <a:r>
              <a:rPr lang="en-GB" sz="1400" dirty="0">
                <a:solidFill>
                  <a:srgbClr val="2C2B64"/>
                </a:solidFill>
                <a:latin typeface="Arial" panose="020B0604020202020204" pitchFamily="34" charset="0"/>
                <a:ea typeface="Calibri"/>
                <a:cs typeface="Arial" panose="020B0604020202020204" pitchFamily="34" charset="0"/>
                <a:sym typeface="Calibri"/>
              </a:rPr>
              <a:t>. </a:t>
            </a:r>
            <a:r>
              <a:rPr lang="en-GB" dirty="0">
                <a:solidFill>
                  <a:srgbClr val="2C2B64"/>
                </a:solidFill>
                <a:latin typeface="Arial" panose="020B0604020202020204" pitchFamily="34" charset="0"/>
                <a:ea typeface="Calibri"/>
                <a:cs typeface="Arial" panose="020B0604020202020204" pitchFamily="34" charset="0"/>
                <a:sym typeface="Calibri"/>
              </a:rPr>
              <a:t>The main station opened in 1854 and is still in use today.</a:t>
            </a:r>
            <a:endParaRPr lang="en-GB" sz="1400" dirty="0">
              <a:solidFill>
                <a:srgbClr val="2C2B64"/>
              </a:solidFill>
              <a:latin typeface="Arial" panose="020B0604020202020204" pitchFamily="34" charset="0"/>
              <a:ea typeface="Calibri"/>
              <a:cs typeface="Arial" panose="020B0604020202020204" pitchFamily="34" charset="0"/>
              <a:sym typeface="Calibri"/>
            </a:endParaRP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B7BD1B2F-BD28-9FFE-2DF4-9E9CF507B95B}"/>
              </a:ext>
            </a:extLst>
          </p:cNvPr>
          <p:cNvSpPr/>
          <p:nvPr/>
        </p:nvSpPr>
        <p:spPr>
          <a:xfrm>
            <a:off x="333896" y="5806649"/>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The Royal Albert Bridge opened in 1859, the year Brunel died. There is a memorial  plaque to Brunel on the bridge</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Before Brunel designed the bridge across the River Tamar at Plymouth, the journey south to Cornwall was slow. Travellers could use the ferry or make a huge detour to cross the river further north. </a:t>
            </a:r>
          </a:p>
        </p:txBody>
      </p:sp>
      <p:sp>
        <p:nvSpPr>
          <p:cNvPr id="4" name="Rectangle: Rounded Corners 3">
            <a:extLst>
              <a:ext uri="{FF2B5EF4-FFF2-40B4-BE49-F238E27FC236}">
                <a16:creationId xmlns:a16="http://schemas.microsoft.com/office/drawing/2014/main" id="{1AFCBD57-578D-6680-9750-2D5AF35E16D7}"/>
              </a:ext>
            </a:extLst>
          </p:cNvPr>
          <p:cNvSpPr/>
          <p:nvPr/>
        </p:nvSpPr>
        <p:spPr>
          <a:xfrm>
            <a:off x="430305" y="2457969"/>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Paddington Station</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5" name="Picture 2" descr="undefined">
            <a:extLst>
              <a:ext uri="{FF2B5EF4-FFF2-40B4-BE49-F238E27FC236}">
                <a16:creationId xmlns:a16="http://schemas.microsoft.com/office/drawing/2014/main" id="{85273C6E-59BA-6DB7-9EF5-7ECE68395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305" y="896372"/>
            <a:ext cx="2147792" cy="140600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ADDINGTON STATION: All You Need to Know BEFORE You Go (with Photos)">
            <a:extLst>
              <a:ext uri="{FF2B5EF4-FFF2-40B4-BE49-F238E27FC236}">
                <a16:creationId xmlns:a16="http://schemas.microsoft.com/office/drawing/2014/main" id="{44E179A5-E3C5-C5E3-31DE-FAF06E0BDA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305" y="3055413"/>
            <a:ext cx="2252379" cy="169032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E6C3246-D009-8280-67E4-FD71D4774FF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4440615"/>
            <a:ext cx="2575559" cy="436830"/>
          </a:xfrm>
          <a:prstGeom prst="rect">
            <a:avLst/>
          </a:prstGeom>
        </p:spPr>
      </p:pic>
      <p:pic>
        <p:nvPicPr>
          <p:cNvPr id="3076" name="Picture 4" descr="The Royal Albert Bridge">
            <a:extLst>
              <a:ext uri="{FF2B5EF4-FFF2-40B4-BE49-F238E27FC236}">
                <a16:creationId xmlns:a16="http://schemas.microsoft.com/office/drawing/2014/main" id="{16DD3FDD-28F9-687D-E10E-F2DFDB33E50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372" r="3879" b="2827"/>
          <a:stretch/>
        </p:blipFill>
        <p:spPr bwMode="auto">
          <a:xfrm>
            <a:off x="3639260" y="7528257"/>
            <a:ext cx="2788433" cy="170435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Royal Albert Bridge - Wikipedia">
            <a:extLst>
              <a:ext uri="{FF2B5EF4-FFF2-40B4-BE49-F238E27FC236}">
                <a16:creationId xmlns:a16="http://schemas.microsoft.com/office/drawing/2014/main" id="{D0D513AD-7A6E-D106-088B-9B18BD2FEF7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9776"/>
          <a:stretch/>
        </p:blipFill>
        <p:spPr bwMode="auto">
          <a:xfrm>
            <a:off x="430305" y="7528257"/>
            <a:ext cx="2836651" cy="1919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279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2">
            <a:extLst>
              <a:ext uri="{FF2B5EF4-FFF2-40B4-BE49-F238E27FC236}">
                <a16:creationId xmlns:a16="http://schemas.microsoft.com/office/drawing/2014/main" id="{45AFA7FE-FF6A-536E-D1AE-A1F5795AD144}"/>
              </a:ext>
            </a:extLst>
          </p:cNvPr>
          <p:cNvGraphicFramePr>
            <a:graphicFrameLocks noGrp="1" noDrilldown="1" noMove="1" noResize="1"/>
          </p:cNvGraphicFramePr>
          <p:nvPr>
            <p:extLst>
              <p:ext uri="{D42A27DB-BD31-4B8C-83A1-F6EECF244321}">
                <p14:modId xmlns:p14="http://schemas.microsoft.com/office/powerpoint/2010/main" val="2739364893"/>
              </p:ext>
            </p:extLst>
          </p:nvPr>
        </p:nvGraphicFramePr>
        <p:xfrm>
          <a:off x="0" y="0"/>
          <a:ext cx="6858000" cy="9906000"/>
        </p:xfrm>
        <a:graphic>
          <a:graphicData uri="http://schemas.openxmlformats.org/drawingml/2006/table">
            <a:tbl>
              <a:tblPr firstRow="1" bandRow="1">
                <a:tableStyleId>{5940675A-B579-460E-94D1-54222C63F5DA}</a:tableStyleId>
              </a:tblPr>
              <a:tblGrid>
                <a:gridCol w="6858000">
                  <a:extLst>
                    <a:ext uri="{9D8B030D-6E8A-4147-A177-3AD203B41FA5}">
                      <a16:colId xmlns:a16="http://schemas.microsoft.com/office/drawing/2014/main" val="3408197159"/>
                    </a:ext>
                  </a:extLst>
                </a:gridCol>
              </a:tblGrid>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892524939"/>
                  </a:ext>
                </a:extLst>
              </a:tr>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tx1"/>
                      </a:solidFill>
                      <a:prstDash val="dot"/>
                      <a:round/>
                      <a:headEnd type="none" w="med" len="med"/>
                      <a:tailEnd type="none" w="med" len="med"/>
                    </a:lnT>
                    <a:lnB w="6350" cap="flat" cmpd="sng" algn="ctr">
                      <a:noFill/>
                      <a:prstDash val="dot"/>
                      <a:round/>
                      <a:headEnd type="none" w="med" len="med"/>
                      <a:tailEnd type="none" w="med" len="med"/>
                    </a:lnB>
                  </a:tcPr>
                </a:tc>
                <a:extLst>
                  <a:ext uri="{0D108BD9-81ED-4DB2-BD59-A6C34878D82A}">
                    <a16:rowId xmlns:a16="http://schemas.microsoft.com/office/drawing/2014/main" val="2281861112"/>
                  </a:ext>
                </a:extLst>
              </a:tr>
            </a:tbl>
          </a:graphicData>
        </a:graphic>
      </p:graphicFrame>
      <p:sp>
        <p:nvSpPr>
          <p:cNvPr id="38" name="Rectangle: Rounded Corners 37">
            <a:extLst>
              <a:ext uri="{FF2B5EF4-FFF2-40B4-BE49-F238E27FC236}">
                <a16:creationId xmlns:a16="http://schemas.microsoft.com/office/drawing/2014/main" id="{3FAE28D2-E1A9-524B-64C5-AF30804CE81E}"/>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SS Great Western</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0" name="Picture 39">
            <a:extLst>
              <a:ext uri="{FF2B5EF4-FFF2-40B4-BE49-F238E27FC236}">
                <a16:creationId xmlns:a16="http://schemas.microsoft.com/office/drawing/2014/main" id="{49B13F25-745D-37C5-0AE5-AF826D29400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9350892"/>
            <a:ext cx="2575559" cy="436830"/>
          </a:xfrm>
          <a:prstGeom prst="rect">
            <a:avLst/>
          </a:prstGeom>
        </p:spPr>
      </p:pic>
      <p:sp>
        <p:nvSpPr>
          <p:cNvPr id="41" name="Rectangle: Rounded Corners 40">
            <a:extLst>
              <a:ext uri="{FF2B5EF4-FFF2-40B4-BE49-F238E27FC236}">
                <a16:creationId xmlns:a16="http://schemas.microsoft.com/office/drawing/2014/main" id="{B47047C1-D111-011E-D921-42651954B5DB}"/>
              </a:ext>
            </a:extLst>
          </p:cNvPr>
          <p:cNvSpPr/>
          <p:nvPr/>
        </p:nvSpPr>
        <p:spPr>
          <a:xfrm>
            <a:off x="430305" y="5232718"/>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buClr>
                <a:srgbClr val="000000"/>
              </a:buClr>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a:t>
            </a:r>
            <a:r>
              <a:rPr lang="en-GB" b="1" kern="0" dirty="0">
                <a:solidFill>
                  <a:srgbClr val="2F2967"/>
                </a:solidFill>
                <a:latin typeface="Arial"/>
                <a:sym typeface="Arial"/>
              </a:rPr>
              <a:t>SS Great Britain</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B7BD1B2F-BD28-9FFE-2DF4-9E9CF507B95B}"/>
              </a:ext>
            </a:extLst>
          </p:cNvPr>
          <p:cNvSpPr/>
          <p:nvPr/>
        </p:nvSpPr>
        <p:spPr>
          <a:xfrm>
            <a:off x="333896" y="5913329"/>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i="0" u="none" strike="noStrike" kern="0" cap="none" spc="0" normalizeH="0" baseline="0" noProof="0" dirty="0">
                <a:ln>
                  <a:noFill/>
                </a:ln>
                <a:solidFill>
                  <a:srgbClr val="2F2967"/>
                </a:solidFill>
                <a:effectLst/>
                <a:uLnTx/>
                <a:uFillTx/>
                <a:latin typeface="Arial"/>
                <a:ea typeface="+mn-ea"/>
                <a:cs typeface="+mn-cs"/>
                <a:sym typeface="Arial"/>
              </a:rPr>
              <a:t>Brunel’s famous SS Great Britain was launched in 1843. It completed the trans-Atlantic crossing in just 14 days.</a:t>
            </a:r>
          </a:p>
          <a:p>
            <a:pPr marR="0" lvl="0" algn="l" defTabSz="914400" rtl="0" eaLnBrk="1" fontAlgn="auto" latinLnBrk="0" hangingPunct="1">
              <a:lnSpc>
                <a:spcPct val="110000"/>
              </a:lnSpc>
              <a:buClr>
                <a:srgbClr val="2C2B64"/>
              </a:buClr>
              <a:buSzTx/>
              <a:tabLst/>
              <a:defRPr/>
            </a:pPr>
            <a:endParaRPr lang="en-GB" kern="0" dirty="0">
              <a:solidFill>
                <a:srgbClr val="2F2967"/>
              </a:solidFill>
              <a:latin typeface="Arial"/>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Following the success of the SS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Great Western, Brunel and his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associates began working on a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sister ship. This time, they decided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to construct the SS Great Britain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with an iron hull and a revolutionary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screw propeller. </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6" name="Picture 5">
            <a:extLst>
              <a:ext uri="{FF2B5EF4-FFF2-40B4-BE49-F238E27FC236}">
                <a16:creationId xmlns:a16="http://schemas.microsoft.com/office/drawing/2014/main" id="{8E6C3246-D009-8280-67E4-FD71D4774FF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4440615"/>
            <a:ext cx="2575559" cy="436830"/>
          </a:xfrm>
          <a:prstGeom prst="rect">
            <a:avLst/>
          </a:prstGeom>
        </p:spPr>
      </p:pic>
      <p:sp>
        <p:nvSpPr>
          <p:cNvPr id="2" name="Rectangle 1">
            <a:extLst>
              <a:ext uri="{FF2B5EF4-FFF2-40B4-BE49-F238E27FC236}">
                <a16:creationId xmlns:a16="http://schemas.microsoft.com/office/drawing/2014/main" id="{F4FB3D48-C3FB-4C86-2445-FEE83DEAB1E9}"/>
              </a:ext>
            </a:extLst>
          </p:cNvPr>
          <p:cNvSpPr/>
          <p:nvPr/>
        </p:nvSpPr>
        <p:spPr>
          <a:xfrm>
            <a:off x="318655" y="947492"/>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In 1841, The SS Great Western sailed successfully from Bristol to New York in just 15 days! </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Brunel’s first ship, the SS Great Western, was enormous. It  had a wooden hull. People didn’t believe a boat that big could make it across the Atlantic.  When she was sailing down to Avonmouth, a fire broke out in the engine room. Brunel was injured falling down a burnt ladder. Many passengers cancelled their tickets for the maiden voyage. </a:t>
            </a:r>
          </a:p>
          <a:p>
            <a:pPr marR="0" lvl="0" algn="l" defTabSz="914400" rtl="0" eaLnBrk="1" fontAlgn="auto" latinLnBrk="0" hangingPunct="1">
              <a:lnSpc>
                <a:spcPct val="110000"/>
              </a:lnSpc>
              <a:buClr>
                <a:srgbClr val="2C2B64"/>
              </a:buClr>
              <a:buSzTx/>
              <a:tabLst/>
              <a:defRPr/>
            </a:pPr>
            <a:endParaRPr kumimoji="0" lang="en-GB" sz="1400"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Steam ships used to take around a month to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make the crossing to America. Brunel wanted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to shorten the journey time from London to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New York. The SS Great Western halved the </a:t>
            </a:r>
            <a:br>
              <a:rPr kumimoji="0" lang="en-GB" sz="1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journey!</a:t>
            </a:r>
          </a:p>
        </p:txBody>
      </p:sp>
      <p:pic>
        <p:nvPicPr>
          <p:cNvPr id="9" name="Picture 4" descr="SS Great Western - Wikipedia">
            <a:extLst>
              <a:ext uri="{FF2B5EF4-FFF2-40B4-BE49-F238E27FC236}">
                <a16:creationId xmlns:a16="http://schemas.microsoft.com/office/drawing/2014/main" id="{2C51B613-9305-FB7A-1333-4F59409FD9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6226" y="2727452"/>
            <a:ext cx="2319177" cy="16540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FB9F89D0-3287-541F-1E63-CFCABB5E2BD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084"/>
          <a:stretch/>
        </p:blipFill>
        <p:spPr bwMode="auto">
          <a:xfrm>
            <a:off x="3392651" y="6659313"/>
            <a:ext cx="3035042" cy="2587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506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2">
            <a:extLst>
              <a:ext uri="{FF2B5EF4-FFF2-40B4-BE49-F238E27FC236}">
                <a16:creationId xmlns:a16="http://schemas.microsoft.com/office/drawing/2014/main" id="{45AFA7FE-FF6A-536E-D1AE-A1F5795AD144}"/>
              </a:ext>
            </a:extLst>
          </p:cNvPr>
          <p:cNvGraphicFramePr>
            <a:graphicFrameLocks noGrp="1" noDrilldown="1" noMove="1" noResize="1"/>
          </p:cNvGraphicFramePr>
          <p:nvPr/>
        </p:nvGraphicFramePr>
        <p:xfrm>
          <a:off x="0" y="0"/>
          <a:ext cx="6858000" cy="9906000"/>
        </p:xfrm>
        <a:graphic>
          <a:graphicData uri="http://schemas.openxmlformats.org/drawingml/2006/table">
            <a:tbl>
              <a:tblPr firstRow="1" bandRow="1">
                <a:tableStyleId>{5940675A-B579-460E-94D1-54222C63F5DA}</a:tableStyleId>
              </a:tblPr>
              <a:tblGrid>
                <a:gridCol w="6858000">
                  <a:extLst>
                    <a:ext uri="{9D8B030D-6E8A-4147-A177-3AD203B41FA5}">
                      <a16:colId xmlns:a16="http://schemas.microsoft.com/office/drawing/2014/main" val="3408197159"/>
                    </a:ext>
                  </a:extLst>
                </a:gridCol>
              </a:tblGrid>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892524939"/>
                  </a:ext>
                </a:extLst>
              </a:tr>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tx1"/>
                      </a:solidFill>
                      <a:prstDash val="dot"/>
                      <a:round/>
                      <a:headEnd type="none" w="med" len="med"/>
                      <a:tailEnd type="none" w="med" len="med"/>
                    </a:lnT>
                    <a:lnB w="6350" cap="flat" cmpd="sng" algn="ctr">
                      <a:noFill/>
                      <a:prstDash val="dot"/>
                      <a:round/>
                      <a:headEnd type="none" w="med" len="med"/>
                      <a:tailEnd type="none" w="med" len="med"/>
                    </a:lnB>
                  </a:tcPr>
                </a:tc>
                <a:extLst>
                  <a:ext uri="{0D108BD9-81ED-4DB2-BD59-A6C34878D82A}">
                    <a16:rowId xmlns:a16="http://schemas.microsoft.com/office/drawing/2014/main" val="2281861112"/>
                  </a:ext>
                </a:extLst>
              </a:tr>
            </a:tbl>
          </a:graphicData>
        </a:graphic>
      </p:graphicFrame>
      <p:sp>
        <p:nvSpPr>
          <p:cNvPr id="38" name="Rectangle: Rounded Corners 37">
            <a:extLst>
              <a:ext uri="{FF2B5EF4-FFF2-40B4-BE49-F238E27FC236}">
                <a16:creationId xmlns:a16="http://schemas.microsoft.com/office/drawing/2014/main" id="{3FAE28D2-E1A9-524B-64C5-AF30804CE81E}"/>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SS Great Eastern</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0" name="Picture 39">
            <a:extLst>
              <a:ext uri="{FF2B5EF4-FFF2-40B4-BE49-F238E27FC236}">
                <a16:creationId xmlns:a16="http://schemas.microsoft.com/office/drawing/2014/main" id="{49B13F25-745D-37C5-0AE5-AF826D29400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9350892"/>
            <a:ext cx="2575559" cy="436830"/>
          </a:xfrm>
          <a:prstGeom prst="rect">
            <a:avLst/>
          </a:prstGeom>
        </p:spPr>
      </p:pic>
      <p:sp>
        <p:nvSpPr>
          <p:cNvPr id="41" name="Rectangle: Rounded Corners 40">
            <a:extLst>
              <a:ext uri="{FF2B5EF4-FFF2-40B4-BE49-F238E27FC236}">
                <a16:creationId xmlns:a16="http://schemas.microsoft.com/office/drawing/2014/main" id="{B47047C1-D111-011E-D921-42651954B5DB}"/>
              </a:ext>
            </a:extLst>
          </p:cNvPr>
          <p:cNvSpPr/>
          <p:nvPr/>
        </p:nvSpPr>
        <p:spPr>
          <a:xfrm>
            <a:off x="430305" y="5232718"/>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buClr>
                <a:srgbClr val="000000"/>
              </a:buClr>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a:t>
            </a:r>
            <a:r>
              <a:rPr lang="en-GB" b="1" kern="0" dirty="0" err="1">
                <a:solidFill>
                  <a:srgbClr val="2F2967"/>
                </a:solidFill>
                <a:latin typeface="Arial"/>
                <a:sym typeface="Arial"/>
              </a:rPr>
              <a:t>Renkioi</a:t>
            </a:r>
            <a:r>
              <a:rPr lang="en-GB" b="1" kern="0" dirty="0">
                <a:solidFill>
                  <a:srgbClr val="2F2967"/>
                </a:solidFill>
                <a:latin typeface="Arial"/>
                <a:sym typeface="Arial"/>
              </a:rPr>
              <a:t> Hospital</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B7BD1B2F-BD28-9FFE-2DF4-9E9CF507B95B}"/>
              </a:ext>
            </a:extLst>
          </p:cNvPr>
          <p:cNvSpPr/>
          <p:nvPr/>
        </p:nvSpPr>
        <p:spPr>
          <a:xfrm>
            <a:off x="333896" y="5913329"/>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spcAft>
                <a:spcPts val="1200"/>
              </a:spcAft>
              <a:buClr>
                <a:srgbClr val="2C2B64"/>
              </a:buClr>
              <a:buSzTx/>
              <a:tabLst/>
              <a:defRPr/>
            </a:pPr>
            <a:r>
              <a:rPr kumimoji="0" lang="en-GB" sz="1600" i="0" u="none" strike="noStrike" kern="0" cap="none" spc="0" normalizeH="0" baseline="0" noProof="0" dirty="0">
                <a:ln>
                  <a:noFill/>
                </a:ln>
                <a:solidFill>
                  <a:srgbClr val="2F2967"/>
                </a:solidFill>
                <a:effectLst/>
                <a:uLnTx/>
                <a:uFillTx/>
                <a:latin typeface="Arial"/>
                <a:ea typeface="+mn-ea"/>
                <a:cs typeface="+mn-cs"/>
                <a:sym typeface="Arial"/>
              </a:rPr>
              <a:t>In 1855, Brunel designed a temporary hospital for soldiers wounded in the </a:t>
            </a:r>
            <a:r>
              <a:rPr kumimoji="0" lang="en-GB" sz="1600" b="1" i="0" u="none" strike="noStrike" kern="0" cap="none" spc="0" normalizeH="0" baseline="0" noProof="0" dirty="0">
                <a:ln>
                  <a:noFill/>
                </a:ln>
                <a:solidFill>
                  <a:srgbClr val="2F2967"/>
                </a:solidFill>
                <a:effectLst/>
                <a:uLnTx/>
                <a:uFillTx/>
                <a:latin typeface="Arial"/>
                <a:ea typeface="+mn-ea"/>
                <a:cs typeface="+mn-cs"/>
                <a:sym typeface="Arial"/>
              </a:rPr>
              <a:t>Crimean War</a:t>
            </a:r>
            <a:r>
              <a:rPr kumimoji="0" lang="en-GB" sz="1600" i="0" u="none" strike="noStrike" kern="0" cap="none" spc="0" normalizeH="0" baseline="0" noProof="0" dirty="0">
                <a:ln>
                  <a:noFill/>
                </a:ln>
                <a:solidFill>
                  <a:srgbClr val="2F2967"/>
                </a:solidFill>
                <a:effectLst/>
                <a:uLnTx/>
                <a:uFillTx/>
                <a:latin typeface="Arial"/>
                <a:ea typeface="+mn-ea"/>
                <a:cs typeface="+mn-cs"/>
                <a:sym typeface="Arial"/>
              </a:rPr>
              <a:t>. </a:t>
            </a:r>
          </a:p>
          <a:p>
            <a:pPr marL="2606675" marR="0" lvl="0" algn="l" defTabSz="914400" rtl="0" eaLnBrk="1" fontAlgn="auto" latinLnBrk="0" hangingPunct="1">
              <a:lnSpc>
                <a:spcPct val="110000"/>
              </a:lnSpc>
              <a:spcAft>
                <a:spcPts val="1200"/>
              </a:spcAft>
              <a:buClr>
                <a:srgbClr val="2C2B64"/>
              </a:buClr>
              <a:buSzTx/>
              <a:tabLst/>
              <a:defRPr/>
            </a:pPr>
            <a:r>
              <a:rPr kumimoji="0" lang="en-GB" sz="1600" i="0" u="none" strike="noStrike" kern="0" cap="none" spc="0" normalizeH="0" baseline="0" noProof="0" dirty="0">
                <a:ln>
                  <a:noFill/>
                </a:ln>
                <a:solidFill>
                  <a:srgbClr val="2F2967"/>
                </a:solidFill>
                <a:effectLst/>
                <a:uLnTx/>
                <a:uFillTx/>
                <a:latin typeface="Arial"/>
                <a:ea typeface="+mn-ea"/>
                <a:cs typeface="+mn-cs"/>
                <a:sym typeface="Arial"/>
              </a:rPr>
              <a:t>When he learned that soldiers in the Crimean War were dying because of infections and diseases, rather than their injuries, Brunel designed a pre-fabricated field hospital. This hospital would offer a clean environment for soldiers to be treated from their wounds. </a:t>
            </a:r>
          </a:p>
          <a:p>
            <a:pPr marR="0" lvl="0" algn="l" defTabSz="914400" rtl="0" eaLnBrk="1" fontAlgn="auto" latinLnBrk="0" hangingPunct="1">
              <a:lnSpc>
                <a:spcPct val="110000"/>
              </a:lnSpc>
              <a:spcAft>
                <a:spcPts val="1200"/>
              </a:spcAft>
              <a:buClr>
                <a:srgbClr val="2C2B64"/>
              </a:buClr>
              <a:buSzTx/>
              <a:tabLst/>
              <a:defRPr/>
            </a:pPr>
            <a:r>
              <a:rPr kumimoji="0" lang="en-GB" sz="1600" i="0" u="none" strike="noStrike" kern="0" cap="none" spc="0" normalizeH="0" baseline="0" noProof="0" dirty="0">
                <a:ln>
                  <a:noFill/>
                </a:ln>
                <a:solidFill>
                  <a:srgbClr val="2F2967"/>
                </a:solidFill>
                <a:effectLst/>
                <a:uLnTx/>
                <a:uFillTx/>
                <a:latin typeface="Arial"/>
                <a:ea typeface="+mn-ea"/>
                <a:cs typeface="+mn-cs"/>
                <a:sym typeface="Arial"/>
              </a:rPr>
              <a:t>The hospital improved the soldiers’ survival rate.</a:t>
            </a:r>
          </a:p>
        </p:txBody>
      </p:sp>
      <p:pic>
        <p:nvPicPr>
          <p:cNvPr id="6" name="Picture 5">
            <a:extLst>
              <a:ext uri="{FF2B5EF4-FFF2-40B4-BE49-F238E27FC236}">
                <a16:creationId xmlns:a16="http://schemas.microsoft.com/office/drawing/2014/main" id="{8E6C3246-D009-8280-67E4-FD71D4774FF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4440615"/>
            <a:ext cx="2575559" cy="436830"/>
          </a:xfrm>
          <a:prstGeom prst="rect">
            <a:avLst/>
          </a:prstGeom>
        </p:spPr>
      </p:pic>
      <p:sp>
        <p:nvSpPr>
          <p:cNvPr id="2" name="Rectangle 1">
            <a:extLst>
              <a:ext uri="{FF2B5EF4-FFF2-40B4-BE49-F238E27FC236}">
                <a16:creationId xmlns:a16="http://schemas.microsoft.com/office/drawing/2014/main" id="{F4FB3D48-C3FB-4C86-2445-FEE83DEAB1E9}"/>
              </a:ext>
            </a:extLst>
          </p:cNvPr>
          <p:cNvSpPr/>
          <p:nvPr/>
        </p:nvSpPr>
        <p:spPr>
          <a:xfrm>
            <a:off x="318655" y="947492"/>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buClr>
                <a:srgbClr val="2C2B64"/>
              </a:buClr>
              <a:buSzTx/>
              <a:tabLst/>
              <a:defRPr/>
            </a:pPr>
            <a:r>
              <a:rPr kumimoji="0" lang="en-GB" i="0" u="none" strike="noStrike" kern="0" cap="none" spc="0" normalizeH="0" baseline="0" noProof="0" dirty="0">
                <a:ln>
                  <a:noFill/>
                </a:ln>
                <a:solidFill>
                  <a:srgbClr val="2F2967"/>
                </a:solidFill>
                <a:effectLst/>
                <a:uLnTx/>
                <a:uFillTx/>
                <a:latin typeface="Arial"/>
                <a:ea typeface="+mn-ea"/>
                <a:cs typeface="+mn-cs"/>
                <a:sym typeface="Arial"/>
              </a:rPr>
              <a:t>The SS Great Eastern sailed from England to New York in just 11 days in 1859. </a:t>
            </a:r>
          </a:p>
          <a:p>
            <a:pPr marR="0" lvl="0" algn="l" defTabSz="914400" rtl="0" eaLnBrk="1" fontAlgn="auto" latinLnBrk="0" hangingPunct="1">
              <a:lnSpc>
                <a:spcPct val="110000"/>
              </a:lnSpc>
              <a:buClr>
                <a:srgbClr val="2C2B64"/>
              </a:buClr>
              <a:buSzTx/>
              <a:tabLst/>
              <a:defRPr/>
            </a:pPr>
            <a:endParaRPr kumimoji="0" lang="en-GB" i="0" u="none" strike="noStrike" kern="0" cap="none" spc="0" normalizeH="0" baseline="0" noProof="0" dirty="0">
              <a:ln>
                <a:noFill/>
              </a:ln>
              <a:solidFill>
                <a:srgbClr val="2F2967"/>
              </a:solidFill>
              <a:effectLst/>
              <a:uLnTx/>
              <a:uFillTx/>
              <a:latin typeface="Arial"/>
              <a:ea typeface="+mn-ea"/>
              <a:cs typeface="+mn-cs"/>
              <a:sym typeface="Arial"/>
            </a:endParaRPr>
          </a:p>
          <a:p>
            <a:pPr marR="0" lvl="0" algn="l" defTabSz="914400" rtl="0" eaLnBrk="1" fontAlgn="auto" latinLnBrk="0" hangingPunct="1">
              <a:lnSpc>
                <a:spcPct val="110000"/>
              </a:lnSpc>
              <a:buClr>
                <a:srgbClr val="2C2B64"/>
              </a:buClr>
              <a:buSzTx/>
              <a:tabLst/>
              <a:defRPr/>
            </a:pPr>
            <a:r>
              <a:rPr kumimoji="0" lang="en-GB" sz="1400" i="0" u="none" strike="noStrike" kern="0" cap="none" spc="0" normalizeH="0" baseline="0" noProof="0" dirty="0">
                <a:ln>
                  <a:noFill/>
                </a:ln>
                <a:solidFill>
                  <a:srgbClr val="2F2967"/>
                </a:solidFill>
                <a:effectLst/>
                <a:uLnTx/>
                <a:uFillTx/>
                <a:latin typeface="Arial"/>
                <a:ea typeface="+mn-ea"/>
                <a:cs typeface="+mn-cs"/>
                <a:sym typeface="Arial"/>
              </a:rPr>
              <a:t>Following the success of the SS Great Western and SS Great Britain, Brunel set out to make the biggest steam ship in the world. However, she was so big she did not fit into all the harbours in the world.  Also, she was so expensive to make that she lost money.  Not everything Brunel did was successful. </a:t>
            </a:r>
          </a:p>
        </p:txBody>
      </p:sp>
      <p:pic>
        <p:nvPicPr>
          <p:cNvPr id="3" name="Picture 2" descr="A large ship in the water&#10;&#10;Description automatically generated">
            <a:extLst>
              <a:ext uri="{FF2B5EF4-FFF2-40B4-BE49-F238E27FC236}">
                <a16:creationId xmlns:a16="http://schemas.microsoft.com/office/drawing/2014/main" id="{6D245262-7A92-60D8-B458-05D419B425D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028381" y="2978897"/>
            <a:ext cx="2801238" cy="1707004"/>
          </a:xfrm>
          <a:prstGeom prst="rect">
            <a:avLst/>
          </a:prstGeom>
        </p:spPr>
      </p:pic>
      <p:pic>
        <p:nvPicPr>
          <p:cNvPr id="4" name="Picture 2" descr="Photograph of Ward N° V B. H. Renkioi">
            <a:extLst>
              <a:ext uri="{FF2B5EF4-FFF2-40B4-BE49-F238E27FC236}">
                <a16:creationId xmlns:a16="http://schemas.microsoft.com/office/drawing/2014/main" id="{C27B6278-50A6-D45C-435D-6115FB138F0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8078"/>
          <a:stretch/>
        </p:blipFill>
        <p:spPr bwMode="auto">
          <a:xfrm>
            <a:off x="430305" y="6616344"/>
            <a:ext cx="2434815" cy="2233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93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2">
            <a:extLst>
              <a:ext uri="{FF2B5EF4-FFF2-40B4-BE49-F238E27FC236}">
                <a16:creationId xmlns:a16="http://schemas.microsoft.com/office/drawing/2014/main" id="{45AFA7FE-FF6A-536E-D1AE-A1F5795AD144}"/>
              </a:ext>
            </a:extLst>
          </p:cNvPr>
          <p:cNvGraphicFramePr>
            <a:graphicFrameLocks noGrp="1" noDrilldown="1" noMove="1" noResize="1"/>
          </p:cNvGraphicFramePr>
          <p:nvPr/>
        </p:nvGraphicFramePr>
        <p:xfrm>
          <a:off x="0" y="0"/>
          <a:ext cx="6858000" cy="9906000"/>
        </p:xfrm>
        <a:graphic>
          <a:graphicData uri="http://schemas.openxmlformats.org/drawingml/2006/table">
            <a:tbl>
              <a:tblPr firstRow="1" bandRow="1">
                <a:tableStyleId>{5940675A-B579-460E-94D1-54222C63F5DA}</a:tableStyleId>
              </a:tblPr>
              <a:tblGrid>
                <a:gridCol w="6858000">
                  <a:extLst>
                    <a:ext uri="{9D8B030D-6E8A-4147-A177-3AD203B41FA5}">
                      <a16:colId xmlns:a16="http://schemas.microsoft.com/office/drawing/2014/main" val="3408197159"/>
                    </a:ext>
                  </a:extLst>
                </a:gridCol>
              </a:tblGrid>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892524939"/>
                  </a:ext>
                </a:extLst>
              </a:tr>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tx1"/>
                      </a:solidFill>
                      <a:prstDash val="dot"/>
                      <a:round/>
                      <a:headEnd type="none" w="med" len="med"/>
                      <a:tailEnd type="none" w="med" len="med"/>
                    </a:lnT>
                    <a:lnB w="6350" cap="flat" cmpd="sng" algn="ctr">
                      <a:noFill/>
                      <a:prstDash val="dot"/>
                      <a:round/>
                      <a:headEnd type="none" w="med" len="med"/>
                      <a:tailEnd type="none" w="med" len="med"/>
                    </a:lnB>
                  </a:tcPr>
                </a:tc>
                <a:extLst>
                  <a:ext uri="{0D108BD9-81ED-4DB2-BD59-A6C34878D82A}">
                    <a16:rowId xmlns:a16="http://schemas.microsoft.com/office/drawing/2014/main" val="2281861112"/>
                  </a:ext>
                </a:extLst>
              </a:tr>
            </a:tbl>
          </a:graphicData>
        </a:graphic>
      </p:graphicFrame>
      <p:sp>
        <p:nvSpPr>
          <p:cNvPr id="38" name="Rectangle: Rounded Corners 37">
            <a:extLst>
              <a:ext uri="{FF2B5EF4-FFF2-40B4-BE49-F238E27FC236}">
                <a16:creationId xmlns:a16="http://schemas.microsoft.com/office/drawing/2014/main" id="{3FAE28D2-E1A9-524B-64C5-AF30804CE81E}"/>
              </a:ext>
            </a:extLst>
          </p:cNvPr>
          <p:cNvSpPr/>
          <p:nvPr/>
        </p:nvSpPr>
        <p:spPr>
          <a:xfrm>
            <a:off x="430305" y="322441"/>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Clifton Suspension Bridge</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0" name="Picture 39">
            <a:extLst>
              <a:ext uri="{FF2B5EF4-FFF2-40B4-BE49-F238E27FC236}">
                <a16:creationId xmlns:a16="http://schemas.microsoft.com/office/drawing/2014/main" id="{49B13F25-745D-37C5-0AE5-AF826D29400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9350892"/>
            <a:ext cx="2575559" cy="436830"/>
          </a:xfrm>
          <a:prstGeom prst="rect">
            <a:avLst/>
          </a:prstGeom>
        </p:spPr>
      </p:pic>
      <p:sp>
        <p:nvSpPr>
          <p:cNvPr id="41" name="Rectangle: Rounded Corners 40">
            <a:extLst>
              <a:ext uri="{FF2B5EF4-FFF2-40B4-BE49-F238E27FC236}">
                <a16:creationId xmlns:a16="http://schemas.microsoft.com/office/drawing/2014/main" id="{B47047C1-D111-011E-D921-42651954B5DB}"/>
              </a:ext>
            </a:extLst>
          </p:cNvPr>
          <p:cNvSpPr/>
          <p:nvPr/>
        </p:nvSpPr>
        <p:spPr>
          <a:xfrm>
            <a:off x="430305" y="5232718"/>
            <a:ext cx="5997388" cy="469662"/>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buClr>
                <a:srgbClr val="000000"/>
              </a:buClr>
              <a:defRPr/>
            </a:pPr>
            <a:r>
              <a:rPr kumimoji="0" lang="en-GB" b="1" i="0" u="none" strike="noStrike" kern="0" cap="none" spc="0" normalizeH="0" baseline="0" noProof="0" dirty="0">
                <a:ln>
                  <a:noFill/>
                </a:ln>
                <a:solidFill>
                  <a:srgbClr val="2F2967"/>
                </a:solidFill>
                <a:effectLst/>
                <a:uLnTx/>
                <a:uFillTx/>
                <a:latin typeface="Arial"/>
                <a:ea typeface="+mn-ea"/>
                <a:cs typeface="+mn-cs"/>
                <a:sym typeface="Arial"/>
              </a:rPr>
              <a:t>Brunel’s Achievements: </a:t>
            </a:r>
            <a:r>
              <a:rPr lang="en-GB" b="1" kern="0" dirty="0">
                <a:solidFill>
                  <a:srgbClr val="2F2967"/>
                </a:solidFill>
                <a:latin typeface="Arial"/>
                <a:sym typeface="Arial"/>
              </a:rPr>
              <a:t>Bristol Docks</a:t>
            </a:r>
            <a:endParaRPr kumimoji="0" lang="en-GB" sz="1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B7BD1B2F-BD28-9FFE-2DF4-9E9CF507B95B}"/>
              </a:ext>
            </a:extLst>
          </p:cNvPr>
          <p:cNvSpPr/>
          <p:nvPr/>
        </p:nvSpPr>
        <p:spPr>
          <a:xfrm>
            <a:off x="333896" y="5913329"/>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spcAft>
                <a:spcPts val="1200"/>
              </a:spcAft>
              <a:buClr>
                <a:srgbClr val="2C2B64"/>
              </a:buClr>
              <a:buSzTx/>
              <a:tabLst/>
              <a:defRPr/>
            </a:pPr>
            <a:r>
              <a:rPr kumimoji="0" lang="en-GB" sz="2800" i="0" u="none" strike="noStrike" kern="0" cap="none" spc="0" normalizeH="0" baseline="0" noProof="0" dirty="0">
                <a:ln>
                  <a:noFill/>
                </a:ln>
                <a:solidFill>
                  <a:srgbClr val="2F2967"/>
                </a:solidFill>
                <a:effectLst/>
                <a:uLnTx/>
                <a:uFillTx/>
                <a:latin typeface="Arial"/>
                <a:ea typeface="+mn-ea"/>
                <a:cs typeface="+mn-cs"/>
                <a:sym typeface="Arial"/>
              </a:rPr>
              <a:t>Brunel began work improving the Bristol Docks.  </a:t>
            </a:r>
          </a:p>
          <a:p>
            <a:pPr marR="0" lvl="0" algn="l" defTabSz="914400" rtl="0" eaLnBrk="1" fontAlgn="auto" latinLnBrk="0" hangingPunct="1">
              <a:lnSpc>
                <a:spcPct val="110000"/>
              </a:lnSpc>
              <a:spcAft>
                <a:spcPts val="1200"/>
              </a:spcAft>
              <a:buClr>
                <a:srgbClr val="2C2B64"/>
              </a:buClr>
              <a:buSzTx/>
              <a:tabLst/>
              <a:defRPr/>
            </a:pPr>
            <a:r>
              <a:rPr kumimoji="0" lang="en-GB" sz="2400" i="0" u="none" strike="noStrike" kern="0" cap="none" spc="0" normalizeH="0" baseline="0" noProof="0" dirty="0">
                <a:ln>
                  <a:noFill/>
                </a:ln>
                <a:solidFill>
                  <a:srgbClr val="2F2967"/>
                </a:solidFill>
                <a:effectLst/>
                <a:uLnTx/>
                <a:uFillTx/>
                <a:latin typeface="Arial"/>
                <a:ea typeface="+mn-ea"/>
                <a:cs typeface="+mn-cs"/>
                <a:sym typeface="Arial"/>
              </a:rPr>
              <a:t>His works, at </a:t>
            </a:r>
            <a:br>
              <a:rPr kumimoji="0" lang="en-GB" sz="2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2400" i="0" u="none" strike="noStrike" kern="0" cap="none" spc="0" normalizeH="0" baseline="0" noProof="0" dirty="0" err="1">
                <a:ln>
                  <a:noFill/>
                </a:ln>
                <a:solidFill>
                  <a:srgbClr val="2F2967"/>
                </a:solidFill>
                <a:effectLst/>
                <a:uLnTx/>
                <a:uFillTx/>
                <a:latin typeface="Arial"/>
                <a:ea typeface="+mn-ea"/>
                <a:cs typeface="+mn-cs"/>
                <a:sym typeface="Arial"/>
              </a:rPr>
              <a:t>Underfall</a:t>
            </a:r>
            <a:r>
              <a:rPr kumimoji="0" lang="en-GB" sz="2400" i="0" u="none" strike="noStrike" kern="0" cap="none" spc="0" normalizeH="0" baseline="0" noProof="0" dirty="0">
                <a:ln>
                  <a:noFill/>
                </a:ln>
                <a:solidFill>
                  <a:srgbClr val="2F2967"/>
                </a:solidFill>
                <a:effectLst/>
                <a:uLnTx/>
                <a:uFillTx/>
                <a:latin typeface="Arial"/>
                <a:ea typeface="+mn-ea"/>
                <a:cs typeface="+mn-cs"/>
                <a:sym typeface="Arial"/>
              </a:rPr>
              <a:t> Yard, </a:t>
            </a:r>
            <a:br>
              <a:rPr kumimoji="0" lang="en-GB" sz="2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2400" i="0" u="none" strike="noStrike" kern="0" cap="none" spc="0" normalizeH="0" baseline="0" noProof="0" dirty="0">
                <a:ln>
                  <a:noFill/>
                </a:ln>
                <a:solidFill>
                  <a:srgbClr val="2F2967"/>
                </a:solidFill>
                <a:effectLst/>
                <a:uLnTx/>
                <a:uFillTx/>
                <a:latin typeface="Arial"/>
                <a:ea typeface="+mn-ea"/>
                <a:cs typeface="+mn-cs"/>
                <a:sym typeface="Arial"/>
              </a:rPr>
              <a:t>prevented the </a:t>
            </a:r>
            <a:br>
              <a:rPr kumimoji="0" lang="en-GB" sz="2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2400" i="0" u="none" strike="noStrike" kern="0" cap="none" spc="0" normalizeH="0" baseline="0" noProof="0" dirty="0">
                <a:ln>
                  <a:noFill/>
                </a:ln>
                <a:solidFill>
                  <a:srgbClr val="2F2967"/>
                </a:solidFill>
                <a:effectLst/>
                <a:uLnTx/>
                <a:uFillTx/>
                <a:latin typeface="Arial"/>
                <a:ea typeface="+mn-ea"/>
                <a:cs typeface="+mn-cs"/>
                <a:sym typeface="Arial"/>
              </a:rPr>
              <a:t>harbour from </a:t>
            </a:r>
            <a:br>
              <a:rPr kumimoji="0" lang="en-GB" sz="2400" i="0" u="none" strike="noStrike" kern="0" cap="none" spc="0" normalizeH="0" baseline="0" noProof="0" dirty="0">
                <a:ln>
                  <a:noFill/>
                </a:ln>
                <a:solidFill>
                  <a:srgbClr val="2F2967"/>
                </a:solidFill>
                <a:effectLst/>
                <a:uLnTx/>
                <a:uFillTx/>
                <a:latin typeface="Arial"/>
                <a:ea typeface="+mn-ea"/>
                <a:cs typeface="+mn-cs"/>
                <a:sym typeface="Arial"/>
              </a:rPr>
            </a:br>
            <a:r>
              <a:rPr kumimoji="0" lang="en-GB" sz="2400" i="0" u="none" strike="noStrike" kern="0" cap="none" spc="0" normalizeH="0" baseline="0" noProof="0" dirty="0">
                <a:ln>
                  <a:noFill/>
                </a:ln>
                <a:solidFill>
                  <a:srgbClr val="2F2967"/>
                </a:solidFill>
                <a:effectLst/>
                <a:uLnTx/>
                <a:uFillTx/>
                <a:latin typeface="Arial"/>
                <a:ea typeface="+mn-ea"/>
                <a:cs typeface="+mn-cs"/>
                <a:sym typeface="Arial"/>
              </a:rPr>
              <a:t>silting up. </a:t>
            </a:r>
          </a:p>
          <a:p>
            <a:pPr marR="0" lvl="0" algn="l" defTabSz="914400" rtl="0" eaLnBrk="1" fontAlgn="auto" latinLnBrk="0" hangingPunct="1">
              <a:lnSpc>
                <a:spcPct val="110000"/>
              </a:lnSpc>
              <a:spcAft>
                <a:spcPts val="1200"/>
              </a:spcAft>
              <a:buClr>
                <a:srgbClr val="2C2B64"/>
              </a:buClr>
              <a:buSzTx/>
              <a:tabLst/>
              <a:defRPr/>
            </a:pPr>
            <a:endParaRPr kumimoji="0" lang="en-GB" sz="240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6" name="Picture 5">
            <a:extLst>
              <a:ext uri="{FF2B5EF4-FFF2-40B4-BE49-F238E27FC236}">
                <a16:creationId xmlns:a16="http://schemas.microsoft.com/office/drawing/2014/main" id="{8E6C3246-D009-8280-67E4-FD71D4774FF4}"/>
              </a:ext>
            </a:extLst>
          </p:cNvPr>
          <p:cNvPicPr/>
          <p:nvPr/>
        </p:nvPicPr>
        <p:blipFill>
          <a:blip r:embed="rId2">
            <a:extLst>
              <a:ext uri="{28A0092B-C50C-407E-A947-70E740481C1C}">
                <a14:useLocalDpi xmlns:a14="http://schemas.microsoft.com/office/drawing/2010/main" val="0"/>
              </a:ext>
            </a:extLst>
          </a:blip>
          <a:stretch>
            <a:fillRect/>
          </a:stretch>
        </p:blipFill>
        <p:spPr>
          <a:xfrm>
            <a:off x="4282441" y="4440615"/>
            <a:ext cx="2575559" cy="436830"/>
          </a:xfrm>
          <a:prstGeom prst="rect">
            <a:avLst/>
          </a:prstGeom>
        </p:spPr>
      </p:pic>
      <p:sp>
        <p:nvSpPr>
          <p:cNvPr id="2" name="Rectangle 1">
            <a:extLst>
              <a:ext uri="{FF2B5EF4-FFF2-40B4-BE49-F238E27FC236}">
                <a16:creationId xmlns:a16="http://schemas.microsoft.com/office/drawing/2014/main" id="{F4FB3D48-C3FB-4C86-2445-FEE83DEAB1E9}"/>
              </a:ext>
            </a:extLst>
          </p:cNvPr>
          <p:cNvSpPr/>
          <p:nvPr/>
        </p:nvSpPr>
        <p:spPr>
          <a:xfrm>
            <a:off x="318655" y="947492"/>
            <a:ext cx="6136748" cy="3725789"/>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10000"/>
              </a:lnSpc>
              <a:spcAft>
                <a:spcPts val="1200"/>
              </a:spcAft>
              <a:buClr>
                <a:srgbClr val="2C2B64"/>
              </a:buClr>
              <a:buSzTx/>
              <a:tabLst/>
              <a:defRPr/>
            </a:pPr>
            <a:r>
              <a:rPr kumimoji="0" lang="en-GB" sz="1600" i="0" u="none" strike="noStrike" kern="0" cap="none" spc="0" normalizeH="0" baseline="0" noProof="0" dirty="0">
                <a:ln>
                  <a:noFill/>
                </a:ln>
                <a:solidFill>
                  <a:srgbClr val="2F2967"/>
                </a:solidFill>
                <a:effectLst/>
                <a:uLnTx/>
                <a:uFillTx/>
                <a:latin typeface="Arial"/>
                <a:ea typeface="+mn-ea"/>
                <a:cs typeface="+mn-cs"/>
                <a:sym typeface="Arial"/>
              </a:rPr>
              <a:t>In 1831, while recovering from the trauma of the Thames Tunnel roof collapse, Brunel won a competition to design a bridge to cross the River Avon (the Clifton Suspension Bridge). </a:t>
            </a:r>
          </a:p>
          <a:p>
            <a:pPr marR="0" lvl="0" algn="l" defTabSz="914400" rtl="0" eaLnBrk="1" fontAlgn="auto" latinLnBrk="0" hangingPunct="1">
              <a:lnSpc>
                <a:spcPct val="110000"/>
              </a:lnSpc>
              <a:spcAft>
                <a:spcPts val="1200"/>
              </a:spcAft>
              <a:buClr>
                <a:srgbClr val="2C2B64"/>
              </a:buClr>
              <a:buSzTx/>
              <a:tabLst/>
              <a:defRPr/>
            </a:pPr>
            <a:r>
              <a:rPr kumimoji="0" lang="en-GB" sz="1600" i="0" u="none" strike="noStrike" kern="0" cap="none" spc="0" normalizeH="0" baseline="0" noProof="0" dirty="0">
                <a:ln>
                  <a:noFill/>
                </a:ln>
                <a:solidFill>
                  <a:srgbClr val="2F2967"/>
                </a:solidFill>
                <a:effectLst/>
                <a:uLnTx/>
                <a:uFillTx/>
                <a:latin typeface="Arial"/>
                <a:ea typeface="+mn-ea"/>
                <a:cs typeface="+mn-cs"/>
                <a:sym typeface="Arial"/>
              </a:rPr>
              <a:t>Construction on the bridge was halted due to the Bristol riots. Brunel served as a special constable at this time! </a:t>
            </a:r>
          </a:p>
          <a:p>
            <a:pPr marL="3322638" marR="0" lvl="0" algn="l" defTabSz="914400" rtl="0" eaLnBrk="1" fontAlgn="auto" latinLnBrk="0" hangingPunct="1">
              <a:lnSpc>
                <a:spcPct val="110000"/>
              </a:lnSpc>
              <a:buClr>
                <a:srgbClr val="2C2B64"/>
              </a:buClr>
              <a:buSzTx/>
              <a:tabLst/>
              <a:defRPr/>
            </a:pPr>
            <a:endParaRPr kumimoji="0" lang="en-GB" sz="1600" i="0" u="none" strike="noStrike" kern="0" cap="none" spc="0" normalizeH="0" baseline="0" noProof="0" dirty="0">
              <a:ln>
                <a:noFill/>
              </a:ln>
              <a:solidFill>
                <a:srgbClr val="2F2967"/>
              </a:solidFill>
              <a:effectLst/>
              <a:uLnTx/>
              <a:uFillTx/>
              <a:latin typeface="Arial"/>
              <a:ea typeface="+mn-ea"/>
              <a:cs typeface="+mn-cs"/>
              <a:sym typeface="Arial"/>
            </a:endParaRPr>
          </a:p>
          <a:p>
            <a:pPr marL="3322638" marR="0" lvl="0" algn="l" defTabSz="914400" rtl="0" eaLnBrk="1" fontAlgn="auto" latinLnBrk="0" hangingPunct="1">
              <a:lnSpc>
                <a:spcPct val="110000"/>
              </a:lnSpc>
              <a:buClr>
                <a:srgbClr val="2C2B64"/>
              </a:buClr>
              <a:buSzTx/>
              <a:tabLst/>
              <a:defRPr/>
            </a:pPr>
            <a:r>
              <a:rPr kumimoji="0" lang="en-GB" sz="1600" i="0" u="none" strike="noStrike" kern="0" cap="none" spc="0" normalizeH="0" baseline="0" noProof="0" dirty="0">
                <a:ln>
                  <a:noFill/>
                </a:ln>
                <a:solidFill>
                  <a:srgbClr val="2F2967"/>
                </a:solidFill>
                <a:effectLst/>
                <a:uLnTx/>
                <a:uFillTx/>
                <a:latin typeface="Arial"/>
                <a:ea typeface="+mn-ea"/>
                <a:cs typeface="+mn-cs"/>
                <a:sym typeface="Arial"/>
              </a:rPr>
              <a:t>The bridge was eventually finished and opened in 1864, five years  after his death, as a tribute to his extraordinary engineering talent. </a:t>
            </a:r>
          </a:p>
          <a:p>
            <a:pPr marL="3763963" marR="0" lvl="0" algn="l" defTabSz="914400" rtl="0" eaLnBrk="1" fontAlgn="auto" latinLnBrk="0" hangingPunct="1">
              <a:lnSpc>
                <a:spcPct val="110000"/>
              </a:lnSpc>
              <a:buClr>
                <a:srgbClr val="2C2B64"/>
              </a:buClr>
              <a:buSzTx/>
              <a:tabLst/>
              <a:defRPr/>
            </a:pPr>
            <a:endParaRPr lang="en-GB" sz="1600" kern="0" dirty="0">
              <a:solidFill>
                <a:srgbClr val="2F2967"/>
              </a:solidFill>
              <a:latin typeface="Arial"/>
              <a:sym typeface="Arial"/>
            </a:endParaRPr>
          </a:p>
          <a:p>
            <a:pPr marR="0" lvl="0" algn="l" defTabSz="914400" rtl="0" eaLnBrk="1" fontAlgn="auto" latinLnBrk="0" hangingPunct="1">
              <a:lnSpc>
                <a:spcPct val="110000"/>
              </a:lnSpc>
              <a:buClr>
                <a:srgbClr val="2C2B64"/>
              </a:buClr>
              <a:buSzTx/>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098" name="Picture 2" descr="Clifton Bridge, Bristol | Visited the Clifton Suspension Bri… | Flickr">
            <a:extLst>
              <a:ext uri="{FF2B5EF4-FFF2-40B4-BE49-F238E27FC236}">
                <a16:creationId xmlns:a16="http://schemas.microsoft.com/office/drawing/2014/main" id="{4BF88206-70EB-4F78-74E0-5FFFFA62F23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161" r="12105" b="17825"/>
          <a:stretch/>
        </p:blipFill>
        <p:spPr bwMode="auto">
          <a:xfrm>
            <a:off x="402597" y="2707237"/>
            <a:ext cx="3209283" cy="173337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bout this website « Bristol Floating Harbour">
            <a:extLst>
              <a:ext uri="{FF2B5EF4-FFF2-40B4-BE49-F238E27FC236}">
                <a16:creationId xmlns:a16="http://schemas.microsoft.com/office/drawing/2014/main" id="{79F3A9F4-99E4-3680-192B-C5E8CA5FE7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7595" y="6756377"/>
            <a:ext cx="3630098" cy="193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34633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ORKSHEET (A4 Portrait) - new.potx" id="{1A7D5AAC-22AA-4CBE-BDA7-FDD1CAF3DB40}" vid="{C1ED45CC-6B69-4E89-A8FB-2B3E456B08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WORKSHEET (A4 Portrait) - new</Template>
  <TotalTime>494</TotalTime>
  <Words>1288</Words>
  <Application>Microsoft Office PowerPoint</Application>
  <PresentationFormat>A4 Paper (210x297 mm)</PresentationFormat>
  <Paragraphs>118</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Imogen Sackett</dc:creator>
  <cp:lastModifiedBy>Imogen Sackett</cp:lastModifiedBy>
  <cp:revision>1</cp:revision>
  <dcterms:created xsi:type="dcterms:W3CDTF">2024-04-05T14:58:42Z</dcterms:created>
  <dcterms:modified xsi:type="dcterms:W3CDTF">2024-04-06T18:02:00Z</dcterms:modified>
</cp:coreProperties>
</file>